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13716000" cx="24384000"/>
  <p:notesSz cx="6858000" cy="9144000"/>
  <p:embeddedFontLst>
    <p:embeddedFont>
      <p:font typeface="Roboto"/>
      <p:regular r:id="rId39"/>
      <p:bold r:id="rId40"/>
      <p:italic r:id="rId41"/>
      <p:boldItalic r:id="rId42"/>
    </p:embeddedFont>
    <p:embeddedFont>
      <p:font typeface="Helvetica Neue"/>
      <p:regular r:id="rId43"/>
      <p:bold r:id="rId44"/>
      <p:italic r:id="rId45"/>
      <p:boldItalic r:id="rId46"/>
    </p:embeddedFont>
    <p:embeddedFont>
      <p:font typeface="Roboto Light"/>
      <p:regular r:id="rId47"/>
      <p:bold r:id="rId48"/>
      <p:italic r:id="rId49"/>
      <p:boldItalic r:id="rId50"/>
    </p:embeddedFont>
    <p:embeddedFont>
      <p:font typeface="Helvetica Neue Light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44" Type="http://schemas.openxmlformats.org/officeDocument/2006/relationships/font" Target="fonts/HelveticaNeue-bold.fntdata"/><Relationship Id="rId43" Type="http://schemas.openxmlformats.org/officeDocument/2006/relationships/font" Target="fonts/HelveticaNeue-regular.fntdata"/><Relationship Id="rId46" Type="http://schemas.openxmlformats.org/officeDocument/2006/relationships/font" Target="fonts/HelveticaNeue-boldItalic.fntdata"/><Relationship Id="rId45" Type="http://schemas.openxmlformats.org/officeDocument/2006/relationships/font" Target="fonts/HelveticaNeue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RobotoLight-bold.fntdata"/><Relationship Id="rId47" Type="http://schemas.openxmlformats.org/officeDocument/2006/relationships/font" Target="fonts/RobotoLight-regular.fntdata"/><Relationship Id="rId49" Type="http://schemas.openxmlformats.org/officeDocument/2006/relationships/font" Target="fonts/RobotoLight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font" Target="fonts/Roboto-regular.fntdata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HelveticaNeueLight-regular.fntdata"/><Relationship Id="rId50" Type="http://schemas.openxmlformats.org/officeDocument/2006/relationships/font" Target="fonts/RobotoLight-boldItalic.fntdata"/><Relationship Id="rId53" Type="http://schemas.openxmlformats.org/officeDocument/2006/relationships/font" Target="fonts/HelveticaNeueLight-italic.fntdata"/><Relationship Id="rId52" Type="http://schemas.openxmlformats.org/officeDocument/2006/relationships/font" Target="fonts/HelveticaNeueLight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54" Type="http://schemas.openxmlformats.org/officeDocument/2006/relationships/font" Target="fonts/HelveticaNeueLight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3dfa73dbb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63dfa73dbb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001ca121d_0_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6001ca121d_0_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16c6428e4_0_10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616c6428e4_0_10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001ca121d_1_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6001ca121d_1_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0258dd894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60258dd894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16c6428e4_0_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616c6428e4_0_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0258dd894_0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60258dd894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16c6428e4_0_9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616c6428e4_0_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60258dd894_0_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60258dd894_0_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63dfa73dbb_0_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63dfa73dbb_0_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3ebd3cdc2_0_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63ebd3cdc2_0_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60402c570f_0_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60402c570f_0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6187ea397a_2_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6187ea397a_2_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60402c570f_0_7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Сложно проверить автоматически файловую структуру, организацию кода</a:t>
            </a:r>
            <a:endParaRPr/>
          </a:p>
        </p:txBody>
      </p:sp>
      <p:sp>
        <p:nvSpPr>
          <p:cNvPr id="258" name="Google Shape;258;g60402c570f_0_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60402c570f_0_8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60402c570f_0_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60402c570f_0_1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60402c570f_0_1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63dfa73dbb_0_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63dfa73dbb_0_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6b282dad3d_3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Google Shape;40;g6b282dad3d_3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3dfa73dbb_0_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63dfa73dbb_0_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643f76280f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643f76280f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60402c570f_2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60402c570f_2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616c6428e4_0_1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g616c6428e4_0_1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60402c570f_0_1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g60402c570f_0_1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bfb18cea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g65bfb18cea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63ebd3cdc2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g63ebd3cdc2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63ebd3cdc2_0_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g63ebd3cdc2_0_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63dfa73dbb_0_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63dfa73dbb_0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ooter">
  <p:cSld name="Foot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tepik_logotype_black.png" id="12" name="Google Shape;12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z3hBBvHiBo.jpg" id="13" name="Google Shape;13;p3"/>
          <p:cNvPicPr preferRelativeResize="0"/>
          <p:nvPr/>
        </p:nvPicPr>
        <p:blipFill rotWithShape="1">
          <a:blip r:embed="rId3">
            <a:alphaModFix/>
          </a:blip>
          <a:srcRect b="58455" l="27714" r="20425" t="0"/>
          <a:stretch/>
        </p:blipFill>
        <p:spPr>
          <a:xfrm>
            <a:off x="14702952" y="11708364"/>
            <a:ext cx="825155" cy="825328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cubicBezTo>
                  <a:pt x="44638" y="0"/>
                  <a:pt x="29295" y="5884"/>
                  <a:pt x="17574" y="17602"/>
                </a:cubicBezTo>
                <a:cubicBezTo>
                  <a:pt x="-5860" y="41031"/>
                  <a:pt x="-5860" y="78991"/>
                  <a:pt x="17574" y="102420"/>
                </a:cubicBezTo>
                <a:cubicBezTo>
                  <a:pt x="41016" y="125855"/>
                  <a:pt x="78983" y="125855"/>
                  <a:pt x="102425" y="102420"/>
                </a:cubicBezTo>
                <a:cubicBezTo>
                  <a:pt x="125860" y="78991"/>
                  <a:pt x="125860" y="41031"/>
                  <a:pt x="102425" y="17602"/>
                </a:cubicBezTo>
                <a:cubicBezTo>
                  <a:pt x="90704" y="5884"/>
                  <a:pt x="75361" y="0"/>
                  <a:pt x="600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" name="Google Shape;14;p3"/>
          <p:cNvSpPr txBox="1"/>
          <p:nvPr/>
        </p:nvSpPr>
        <p:spPr>
          <a:xfrm>
            <a:off x="15998470" y="11803527"/>
            <a:ext cx="2968268" cy="5842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rPr b="0" i="0" lang="en-US" sz="3200" u="none" cap="none" strike="noStrike">
                <a:solidFill>
                  <a:srgbClr val="808080"/>
                </a:solidFill>
                <a:latin typeface="Roboto Light"/>
                <a:ea typeface="Roboto Light"/>
                <a:cs typeface="Roboto Light"/>
                <a:sym typeface="Roboto Light"/>
              </a:rPr>
              <a:t>Name Surname</a:t>
            </a:r>
            <a:endParaRPr/>
          </a:p>
        </p:txBody>
      </p:sp>
      <p:sp>
        <p:nvSpPr>
          <p:cNvPr id="15" name="Google Shape;15;p3"/>
          <p:cNvSpPr txBox="1"/>
          <p:nvPr/>
        </p:nvSpPr>
        <p:spPr>
          <a:xfrm>
            <a:off x="19419628" y="11803527"/>
            <a:ext cx="3076516" cy="5842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rPr b="0" i="0" lang="en-US" sz="3200" u="none" cap="none" strike="noStrike">
                <a:solidFill>
                  <a:srgbClr val="808080"/>
                </a:solidFill>
                <a:latin typeface="Roboto Light"/>
                <a:ea typeface="Roboto Light"/>
                <a:cs typeface="Roboto Light"/>
                <a:sym typeface="Roboto Light"/>
              </a:rPr>
              <a:t>mail@stepik.org</a:t>
            </a:r>
            <a:endParaRPr/>
          </a:p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689100" y="9525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689100" y="3238500"/>
            <a:ext cx="21005799" cy="920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476250" lvl="0" marL="4572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476250" lvl="1" marL="9144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476250" lvl="2" marL="13716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476250" lvl="3" marL="18288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476250" lvl="4" marL="22860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476250" lvl="5" marL="27432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476250" lvl="6" marL="32004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476250" lvl="7" marL="36576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476250" lvl="8" marL="41148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2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32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png"/><Relationship Id="rId4" Type="http://schemas.openxmlformats.org/officeDocument/2006/relationships/hyperlink" Target="https://stepik.org/course/575" TargetMode="External"/><Relationship Id="rId5" Type="http://schemas.openxmlformats.org/officeDocument/2006/relationships/hyperlink" Target="http://suninjuly.github.io/" TargetMode="External"/><Relationship Id="rId6" Type="http://schemas.openxmlformats.org/officeDocument/2006/relationships/image" Target="../media/image1.png"/><Relationship Id="rId7" Type="http://schemas.openxmlformats.org/officeDocument/2006/relationships/image" Target="../media/image25.png"/><Relationship Id="rId8" Type="http://schemas.openxmlformats.org/officeDocument/2006/relationships/image" Target="../media/image2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jpg"/><Relationship Id="rId4" Type="http://schemas.openxmlformats.org/officeDocument/2006/relationships/hyperlink" Target="mailto:iulia.liakh@stepik.org" TargetMode="External"/><Relationship Id="rId5" Type="http://schemas.openxmlformats.org/officeDocument/2006/relationships/hyperlink" Target="https://t.me/SunInJuly" TargetMode="External"/><Relationship Id="rId6" Type="http://schemas.openxmlformats.org/officeDocument/2006/relationships/hyperlink" Target="https://t.me/SunInJuly" TargetMode="External"/><Relationship Id="rId7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tboard 1 copy 8@3x.png" id="21" name="Google Shape;2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42" y="-345073"/>
            <a:ext cx="24390865" cy="149100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/>
          <p:nvPr/>
        </p:nvSpPr>
        <p:spPr>
          <a:xfrm>
            <a:off x="1896949" y="5321300"/>
            <a:ext cx="15876300" cy="20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0"/>
              <a:buFont typeface="Roboto Light"/>
              <a:buNone/>
            </a:pPr>
            <a:r>
              <a:t/>
            </a:r>
            <a:endParaRPr sz="90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0"/>
              <a:buFont typeface="Roboto Light"/>
              <a:buNone/>
            </a:pPr>
            <a:r>
              <a:t/>
            </a:r>
            <a:endParaRPr sz="90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0"/>
              <a:buFont typeface="Roboto Light"/>
              <a:buNone/>
            </a:pPr>
            <a:r>
              <a:t/>
            </a:r>
            <a:endParaRPr sz="90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0"/>
              <a:buFont typeface="Roboto Light"/>
              <a:buNone/>
            </a:pPr>
            <a:r>
              <a:rPr lang="en-US" sz="9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Архитектура интерактивного онлайн-курса про Selenium</a:t>
            </a:r>
            <a:endParaRPr sz="9000"/>
          </a:p>
        </p:txBody>
      </p:sp>
      <p:sp>
        <p:nvSpPr>
          <p:cNvPr id="23" name="Google Shape;23;p4"/>
          <p:cNvSpPr txBox="1"/>
          <p:nvPr/>
        </p:nvSpPr>
        <p:spPr>
          <a:xfrm>
            <a:off x="1896943" y="7391399"/>
            <a:ext cx="20186100" cy="10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oboto Light"/>
              <a:buNone/>
            </a:pPr>
            <a:r>
              <a:t/>
            </a:r>
            <a:endParaRPr/>
          </a:p>
        </p:txBody>
      </p:sp>
      <p:pic>
        <p:nvPicPr>
          <p:cNvPr descr="stepik_logotype_white.png" id="24" name="Google Shape;2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/>
          <p:nvPr/>
        </p:nvSpPr>
        <p:spPr>
          <a:xfrm>
            <a:off x="626944" y="585322"/>
            <a:ext cx="23130112" cy="520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2800"/>
              <a:buFont typeface="Roboto Light"/>
              <a:buNone/>
            </a:pPr>
            <a:r>
              <a:rPr b="0" i="0" lang="en-US" sz="2800" u="none" cap="none" strike="noStrike">
                <a:solidFill>
                  <a:srgbClr val="CBCBCB"/>
                </a:solidFill>
                <a:latin typeface="Roboto Light"/>
                <a:ea typeface="Roboto Light"/>
                <a:cs typeface="Roboto Light"/>
                <a:sym typeface="Roboto Light"/>
              </a:rPr>
              <a:t>Smart Teaching Solutions</a:t>
            </a:r>
            <a:endParaRPr/>
          </a:p>
        </p:txBody>
      </p:sp>
      <p:pic>
        <p:nvPicPr>
          <p:cNvPr id="26" name="Google Shape;26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7825" y="1963663"/>
            <a:ext cx="4164450" cy="416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1.png" id="108" name="Google Shape;108;p13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-653177" y="-39229"/>
            <a:ext cx="25749654" cy="1379445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3"/>
          <p:cNvSpPr txBox="1"/>
          <p:nvPr/>
        </p:nvSpPr>
        <p:spPr>
          <a:xfrm>
            <a:off x="1837543" y="1967750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07F7F"/>
              </a:buClr>
              <a:buSzPts val="48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Шаг 3: Задачи на написание кода</a:t>
            </a:r>
            <a:endParaRPr sz="9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0" name="Google Shape;110;p13"/>
          <p:cNvSpPr txBox="1"/>
          <p:nvPr/>
        </p:nvSpPr>
        <p:spPr>
          <a:xfrm>
            <a:off x="9088492" y="6496050"/>
            <a:ext cx="1105500" cy="82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D279"/>
              </a:buClr>
              <a:buSzPts val="4800"/>
              <a:buFont typeface="Roboto Light"/>
              <a:buNone/>
            </a:pPr>
            <a:r>
              <a:t/>
            </a:r>
            <a:endParaRPr/>
          </a:p>
        </p:txBody>
      </p:sp>
      <p:pic>
        <p:nvPicPr>
          <p:cNvPr descr="stepik_logotype_black.png" id="111" name="Google Shape;11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3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" name="Google Shape;113;p13"/>
          <p:cNvSpPr txBox="1"/>
          <p:nvPr/>
        </p:nvSpPr>
        <p:spPr>
          <a:xfrm>
            <a:off x="1778350" y="4879350"/>
            <a:ext cx="15468600" cy="4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чем больше, тем лучше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подводим постепенно, с каждым шагом даем все больше самостоятельных действий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делаем весёлыми :)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1.png" id="118" name="Google Shape;118;p14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-653177" y="-39229"/>
            <a:ext cx="25749654" cy="1379445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4"/>
          <p:cNvSpPr txBox="1"/>
          <p:nvPr/>
        </p:nvSpPr>
        <p:spPr>
          <a:xfrm>
            <a:off x="1896943" y="1407175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Как проверять код с автотестами?</a:t>
            </a:r>
            <a:endParaRPr/>
          </a:p>
        </p:txBody>
      </p:sp>
      <p:sp>
        <p:nvSpPr>
          <p:cNvPr id="120" name="Google Shape;120;p14"/>
          <p:cNvSpPr txBox="1"/>
          <p:nvPr/>
        </p:nvSpPr>
        <p:spPr>
          <a:xfrm>
            <a:off x="3494728" y="3739100"/>
            <a:ext cx="9391500" cy="17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Руками преподавателей? </a:t>
            </a:r>
            <a:endParaRPr sz="4800"/>
          </a:p>
        </p:txBody>
      </p:sp>
      <p:sp>
        <p:nvSpPr>
          <p:cNvPr id="121" name="Google Shape;121;p14"/>
          <p:cNvSpPr txBox="1"/>
          <p:nvPr/>
        </p:nvSpPr>
        <p:spPr>
          <a:xfrm>
            <a:off x="3494725" y="5481500"/>
            <a:ext cx="12495900" cy="39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На Stepik в задачах на программирование?</a:t>
            </a:r>
            <a:endParaRPr sz="4800"/>
          </a:p>
        </p:txBody>
      </p:sp>
      <p:sp>
        <p:nvSpPr>
          <p:cNvPr id="122" name="Google Shape;122;p14"/>
          <p:cNvSpPr txBox="1"/>
          <p:nvPr/>
        </p:nvSpPr>
        <p:spPr>
          <a:xfrm>
            <a:off x="3494725" y="7041775"/>
            <a:ext cx="13912800" cy="3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Задачи с перекрестным рецензированием? </a:t>
            </a:r>
            <a:endParaRPr sz="4800"/>
          </a:p>
        </p:txBody>
      </p:sp>
      <p:pic>
        <p:nvPicPr>
          <p:cNvPr descr="stepik_logotype_black.png" id="123" name="Google Shape;12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4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5" name="Google Shape;12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3775" y="3805150"/>
            <a:ext cx="698924" cy="7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6148" y="5604274"/>
            <a:ext cx="634188" cy="66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75550" y="6933375"/>
            <a:ext cx="954775" cy="95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rl-heyerdahl-181868.jpg" id="132" name="Google Shape;132;p15"/>
          <p:cNvPicPr preferRelativeResize="0"/>
          <p:nvPr/>
        </p:nvPicPr>
        <p:blipFill rotWithShape="1">
          <a:blip r:embed="rId3">
            <a:alphaModFix/>
          </a:blip>
          <a:srcRect b="0" l="1752" r="36310" t="0"/>
          <a:stretch/>
        </p:blipFill>
        <p:spPr>
          <a:xfrm>
            <a:off x="12215614" y="635000"/>
            <a:ext cx="11563153" cy="1244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5"/>
          <p:cNvSpPr txBox="1"/>
          <p:nvPr/>
        </p:nvSpPr>
        <p:spPr>
          <a:xfrm>
            <a:off x="1631821" y="1619275"/>
            <a:ext cx="99771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7200">
                <a:latin typeface="Roboto Light"/>
                <a:ea typeface="Roboto Light"/>
                <a:cs typeface="Roboto Light"/>
                <a:sym typeface="Roboto Light"/>
              </a:rPr>
              <a:t>Заставим учащихся </a:t>
            </a:r>
            <a:endParaRPr sz="72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7200">
                <a:latin typeface="Roboto Light"/>
                <a:ea typeface="Roboto Light"/>
                <a:cs typeface="Roboto Light"/>
                <a:sym typeface="Roboto Light"/>
              </a:rPr>
              <a:t>запускать код у себя!</a:t>
            </a:r>
            <a:endParaRPr sz="7200"/>
          </a:p>
        </p:txBody>
      </p:sp>
      <p:sp>
        <p:nvSpPr>
          <p:cNvPr id="134" name="Google Shape;134;p15"/>
          <p:cNvSpPr txBox="1"/>
          <p:nvPr/>
        </p:nvSpPr>
        <p:spPr>
          <a:xfrm>
            <a:off x="1896946" y="5058241"/>
            <a:ext cx="8643900" cy="343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4800"/>
              <a:buFont typeface="Roboto Light"/>
              <a:buNone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По факту выполнения будем давать какую-то кодовую фразу, которую они будут отправлять на Stepik в качестве ответа</a:t>
            </a:r>
            <a:endParaRPr sz="4800"/>
          </a:p>
        </p:txBody>
      </p:sp>
      <p:sp>
        <p:nvSpPr>
          <p:cNvPr id="135" name="Google Shape;135;p15"/>
          <p:cNvSpPr txBox="1"/>
          <p:nvPr/>
        </p:nvSpPr>
        <p:spPr>
          <a:xfrm>
            <a:off x="1896952" y="9159600"/>
            <a:ext cx="7765500" cy="4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rPr lang="en-US" sz="3600">
                <a:latin typeface="Roboto Light"/>
                <a:ea typeface="Roboto Light"/>
                <a:cs typeface="Roboto Light"/>
                <a:sym typeface="Roboto Light"/>
              </a:rPr>
              <a:t>Но как отличить ручное “прокликивание” от выполнения скриптом?</a:t>
            </a:r>
            <a:endParaRPr sz="36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t/>
            </a:r>
            <a:endParaRPr b="0" i="0" sz="3200" u="none" cap="none" strike="noStrike">
              <a:solidFill>
                <a:srgbClr val="80808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t/>
            </a:r>
            <a:endParaRPr b="0" i="0" sz="3200" u="none" cap="none" strike="noStrike">
              <a:solidFill>
                <a:srgbClr val="80808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6" name="Google Shape;136;p15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7" name="Google Shape;13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63218" y="635039"/>
            <a:ext cx="12168374" cy="12437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2.png" id="142" name="Google Shape;142;p16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240535" y="-330884"/>
            <a:ext cx="26555697" cy="1422626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6"/>
          <p:cNvSpPr txBox="1"/>
          <p:nvPr/>
        </p:nvSpPr>
        <p:spPr>
          <a:xfrm>
            <a:off x="1953775" y="1685650"/>
            <a:ext cx="14662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В чем роботы лучше людей?</a:t>
            </a:r>
            <a:endParaRPr sz="9000"/>
          </a:p>
        </p:txBody>
      </p:sp>
      <p:sp>
        <p:nvSpPr>
          <p:cNvPr id="144" name="Google Shape;144;p16"/>
          <p:cNvSpPr txBox="1"/>
          <p:nvPr/>
        </p:nvSpPr>
        <p:spPr>
          <a:xfrm>
            <a:off x="1953775" y="6383375"/>
            <a:ext cx="11922900" cy="23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Скорость:</a:t>
            </a: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заполняем 100 обязательных полей за несколько секунд!</a:t>
            </a:r>
            <a:endParaRPr/>
          </a:p>
        </p:txBody>
      </p:sp>
      <p:pic>
        <p:nvPicPr>
          <p:cNvPr descr="stepik_logotype_square_white.png" id="145" name="Google Shape;14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4657" y="632104"/>
            <a:ext cx="457201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34613" y="4076555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6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tepik_logotype_square_white.png" id="152" name="Google Shape;15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657" y="632104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7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4" name="Google Shape;15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7850" y="315400"/>
            <a:ext cx="19810873" cy="1284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"/>
          <p:cNvSpPr txBox="1"/>
          <p:nvPr/>
        </p:nvSpPr>
        <p:spPr>
          <a:xfrm>
            <a:off x="1896946" y="1292725"/>
            <a:ext cx="99771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6000">
                <a:latin typeface="Roboto Light"/>
                <a:ea typeface="Roboto Light"/>
                <a:cs typeface="Roboto Light"/>
                <a:sym typeface="Roboto Light"/>
              </a:rPr>
              <a:t>А еще математика!</a:t>
            </a:r>
            <a:endParaRPr sz="6000"/>
          </a:p>
        </p:txBody>
      </p:sp>
      <p:sp>
        <p:nvSpPr>
          <p:cNvPr id="160" name="Google Shape;160;p18"/>
          <p:cNvSpPr txBox="1"/>
          <p:nvPr/>
        </p:nvSpPr>
        <p:spPr>
          <a:xfrm>
            <a:off x="15858375" y="4487625"/>
            <a:ext cx="7283400" cy="4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“Капча” для роботов: проверяем что действия выполняет именно робот, а не человек</a:t>
            </a:r>
            <a:endParaRPr b="0" i="0" sz="4800" u="none" cap="none" strike="noStrike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t/>
            </a:r>
            <a:endParaRPr b="0" i="0" sz="3200" u="none" cap="none" strike="noStrike">
              <a:solidFill>
                <a:srgbClr val="80808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61" name="Google Shape;161;p18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2" name="Google Shape;16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018" y="2630350"/>
            <a:ext cx="13698625" cy="1004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1.png" id="167" name="Google Shape;167;p19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-653177" y="-39229"/>
            <a:ext cx="25749654" cy="1379445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9"/>
          <p:cNvSpPr txBox="1"/>
          <p:nvPr/>
        </p:nvSpPr>
        <p:spPr>
          <a:xfrm>
            <a:off x="1896943" y="1918350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Как засчитать учащемуся баллы за такое задание?</a:t>
            </a:r>
            <a:endParaRPr/>
          </a:p>
        </p:txBody>
      </p:sp>
      <p:sp>
        <p:nvSpPr>
          <p:cNvPr id="169" name="Google Shape;169;p19"/>
          <p:cNvSpPr txBox="1"/>
          <p:nvPr/>
        </p:nvSpPr>
        <p:spPr>
          <a:xfrm>
            <a:off x="1896950" y="5077900"/>
            <a:ext cx="18173400" cy="45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494323" lvl="0" marL="34192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oboto Light"/>
              <a:buChar char="•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Каждой задаче на Stepik в курсе соответствует одна веб-страница </a:t>
            </a:r>
            <a:endParaRPr sz="4800"/>
          </a:p>
          <a:p>
            <a:pPr indent="-494323" lvl="0" marL="34192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oboto Light"/>
              <a:buChar char="•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На странице проверяем правильность выполнения действий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94323" lvl="0" marL="34192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oboto Light"/>
              <a:buChar char="•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Если все хорошо, выдаем проверочный код </a:t>
            </a:r>
            <a:endParaRPr sz="4800"/>
          </a:p>
        </p:txBody>
      </p:sp>
      <p:pic>
        <p:nvPicPr>
          <p:cNvPr descr="stepik_logotype_black.png" id="170" name="Google Shape;17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9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1.png" id="176" name="Google Shape;176;p20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-653177" y="-39229"/>
            <a:ext cx="25749654" cy="1379445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 txBox="1"/>
          <p:nvPr/>
        </p:nvSpPr>
        <p:spPr>
          <a:xfrm>
            <a:off x="1495418" y="1354150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А что за проверочный код?</a:t>
            </a:r>
            <a:endParaRPr/>
          </a:p>
        </p:txBody>
      </p:sp>
      <p:sp>
        <p:nvSpPr>
          <p:cNvPr id="178" name="Google Shape;178;p20"/>
          <p:cNvSpPr txBox="1"/>
          <p:nvPr/>
        </p:nvSpPr>
        <p:spPr>
          <a:xfrm>
            <a:off x="1495425" y="3992650"/>
            <a:ext cx="16311300" cy="4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494323" lvl="0" marL="34192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oboto Light"/>
              <a:buChar char="•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Берем текущее время (с сервера), берем от него какую-то математическую функцию	</a:t>
            </a:r>
            <a:endParaRPr sz="4800"/>
          </a:p>
          <a:p>
            <a:pPr indent="-189523" lvl="0" marL="34192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Roboto Light"/>
              <a:buNone/>
            </a:pPr>
            <a:r>
              <a:t/>
            </a:r>
            <a:endParaRPr b="0" i="0" sz="4800" u="none" cap="none" strike="noStrike">
              <a:solidFill>
                <a:srgbClr val="80808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94323" lvl="0" marL="34192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oboto Light"/>
              <a:buChar char="•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Умножаем на коэффициент - номер задачи,  чтобы к разным задачам ответы отличались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34192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34192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descr="stepik_logotype_black.png" id="179" name="Google Shape;17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0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1.png" id="185" name="Google Shape;185;p21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-653177" y="-39229"/>
            <a:ext cx="25749654" cy="1379445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 txBox="1"/>
          <p:nvPr/>
        </p:nvSpPr>
        <p:spPr>
          <a:xfrm>
            <a:off x="1048493" y="1339000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После прохождения задачи:</a:t>
            </a:r>
            <a:endParaRPr/>
          </a:p>
        </p:txBody>
      </p:sp>
      <p:pic>
        <p:nvPicPr>
          <p:cNvPr descr="stepik_logotype_black.png" id="187" name="Google Shape;18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1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9" name="Google Shape;18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1150" y="4098000"/>
            <a:ext cx="17657127" cy="734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7350" y="3174550"/>
            <a:ext cx="9921575" cy="465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2.png" id="195" name="Google Shape;195;p22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452635" y="-255134"/>
            <a:ext cx="26555697" cy="1422626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2"/>
          <p:cNvSpPr txBox="1"/>
          <p:nvPr/>
        </p:nvSpPr>
        <p:spPr>
          <a:xfrm>
            <a:off x="1896893" y="793600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Как использовать проверочный код</a:t>
            </a:r>
            <a:endParaRPr sz="9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на Stepik? </a:t>
            </a:r>
            <a:endParaRPr/>
          </a:p>
        </p:txBody>
      </p:sp>
      <p:sp>
        <p:nvSpPr>
          <p:cNvPr id="197" name="Google Shape;197;p22"/>
          <p:cNvSpPr txBox="1"/>
          <p:nvPr/>
        </p:nvSpPr>
        <p:spPr>
          <a:xfrm>
            <a:off x="1896900" y="3356350"/>
            <a:ext cx="17472000" cy="61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494323" lvl="0" marL="34192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oboto Light"/>
              <a:buChar char="•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На Stepik в текстовой задаче можно написать свой код для проверки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94323" lvl="0" marL="34192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oboto Light"/>
              <a:buChar char="•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В этом коде делаем симметричную операцию: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94323" lvl="0" marL="34192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oboto Light"/>
              <a:buChar char="•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Берем текущее время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94323" lvl="0" marL="34192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oboto Light"/>
              <a:buChar char="•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Отнимаем от него 5 минут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94323" lvl="0" marL="34192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oboto Light"/>
              <a:buChar char="•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Считаем ту же функцию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94323" lvl="0" marL="34192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oboto Light"/>
              <a:buChar char="•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Проверяем что ответ лежит между этих значений (используем монотонно возрастающую функцию)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34192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80808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descr="stepik_logotype_black.png" id="198" name="Google Shape;19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2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0" name="Google Shape;20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28975" y="4451838"/>
            <a:ext cx="6858000" cy="44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1.png" id="32" name="Google Shape;32;p5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-653177" y="-39229"/>
            <a:ext cx="25749654" cy="1379445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/>
          <p:nvPr/>
        </p:nvSpPr>
        <p:spPr>
          <a:xfrm>
            <a:off x="2089250" y="1524175"/>
            <a:ext cx="15023100" cy="299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7200">
                <a:solidFill>
                  <a:schemeClr val="dk1"/>
                </a:solidFill>
              </a:rPr>
              <a:t>Архитектура интерактивного онлайн-курса про Selenium</a:t>
            </a:r>
            <a:endParaRPr sz="7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t/>
            </a:r>
            <a:endParaRPr sz="7200">
              <a:solidFill>
                <a:schemeClr val="dk1"/>
              </a:solidFill>
            </a:endParaRPr>
          </a:p>
        </p:txBody>
      </p:sp>
      <p:sp>
        <p:nvSpPr>
          <p:cNvPr id="34" name="Google Shape;34;p5"/>
          <p:cNvSpPr txBox="1"/>
          <p:nvPr/>
        </p:nvSpPr>
        <p:spPr>
          <a:xfrm>
            <a:off x="1993250" y="3979897"/>
            <a:ext cx="20590200" cy="46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4800"/>
              <a:buFont typeface="Roboto Light"/>
              <a:buNone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Юлия Лях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4800"/>
              <a:buFont typeface="Roboto Light"/>
              <a:buNone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QA at Stepik.org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4800"/>
              <a:buFont typeface="Roboto Light"/>
              <a:buNone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Автоматизирую на python+selenium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descr="stepik_logotype_black.png" id="35" name="Google Shape;3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" name="Google Shape;37;p5"/>
          <p:cNvPicPr preferRelativeResize="0"/>
          <p:nvPr/>
        </p:nvPicPr>
        <p:blipFill rotWithShape="1">
          <a:blip r:embed="rId5">
            <a:alphaModFix/>
          </a:blip>
          <a:srcRect b="0" l="1216" r="23691" t="0"/>
          <a:stretch/>
        </p:blipFill>
        <p:spPr>
          <a:xfrm>
            <a:off x="15483402" y="4031400"/>
            <a:ext cx="4537485" cy="4537696"/>
          </a:xfrm>
          <a:custGeom>
            <a:rect b="b" l="l" r="r" t="t"/>
            <a:pathLst>
              <a:path extrusionOk="0" h="20595" w="19679">
                <a:moveTo>
                  <a:pt x="9837" y="0"/>
                </a:moveTo>
                <a:cubicBezTo>
                  <a:pt x="7319" y="0"/>
                  <a:pt x="4803" y="1006"/>
                  <a:pt x="2882" y="3017"/>
                </a:cubicBezTo>
                <a:cubicBezTo>
                  <a:pt x="-961" y="7039"/>
                  <a:pt x="-961" y="13557"/>
                  <a:pt x="2882" y="17579"/>
                </a:cubicBezTo>
                <a:cubicBezTo>
                  <a:pt x="6725" y="21600"/>
                  <a:pt x="12953" y="21600"/>
                  <a:pt x="16796" y="17579"/>
                </a:cubicBezTo>
                <a:cubicBezTo>
                  <a:pt x="20639" y="13557"/>
                  <a:pt x="20639" y="7039"/>
                  <a:pt x="16796" y="3017"/>
                </a:cubicBezTo>
                <a:cubicBezTo>
                  <a:pt x="14875" y="1006"/>
                  <a:pt x="12356" y="0"/>
                  <a:pt x="9837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2.png" id="205" name="Google Shape;205;p23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452635" y="-255134"/>
            <a:ext cx="26555697" cy="1422626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3"/>
          <p:cNvSpPr txBox="1"/>
          <p:nvPr/>
        </p:nvSpPr>
        <p:spPr>
          <a:xfrm>
            <a:off x="1896893" y="793600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Stepik и проверочный код</a:t>
            </a: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/>
          </a:p>
        </p:txBody>
      </p:sp>
      <p:pic>
        <p:nvPicPr>
          <p:cNvPr descr="stepik_logotype_black.png" id="207" name="Google Shape;20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3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2800" y="3087250"/>
            <a:ext cx="14890076" cy="64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2.png" id="214" name="Google Shape;214;p24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452635" y="-178934"/>
            <a:ext cx="26555697" cy="1422626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4"/>
          <p:cNvSpPr txBox="1"/>
          <p:nvPr/>
        </p:nvSpPr>
        <p:spPr>
          <a:xfrm>
            <a:off x="1896943" y="1407175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В чем плюсы таких задач</a:t>
            </a:r>
            <a:endParaRPr/>
          </a:p>
        </p:txBody>
      </p:sp>
      <p:sp>
        <p:nvSpPr>
          <p:cNvPr id="216" name="Google Shape;216;p24"/>
          <p:cNvSpPr txBox="1"/>
          <p:nvPr/>
        </p:nvSpPr>
        <p:spPr>
          <a:xfrm>
            <a:off x="1896950" y="3694175"/>
            <a:ext cx="17439600" cy="59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Можно легко переиспользовать этот механизм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Ответы автоматически устаревают через 5 минут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Char char="●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Ориентируемся на результат и соответствие требованиям, в деталях у студента есть свобода 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Учим студентов работать с локальным окружением, прямо как в жизни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Масштабируемо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descr="stepik_logotype_black.png" id="217" name="Google Shape;21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4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2.png" id="223" name="Google Shape;223;p25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452635" y="-255134"/>
            <a:ext cx="26555697" cy="1422626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/>
          <p:nvPr/>
        </p:nvSpPr>
        <p:spPr>
          <a:xfrm>
            <a:off x="1896893" y="1482725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Как проверить использование тест-раннеров? </a:t>
            </a:r>
            <a:endParaRPr/>
          </a:p>
        </p:txBody>
      </p:sp>
      <p:pic>
        <p:nvPicPr>
          <p:cNvPr descr="stepik_logotype_black.png" id="225" name="Google Shape;22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7" name="Google Shape;227;p25"/>
          <p:cNvSpPr txBox="1"/>
          <p:nvPr/>
        </p:nvSpPr>
        <p:spPr>
          <a:xfrm>
            <a:off x="1896900" y="4142225"/>
            <a:ext cx="22471200" cy="54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94323" lvl="0" marL="341923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Char char="•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На примере параметризации: </a:t>
            </a:r>
            <a:endParaRPr sz="4800">
              <a:solidFill>
                <a:schemeClr val="dk1"/>
              </a:solidFill>
            </a:endParaRPr>
          </a:p>
          <a:p>
            <a:pPr indent="-494323" lvl="0" marL="341923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Char char="•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Даем ТЗ теста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94323" lvl="0" marL="341923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Char char="•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Даем пачку ссылок, говорим искать баг 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94323" lvl="0" marL="341923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Char char="•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Ссылки это задачи с ОЧЕНЬ быстро устаревающим ответом 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94323" lvl="0" marL="341923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Char char="•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Из текста багов нужно собрать послание инопланетян </a:t>
            </a:r>
            <a:endParaRPr sz="4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2.png" id="232" name="Google Shape;232;p26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452635" y="-255134"/>
            <a:ext cx="26555697" cy="1422626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6"/>
          <p:cNvSpPr txBox="1"/>
          <p:nvPr/>
        </p:nvSpPr>
        <p:spPr>
          <a:xfrm>
            <a:off x="1896893" y="1482725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Как проверить использование тест-раннеров? </a:t>
            </a:r>
            <a:endParaRPr/>
          </a:p>
        </p:txBody>
      </p:sp>
      <p:pic>
        <p:nvPicPr>
          <p:cNvPr descr="stepik_logotype_black.png" id="234" name="Google Shape;23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6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6" name="Google Shape;23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6900" y="3860825"/>
            <a:ext cx="17593374" cy="65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1.png" id="241" name="Google Shape;241;p27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-653177" y="-39229"/>
            <a:ext cx="25749654" cy="1379445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7"/>
          <p:cNvSpPr txBox="1"/>
          <p:nvPr/>
        </p:nvSpPr>
        <p:spPr>
          <a:xfrm>
            <a:off x="1896893" y="1275025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Шаг 4: Интеграция знаний в проект</a:t>
            </a:r>
            <a:endParaRPr/>
          </a:p>
        </p:txBody>
      </p:sp>
      <p:sp>
        <p:nvSpPr>
          <p:cNvPr id="243" name="Google Shape;243;p27"/>
          <p:cNvSpPr txBox="1"/>
          <p:nvPr/>
        </p:nvSpPr>
        <p:spPr>
          <a:xfrm>
            <a:off x="1859893" y="3473595"/>
            <a:ext cx="20590200" cy="82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7F7F"/>
              </a:buClr>
              <a:buSzPts val="4800"/>
              <a:buFont typeface="Roboto Light"/>
              <a:buNone/>
            </a:pPr>
            <a:r>
              <a:t/>
            </a:r>
            <a:endParaRPr/>
          </a:p>
        </p:txBody>
      </p:sp>
      <p:sp>
        <p:nvSpPr>
          <p:cNvPr id="244" name="Google Shape;244;p27"/>
          <p:cNvSpPr txBox="1"/>
          <p:nvPr/>
        </p:nvSpPr>
        <p:spPr>
          <a:xfrm>
            <a:off x="1896900" y="3703625"/>
            <a:ext cx="18468600" cy="52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Char char="●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Автоматизируем тестирование настоящего продукта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Char char="●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Page Object Model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Char char="●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Репозиторий на Github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Char char="●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Учащийся может добавить в резюме</a:t>
            </a:r>
            <a:endParaRPr sz="32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45" name="Google Shape;245;p27"/>
          <p:cNvSpPr txBox="1"/>
          <p:nvPr/>
        </p:nvSpPr>
        <p:spPr>
          <a:xfrm>
            <a:off x="16134438" y="6996271"/>
            <a:ext cx="6352500" cy="4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t/>
            </a:r>
            <a:endParaRPr b="0" i="0" sz="3200" u="none" cap="none" strike="noStrike">
              <a:solidFill>
                <a:srgbClr val="80808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descr="stepik_logotype_black.png" id="246" name="Google Shape;24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7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8"/>
          <p:cNvSpPr txBox="1"/>
          <p:nvPr/>
        </p:nvSpPr>
        <p:spPr>
          <a:xfrm>
            <a:off x="1890568" y="366250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Сайт</a:t>
            </a:r>
            <a:endParaRPr/>
          </a:p>
        </p:txBody>
      </p:sp>
      <p:pic>
        <p:nvPicPr>
          <p:cNvPr descr="stepik_logotype_black.png" id="253" name="Google Shape;25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8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5" name="Google Shape;25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0575" y="2184650"/>
            <a:ext cx="16712174" cy="1062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2.png" id="260" name="Google Shape;260;p29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452635" y="-255134"/>
            <a:ext cx="26555697" cy="1422626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9"/>
          <p:cNvSpPr txBox="1"/>
          <p:nvPr/>
        </p:nvSpPr>
        <p:spPr>
          <a:xfrm>
            <a:off x="1896893" y="1275025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Как оценивать </a:t>
            </a: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проект</a:t>
            </a:r>
            <a:endParaRPr/>
          </a:p>
        </p:txBody>
      </p:sp>
      <p:sp>
        <p:nvSpPr>
          <p:cNvPr id="262" name="Google Shape;262;p29"/>
          <p:cNvSpPr txBox="1"/>
          <p:nvPr/>
        </p:nvSpPr>
        <p:spPr>
          <a:xfrm>
            <a:off x="1859893" y="3473595"/>
            <a:ext cx="20590200" cy="82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7F7F"/>
              </a:buClr>
              <a:buSzPts val="4800"/>
              <a:buFont typeface="Roboto Light"/>
              <a:buNone/>
            </a:pPr>
            <a:r>
              <a:t/>
            </a:r>
            <a:endParaRPr/>
          </a:p>
        </p:txBody>
      </p:sp>
      <p:sp>
        <p:nvSpPr>
          <p:cNvPr id="263" name="Google Shape;263;p29"/>
          <p:cNvSpPr txBox="1"/>
          <p:nvPr/>
        </p:nvSpPr>
        <p:spPr>
          <a:xfrm>
            <a:off x="1896900" y="3741300"/>
            <a:ext cx="18638700" cy="66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Автоматизация проверки базовых сценариев с помощью капчи для роботов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Проверяем логи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Ручная проверка итогового проекта с помощью перекрёстного рецензирования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64" name="Google Shape;264;p29"/>
          <p:cNvSpPr txBox="1"/>
          <p:nvPr/>
        </p:nvSpPr>
        <p:spPr>
          <a:xfrm>
            <a:off x="16134438" y="6996271"/>
            <a:ext cx="6352500" cy="4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t/>
            </a:r>
            <a:endParaRPr b="0" i="0" sz="3200" u="none" cap="none" strike="noStrike">
              <a:solidFill>
                <a:srgbClr val="80808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descr="stepik_logotype_black.png" id="265" name="Google Shape;26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9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2.png" id="271" name="Google Shape;271;p30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452635" y="-255134"/>
            <a:ext cx="26555697" cy="1422626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0"/>
          <p:cNvSpPr txBox="1"/>
          <p:nvPr/>
        </p:nvSpPr>
        <p:spPr>
          <a:xfrm>
            <a:off x="1896893" y="1275025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Перекрёстное рецензирование</a:t>
            </a:r>
            <a:endParaRPr/>
          </a:p>
        </p:txBody>
      </p:sp>
      <p:sp>
        <p:nvSpPr>
          <p:cNvPr id="273" name="Google Shape;273;p30"/>
          <p:cNvSpPr txBox="1"/>
          <p:nvPr/>
        </p:nvSpPr>
        <p:spPr>
          <a:xfrm>
            <a:off x="1859893" y="3473595"/>
            <a:ext cx="20590200" cy="82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7F7F"/>
              </a:buClr>
              <a:buSzPts val="4800"/>
              <a:buFont typeface="Roboto Light"/>
              <a:buNone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Плюсы</a:t>
            </a:r>
            <a:endParaRPr/>
          </a:p>
        </p:txBody>
      </p:sp>
      <p:sp>
        <p:nvSpPr>
          <p:cNvPr id="274" name="Google Shape;274;p30"/>
          <p:cNvSpPr txBox="1"/>
          <p:nvPr/>
        </p:nvSpPr>
        <p:spPr>
          <a:xfrm>
            <a:off x="1896959" y="4862675"/>
            <a:ext cx="14408400" cy="4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Практика работы с Git/GitHub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Знакомство с код-ревью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Получение новых знаний из чужих работ</a:t>
            </a:r>
            <a:endParaRPr b="0" i="0" sz="3200" u="none" cap="none" strike="noStrike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75" name="Google Shape;275;p30"/>
          <p:cNvSpPr txBox="1"/>
          <p:nvPr/>
        </p:nvSpPr>
        <p:spPr>
          <a:xfrm>
            <a:off x="16134438" y="6996271"/>
            <a:ext cx="6352500" cy="4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t/>
            </a:r>
            <a:endParaRPr b="0" i="0" sz="3200" u="none" cap="none" strike="noStrike">
              <a:solidFill>
                <a:srgbClr val="80808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descr="stepik_logotype_black.png" id="276" name="Google Shape;27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0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2.png" id="282" name="Google Shape;282;p31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452635" y="-255134"/>
            <a:ext cx="26555697" cy="142262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1"/>
          <p:cNvSpPr txBox="1"/>
          <p:nvPr/>
        </p:nvSpPr>
        <p:spPr>
          <a:xfrm>
            <a:off x="1896893" y="1275025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Рецензирование</a:t>
            </a: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: минусы</a:t>
            </a:r>
            <a:endParaRPr/>
          </a:p>
        </p:txBody>
      </p:sp>
      <p:sp>
        <p:nvSpPr>
          <p:cNvPr id="284" name="Google Shape;284;p31"/>
          <p:cNvSpPr txBox="1"/>
          <p:nvPr/>
        </p:nvSpPr>
        <p:spPr>
          <a:xfrm>
            <a:off x="16134438" y="6996271"/>
            <a:ext cx="6352500" cy="4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t/>
            </a:r>
            <a:endParaRPr b="0" i="0" sz="3200" u="none" cap="none" strike="noStrike">
              <a:solidFill>
                <a:srgbClr val="80808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descr="stepik_logotype_black.png" id="285" name="Google Shape;28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1"/>
          <p:cNvSpPr txBox="1"/>
          <p:nvPr/>
        </p:nvSpPr>
        <p:spPr>
          <a:xfrm>
            <a:off x="1896950" y="4862675"/>
            <a:ext cx="18428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AutoNum type="arabicPeriod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Рецензенты не всегда компетентны и ответственны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AutoNum type="arabicPeriod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Нет возможности апелляции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AutoNum type="arabicPeriod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Инфраструктурные проблемы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87" name="Google Shape;287;p31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8" name="Google Shape;28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88456" y="803725"/>
            <a:ext cx="2305050" cy="230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1.png" id="293" name="Google Shape;293;p32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-653177" y="-39229"/>
            <a:ext cx="25749654" cy="137944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-1.png" id="294" name="Google Shape;294;p32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-653177" y="-39229"/>
            <a:ext cx="25749654" cy="13794458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2"/>
          <p:cNvSpPr txBox="1"/>
          <p:nvPr/>
        </p:nvSpPr>
        <p:spPr>
          <a:xfrm>
            <a:off x="1495418" y="1354150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Шаг 5: Поддержка курса</a:t>
            </a:r>
            <a:endParaRPr/>
          </a:p>
        </p:txBody>
      </p:sp>
      <p:sp>
        <p:nvSpPr>
          <p:cNvPr id="296" name="Google Shape;296;p32"/>
          <p:cNvSpPr txBox="1"/>
          <p:nvPr/>
        </p:nvSpPr>
        <p:spPr>
          <a:xfrm>
            <a:off x="1495425" y="3847700"/>
            <a:ext cx="16311300" cy="4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494323" lvl="0" marL="34192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Протестируйте курс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94323" lvl="0" marL="34192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Реагируйте на фидбек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94323" lvl="0" marL="34192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Помогайте людям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94323" lvl="0" marL="34192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Ищите людей в помощь: модераторов и ассистентов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descr="stepik_logotype_black.png" id="297" name="Google Shape;29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2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" name="Google Shape;4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0" y="1066800"/>
            <a:ext cx="21393926" cy="991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2.png" id="303" name="Google Shape;303;p33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452635" y="-255134"/>
            <a:ext cx="26555697" cy="14226269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3"/>
          <p:cNvSpPr txBox="1"/>
          <p:nvPr/>
        </p:nvSpPr>
        <p:spPr>
          <a:xfrm>
            <a:off x="1896893" y="1275025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Выводы</a:t>
            </a:r>
            <a:endParaRPr/>
          </a:p>
        </p:txBody>
      </p:sp>
      <p:sp>
        <p:nvSpPr>
          <p:cNvPr id="305" name="Google Shape;305;p33"/>
          <p:cNvSpPr txBox="1"/>
          <p:nvPr/>
        </p:nvSpPr>
        <p:spPr>
          <a:xfrm>
            <a:off x="16134438" y="6996271"/>
            <a:ext cx="6352500" cy="4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t/>
            </a:r>
            <a:endParaRPr b="0" i="0" sz="3200" u="none" cap="none" strike="noStrike">
              <a:solidFill>
                <a:srgbClr val="80808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descr="stepik_logotype_black.png" id="306" name="Google Shape;306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3"/>
          <p:cNvSpPr txBox="1"/>
          <p:nvPr/>
        </p:nvSpPr>
        <p:spPr>
          <a:xfrm>
            <a:off x="1896900" y="3439950"/>
            <a:ext cx="18428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AutoNum type="arabicPeriod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К задаче обучения можно и нужно подходить как к инженерной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AutoNum type="arabicPeriod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Постановка задачи, граничные случаи, возможные проблемы…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AutoNum type="arabicPeriod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Навыки тестировщика отлично подходят для онлайн-образования!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08" name="Google Shape;308;p33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1.png" id="313" name="Google Shape;313;p34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-653177" y="-39229"/>
            <a:ext cx="25749654" cy="13794458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4"/>
          <p:cNvSpPr txBox="1"/>
          <p:nvPr/>
        </p:nvSpPr>
        <p:spPr>
          <a:xfrm>
            <a:off x="1896893" y="1275025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Что это нам дало</a:t>
            </a:r>
            <a:endParaRPr/>
          </a:p>
        </p:txBody>
      </p:sp>
      <p:sp>
        <p:nvSpPr>
          <p:cNvPr id="315" name="Google Shape;315;p34"/>
          <p:cNvSpPr txBox="1"/>
          <p:nvPr/>
        </p:nvSpPr>
        <p:spPr>
          <a:xfrm>
            <a:off x="2280000" y="3627550"/>
            <a:ext cx="164223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AutoNum type="arabicPeriod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новый опыт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AutoNum type="arabicPeriod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набрали стажёров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AutoNum type="arabicPeriod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привели новую аудиторию на платформу 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AutoNum type="arabicPeriod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любовь и принятие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AutoNum type="arabicPeriod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запуск платной программы</a:t>
            </a:r>
            <a:endParaRPr b="0" i="0" sz="4800" u="none" cap="none" strike="noStrike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16" name="Google Shape;316;p34"/>
          <p:cNvSpPr txBox="1"/>
          <p:nvPr/>
        </p:nvSpPr>
        <p:spPr>
          <a:xfrm>
            <a:off x="16134438" y="6996271"/>
            <a:ext cx="6352500" cy="4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t/>
            </a:r>
            <a:endParaRPr b="0" i="0" sz="3200" u="none" cap="none" strike="noStrike">
              <a:solidFill>
                <a:srgbClr val="80808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descr="stepik_logotype_black.png" id="317" name="Google Shape;31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4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1.png" id="323" name="Google Shape;323;p35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-653177" y="-39229"/>
            <a:ext cx="25749654" cy="13794458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5"/>
          <p:cNvSpPr txBox="1"/>
          <p:nvPr/>
        </p:nvSpPr>
        <p:spPr>
          <a:xfrm>
            <a:off x="1896893" y="1275025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Немного статистики</a:t>
            </a:r>
            <a:endParaRPr/>
          </a:p>
        </p:txBody>
      </p:sp>
      <p:sp>
        <p:nvSpPr>
          <p:cNvPr id="325" name="Google Shape;325;p35"/>
          <p:cNvSpPr txBox="1"/>
          <p:nvPr/>
        </p:nvSpPr>
        <p:spPr>
          <a:xfrm>
            <a:off x="1896900" y="3347675"/>
            <a:ext cx="193548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b="1" lang="en-US" sz="4800">
                <a:latin typeface="Roboto"/>
                <a:ea typeface="Roboto"/>
                <a:cs typeface="Roboto"/>
                <a:sym typeface="Roboto"/>
              </a:rPr>
              <a:t>&gt;11к</a:t>
            </a: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 учащихся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b="1" lang="en-US" sz="4800">
                <a:latin typeface="Roboto"/>
                <a:ea typeface="Roboto"/>
                <a:cs typeface="Roboto"/>
                <a:sym typeface="Roboto"/>
              </a:rPr>
              <a:t>3465</a:t>
            </a: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 закончили первый урок (~30%)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b="1" lang="en-US" sz="4800">
                <a:latin typeface="Roboto"/>
                <a:ea typeface="Roboto"/>
                <a:cs typeface="Roboto"/>
                <a:sym typeface="Roboto"/>
              </a:rPr>
              <a:t>432</a:t>
            </a:r>
            <a:r>
              <a:rPr b="1" lang="en-US" sz="48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получили сертификаты (~12% от тех кто прошел первый урок)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b="1" lang="en-US" sz="4800">
                <a:latin typeface="Roboto"/>
                <a:ea typeface="Roboto"/>
                <a:cs typeface="Roboto"/>
                <a:sym typeface="Roboto"/>
              </a:rPr>
              <a:t>169</a:t>
            </a: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 отзывов (</a:t>
            </a: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~</a:t>
            </a: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40% от тех, кто получил сертификат!)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b="1" lang="en-US" sz="4800">
                <a:latin typeface="Roboto"/>
                <a:ea typeface="Roboto"/>
                <a:cs typeface="Roboto"/>
                <a:sym typeface="Roboto"/>
              </a:rPr>
              <a:t>211</a:t>
            </a: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 шагов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из них </a:t>
            </a:r>
            <a:r>
              <a:rPr b="1" lang="en-US" sz="4800">
                <a:latin typeface="Roboto"/>
                <a:ea typeface="Roboto"/>
                <a:cs typeface="Roboto"/>
                <a:sym typeface="Roboto"/>
              </a:rPr>
              <a:t>86</a:t>
            </a: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 задач (4 пир-ревью, 1 итоговый проект)</a:t>
            </a:r>
            <a:endParaRPr b="0" i="0" sz="3200" u="none" cap="none" strike="noStrike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26" name="Google Shape;326;p35"/>
          <p:cNvSpPr txBox="1"/>
          <p:nvPr/>
        </p:nvSpPr>
        <p:spPr>
          <a:xfrm>
            <a:off x="16134438" y="6996271"/>
            <a:ext cx="6352500" cy="4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t/>
            </a:r>
            <a:endParaRPr b="0" i="0" sz="3200" u="none" cap="none" strike="noStrike">
              <a:solidFill>
                <a:srgbClr val="80808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descr="stepik_logotype_black.png" id="327" name="Google Shape;32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5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2.png" id="333" name="Google Shape;333;p36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437485" y="-58184"/>
            <a:ext cx="26555697" cy="1422626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6"/>
          <p:cNvSpPr txBox="1"/>
          <p:nvPr/>
        </p:nvSpPr>
        <p:spPr>
          <a:xfrm>
            <a:off x="1896943" y="958850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Где это все посмотреть?</a:t>
            </a:r>
            <a:endParaRPr/>
          </a:p>
        </p:txBody>
      </p:sp>
      <p:sp>
        <p:nvSpPr>
          <p:cNvPr id="335" name="Google Shape;335;p36"/>
          <p:cNvSpPr txBox="1"/>
          <p:nvPr/>
        </p:nvSpPr>
        <p:spPr>
          <a:xfrm>
            <a:off x="1933650" y="3928400"/>
            <a:ext cx="9087900" cy="55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Roboto Light"/>
              <a:buNone/>
            </a:pPr>
            <a:r>
              <a:rPr lang="en-US" sz="4200">
                <a:latin typeface="Roboto Light"/>
                <a:ea typeface="Roboto Light"/>
                <a:cs typeface="Roboto Light"/>
                <a:sym typeface="Roboto Light"/>
              </a:rPr>
              <a:t>Ссылка на курс:</a:t>
            </a:r>
            <a:endParaRPr sz="42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Roboto Light"/>
              <a:buNone/>
            </a:pPr>
            <a:r>
              <a:rPr lang="en-US" sz="4800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4"/>
              </a:rPr>
              <a:t>stepik.org/course/575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t/>
            </a:r>
            <a:endParaRPr/>
          </a:p>
        </p:txBody>
      </p:sp>
      <p:sp>
        <p:nvSpPr>
          <p:cNvPr id="336" name="Google Shape;336;p36"/>
          <p:cNvSpPr txBox="1"/>
          <p:nvPr/>
        </p:nvSpPr>
        <p:spPr>
          <a:xfrm>
            <a:off x="11780579" y="4023350"/>
            <a:ext cx="9216900" cy="49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Roboto Light"/>
              <a:buNone/>
            </a:pPr>
            <a:r>
              <a:rPr lang="en-US" sz="4200">
                <a:latin typeface="Roboto Light"/>
                <a:ea typeface="Roboto Light"/>
                <a:cs typeface="Roboto Light"/>
                <a:sym typeface="Roboto Light"/>
              </a:rPr>
              <a:t>Ссылка на страницы с задачами: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rPr lang="en-US" sz="4800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5"/>
              </a:rPr>
              <a:t>http://suninjuly.github.io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descr="stepik_logotype_black.png" id="337" name="Google Shape;337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6"/>
          <p:cNvSpPr txBox="1"/>
          <p:nvPr/>
        </p:nvSpPr>
        <p:spPr>
          <a:xfrm>
            <a:off x="1896943" y="2564620"/>
            <a:ext cx="20590200" cy="82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7F7F"/>
              </a:buClr>
              <a:buSzPts val="4800"/>
              <a:buFont typeface="Roboto Light"/>
              <a:buNone/>
            </a:pPr>
            <a:r>
              <a:rPr lang="en-US" sz="4800">
                <a:solidFill>
                  <a:srgbClr val="807F7F"/>
                </a:solidFill>
                <a:latin typeface="Roboto Light"/>
                <a:ea typeface="Roboto Light"/>
                <a:cs typeface="Roboto Light"/>
                <a:sym typeface="Roboto Light"/>
              </a:rPr>
              <a:t>“Автоматизация тестирования с помощью Selenium и Python”</a:t>
            </a:r>
            <a:endParaRPr/>
          </a:p>
        </p:txBody>
      </p:sp>
      <p:pic>
        <p:nvPicPr>
          <p:cNvPr id="339" name="Google Shape;339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96950" y="6139100"/>
            <a:ext cx="5400500" cy="54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844550" y="6245150"/>
            <a:ext cx="5294450" cy="529445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6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7"/>
          <p:cNvPicPr preferRelativeResize="0"/>
          <p:nvPr/>
        </p:nvPicPr>
        <p:blipFill rotWithShape="1">
          <a:blip r:embed="rId3">
            <a:alphaModFix/>
          </a:blip>
          <a:srcRect b="0" l="0" r="24902" t="0"/>
          <a:stretch/>
        </p:blipFill>
        <p:spPr>
          <a:xfrm>
            <a:off x="2076000" y="6117075"/>
            <a:ext cx="1916700" cy="1916700"/>
          </a:xfrm>
          <a:custGeom>
            <a:rect b="b" l="l" r="r" t="t"/>
            <a:pathLst>
              <a:path extrusionOk="0" h="120000" w="120000">
                <a:moveTo>
                  <a:pt x="59984" y="0"/>
                </a:moveTo>
                <a:cubicBezTo>
                  <a:pt x="44630" y="0"/>
                  <a:pt x="29288" y="5861"/>
                  <a:pt x="17574" y="17579"/>
                </a:cubicBezTo>
                <a:cubicBezTo>
                  <a:pt x="-5860" y="41013"/>
                  <a:pt x="-5860" y="78991"/>
                  <a:pt x="17574" y="102426"/>
                </a:cubicBezTo>
                <a:cubicBezTo>
                  <a:pt x="41008" y="125855"/>
                  <a:pt x="78985" y="125855"/>
                  <a:pt x="102419" y="102426"/>
                </a:cubicBezTo>
                <a:cubicBezTo>
                  <a:pt x="125853" y="78991"/>
                  <a:pt x="125853" y="41013"/>
                  <a:pt x="102419" y="17579"/>
                </a:cubicBezTo>
                <a:cubicBezTo>
                  <a:pt x="90705" y="5861"/>
                  <a:pt x="75345" y="0"/>
                  <a:pt x="5998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47" name="Google Shape;347;p37"/>
          <p:cNvSpPr txBox="1"/>
          <p:nvPr/>
        </p:nvSpPr>
        <p:spPr>
          <a:xfrm>
            <a:off x="1836343" y="2548475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Спасибо за внимание!</a:t>
            </a:r>
            <a:endParaRPr sz="9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Вопросы?</a:t>
            </a:r>
            <a:endParaRPr sz="9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8" name="Google Shape;348;p37"/>
          <p:cNvSpPr txBox="1"/>
          <p:nvPr/>
        </p:nvSpPr>
        <p:spPr>
          <a:xfrm>
            <a:off x="2212104" y="8614375"/>
            <a:ext cx="8861700" cy="3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4800"/>
              <a:buFont typeface="Roboto Light"/>
              <a:buNone/>
            </a:pPr>
            <a:r>
              <a:rPr lang="en-US" sz="4800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4"/>
              </a:rPr>
              <a:t>iulia.liakh@stepik.org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4800"/>
              <a:buFont typeface="Roboto Light"/>
              <a:buNone/>
            </a:pPr>
            <a:r>
              <a:rPr lang="en-US" sz="4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</a:t>
            </a:r>
            <a:r>
              <a:rPr lang="en-US" sz="4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https://t.me/</a:t>
            </a:r>
            <a:r>
              <a:rPr lang="en-US" sz="4800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6"/>
              </a:rPr>
              <a:t>SunInJuly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4800"/>
              <a:buFont typeface="Roboto Light"/>
              <a:buNone/>
            </a:pPr>
            <a:r>
              <a:t/>
            </a:r>
            <a:endParaRPr b="0" i="0" sz="4800" u="none" cap="none" strike="noStrike">
              <a:solidFill>
                <a:srgbClr val="80808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9" name="Google Shape;349;p37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0" name="Google Shape;350;p37"/>
          <p:cNvSpPr txBox="1"/>
          <p:nvPr/>
        </p:nvSpPr>
        <p:spPr>
          <a:xfrm>
            <a:off x="4541200" y="66082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808080"/>
                </a:solidFill>
                <a:latin typeface="Roboto Light"/>
                <a:ea typeface="Roboto Light"/>
                <a:cs typeface="Roboto Light"/>
                <a:sym typeface="Roboto Light"/>
              </a:rPr>
              <a:t>Юлия Лях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51" name="Google Shape;35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88300" y="9608975"/>
            <a:ext cx="710575" cy="71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2.png" id="48" name="Google Shape;48;p7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437485" y="-58184"/>
            <a:ext cx="26555697" cy="1422626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 txBox="1"/>
          <p:nvPr/>
        </p:nvSpPr>
        <p:spPr>
          <a:xfrm>
            <a:off x="1896943" y="958850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О чем доклад?</a:t>
            </a:r>
            <a:endParaRPr/>
          </a:p>
        </p:txBody>
      </p:sp>
      <p:pic>
        <p:nvPicPr>
          <p:cNvPr descr="stepik_logotype_black.png" id="50" name="Google Shape;5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 txBox="1"/>
          <p:nvPr/>
        </p:nvSpPr>
        <p:spPr>
          <a:xfrm>
            <a:off x="1896943" y="2564620"/>
            <a:ext cx="20590200" cy="82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7F7F"/>
              </a:buClr>
              <a:buSzPts val="4800"/>
              <a:buFont typeface="Roboto Light"/>
              <a:buNone/>
            </a:pPr>
            <a:r>
              <a:t/>
            </a:r>
            <a:endParaRPr/>
          </a:p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7"/>
          <p:cNvSpPr txBox="1"/>
          <p:nvPr/>
        </p:nvSpPr>
        <p:spPr>
          <a:xfrm>
            <a:off x="2022125" y="3204575"/>
            <a:ext cx="18240900" cy="6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Разработка массового онлайн-курса изнутри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Механизмы проверки нестандартных задач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Масштабирование знаний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Техники преподавания в онлайне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Специфика обучения тестировщиков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Проектное обучение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1.png" id="58" name="Google Shape;58;p8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-653177" y="-39229"/>
            <a:ext cx="25749654" cy="1379445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8"/>
          <p:cNvSpPr txBox="1"/>
          <p:nvPr/>
        </p:nvSpPr>
        <p:spPr>
          <a:xfrm>
            <a:off x="1896893" y="1275025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Зачем вообще делать курсы? </a:t>
            </a:r>
            <a:endParaRPr/>
          </a:p>
        </p:txBody>
      </p:sp>
      <p:sp>
        <p:nvSpPr>
          <p:cNvPr id="60" name="Google Shape;60;p8"/>
          <p:cNvSpPr txBox="1"/>
          <p:nvPr/>
        </p:nvSpPr>
        <p:spPr>
          <a:xfrm>
            <a:off x="2276325" y="4044425"/>
            <a:ext cx="164223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4953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Roboto Light"/>
              <a:buAutoNum type="arabicPeriod"/>
            </a:pPr>
            <a:r>
              <a:rPr lang="en-US" sz="4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профессиональное развитие</a:t>
            </a:r>
            <a:endParaRPr sz="4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953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Roboto Light"/>
              <a:buAutoNum type="arabicPeriod"/>
            </a:pPr>
            <a:r>
              <a:rPr lang="en-US" sz="4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вклад в сообщество</a:t>
            </a:r>
            <a:endParaRPr sz="4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953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oboto Light"/>
              <a:buAutoNum type="arabicPeriod"/>
            </a:pPr>
            <a:r>
              <a:rPr lang="en-US" sz="4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личный бренд</a:t>
            </a:r>
            <a:endParaRPr sz="4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953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oboto Light"/>
              <a:buAutoNum type="arabicPeriod"/>
            </a:pPr>
            <a:r>
              <a:rPr lang="en-US" sz="4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инстинкт ментора</a:t>
            </a:r>
            <a:endParaRPr sz="4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953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200"/>
              <a:buFont typeface="Roboto Light"/>
              <a:buAutoNum type="arabicPeriod"/>
            </a:pPr>
            <a:r>
              <a:rPr lang="en-US" sz="4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решение проблем найма</a:t>
            </a:r>
            <a:endParaRPr sz="4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4953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Roboto Light"/>
              <a:buAutoNum type="arabicPeriod"/>
            </a:pPr>
            <a:r>
              <a:rPr lang="en-US" sz="4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корпоративное обучение</a:t>
            </a:r>
            <a:endParaRPr sz="4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1" name="Google Shape;61;p8"/>
          <p:cNvSpPr txBox="1"/>
          <p:nvPr/>
        </p:nvSpPr>
        <p:spPr>
          <a:xfrm>
            <a:off x="17231263" y="5645696"/>
            <a:ext cx="6352500" cy="4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t/>
            </a:r>
            <a:endParaRPr b="0" i="0" sz="3200" u="none" cap="none" strike="noStrike">
              <a:solidFill>
                <a:srgbClr val="80808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descr="stepik_logotype_black.png" id="62" name="Google Shape;6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8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/>
          <p:nvPr/>
        </p:nvSpPr>
        <p:spPr>
          <a:xfrm>
            <a:off x="1896943" y="2482850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Roboto Light"/>
              <a:buNone/>
            </a:pPr>
            <a:r>
              <a:rPr lang="en-US" sz="9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Рецепт курса:</a:t>
            </a:r>
            <a:endParaRPr sz="9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t/>
            </a:r>
            <a:endParaRPr sz="9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69" name="Google Shape;6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1950" y="-732375"/>
            <a:ext cx="10072052" cy="1510809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 txBox="1"/>
          <p:nvPr/>
        </p:nvSpPr>
        <p:spPr>
          <a:xfrm>
            <a:off x="2089450" y="4991200"/>
            <a:ext cx="9263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AutoNum type="arabicPeriod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Теория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AutoNum type="arabicPeriod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Простые задачи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AutoNum type="arabicPeriod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Задачи на написание кода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AutoNum type="arabicPeriod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Интеграция знаний в проект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AutoNum type="arabicPeriod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Поддержка курса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1.png" id="75" name="Google Shape;75;p10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-620402" y="-39229"/>
            <a:ext cx="25749654" cy="1379445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0"/>
          <p:cNvSpPr txBox="1"/>
          <p:nvPr/>
        </p:nvSpPr>
        <p:spPr>
          <a:xfrm>
            <a:off x="1837543" y="1182300"/>
            <a:ext cx="205902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Roboto Light"/>
              <a:buNone/>
            </a:pPr>
            <a:r>
              <a:rPr lang="en-US" sz="9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Шаг 1: Теория</a:t>
            </a:r>
            <a:endParaRPr sz="9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7" name="Google Shape;77;p10"/>
          <p:cNvSpPr txBox="1"/>
          <p:nvPr/>
        </p:nvSpPr>
        <p:spPr>
          <a:xfrm>
            <a:off x="9088492" y="6496050"/>
            <a:ext cx="1105500" cy="82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D279"/>
              </a:buClr>
              <a:buSzPts val="4800"/>
              <a:buFont typeface="Roboto Light"/>
              <a:buNone/>
            </a:pPr>
            <a:r>
              <a:t/>
            </a:r>
            <a:endParaRPr/>
          </a:p>
        </p:txBody>
      </p:sp>
      <p:pic>
        <p:nvPicPr>
          <p:cNvPr descr="stepik_logotype_black.png" id="78" name="Google Shape;7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0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10"/>
          <p:cNvSpPr txBox="1"/>
          <p:nvPr/>
        </p:nvSpPr>
        <p:spPr>
          <a:xfrm>
            <a:off x="2037650" y="3734675"/>
            <a:ext cx="12489300" cy="49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Char char="●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тестировщики народ разносторонний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Char char="●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вылезать из коробки своего опыта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81" name="Google Shape;81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89450" y="3932263"/>
            <a:ext cx="8437574" cy="50337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0"/>
          <p:cNvSpPr txBox="1"/>
          <p:nvPr/>
        </p:nvSpPr>
        <p:spPr>
          <a:xfrm>
            <a:off x="2010600" y="5462863"/>
            <a:ext cx="10632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Char char="●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фокусировать знания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Char char="●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дать roadmap из ссылок </a:t>
            </a:r>
            <a:endParaRPr sz="4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 Light"/>
              <a:buChar char="●"/>
            </a:pPr>
            <a:r>
              <a:rPr lang="en-US" sz="4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заранее подумать о проблемах совместимости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2.png" id="87" name="Google Shape;87;p11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422985" y="-218084"/>
            <a:ext cx="26555697" cy="1422626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1"/>
          <p:cNvSpPr txBox="1"/>
          <p:nvPr/>
        </p:nvSpPr>
        <p:spPr>
          <a:xfrm>
            <a:off x="1163326" y="1208325"/>
            <a:ext cx="230196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Roboto Light"/>
              <a:buNone/>
            </a:pPr>
            <a:r>
              <a:rPr lang="en-US" sz="9000">
                <a:latin typeface="Roboto Light"/>
                <a:ea typeface="Roboto Light"/>
                <a:cs typeface="Roboto Light"/>
                <a:sym typeface="Roboto Light"/>
              </a:rPr>
              <a:t>Шаг 2: Простые задачи</a:t>
            </a:r>
            <a:endParaRPr sz="9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9" name="Google Shape;89;p11"/>
          <p:cNvSpPr txBox="1"/>
          <p:nvPr/>
        </p:nvSpPr>
        <p:spPr>
          <a:xfrm>
            <a:off x="16134438" y="6996271"/>
            <a:ext cx="6352500" cy="4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t/>
            </a:r>
            <a:endParaRPr b="0" i="0" sz="3200" u="none" cap="none" strike="noStrike">
              <a:solidFill>
                <a:srgbClr val="80808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descr="stepik_logotype_black.png" id="90" name="Google Shape;9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1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2" name="Google Shape;9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7475" y="3170925"/>
            <a:ext cx="14971375" cy="814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2.png" id="97" name="Google Shape;97;p12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422985" y="-218084"/>
            <a:ext cx="26555697" cy="1422626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2"/>
          <p:cNvSpPr txBox="1"/>
          <p:nvPr/>
        </p:nvSpPr>
        <p:spPr>
          <a:xfrm>
            <a:off x="1163326" y="1208325"/>
            <a:ext cx="230196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Roboto Light"/>
              <a:buNone/>
            </a:pPr>
            <a:r>
              <a:rPr lang="en-US" sz="9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Шаг 2: Простые задачи</a:t>
            </a:r>
            <a:endParaRPr sz="9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9" name="Google Shape;99;p12"/>
          <p:cNvSpPr txBox="1"/>
          <p:nvPr/>
        </p:nvSpPr>
        <p:spPr>
          <a:xfrm>
            <a:off x="1548625" y="3438275"/>
            <a:ext cx="18759000" cy="64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учиться СЛОЖНО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проверка того что вы говорите на одном языке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чем больше, тем лучше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5334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Light"/>
              <a:buChar char="●"/>
            </a:pPr>
            <a:r>
              <a:rPr lang="en-US" sz="4800">
                <a:latin typeface="Roboto Light"/>
                <a:ea typeface="Roboto Light"/>
                <a:cs typeface="Roboto Light"/>
                <a:sym typeface="Roboto Light"/>
              </a:rPr>
              <a:t>учимся не тогда, когда поглощаем материал, а когда вспоминаем </a:t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0" name="Google Shape;100;p12"/>
          <p:cNvSpPr txBox="1"/>
          <p:nvPr/>
        </p:nvSpPr>
        <p:spPr>
          <a:xfrm>
            <a:off x="16134438" y="6996271"/>
            <a:ext cx="6352500" cy="4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3200"/>
              <a:buFont typeface="Roboto Light"/>
              <a:buNone/>
            </a:pPr>
            <a:r>
              <a:t/>
            </a:r>
            <a:endParaRPr b="0" i="0" sz="3200" u="none" cap="none" strike="noStrike">
              <a:solidFill>
                <a:srgbClr val="80808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descr="stepik_logotype_black.png" id="101" name="Google Shape;10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800" y="11613027"/>
            <a:ext cx="2540000" cy="10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"/>
          <p:cNvSpPr txBox="1"/>
          <p:nvPr>
            <p:ph idx="12" type="sldNum"/>
          </p:nvPr>
        </p:nvSpPr>
        <p:spPr>
          <a:xfrm>
            <a:off x="11959031" y="13081000"/>
            <a:ext cx="453300" cy="4698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3" name="Google Shape;103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8625" y="8219413"/>
            <a:ext cx="17278350" cy="26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