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6"/>
  </p:notesMasterIdLst>
  <p:sldIdLst>
    <p:sldId id="256" r:id="rId5"/>
    <p:sldId id="289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09" userDrawn="1">
          <p15:clr>
            <a:srgbClr val="A4A3A4"/>
          </p15:clr>
        </p15:guide>
        <p15:guide id="2" pos="589" userDrawn="1">
          <p15:clr>
            <a:srgbClr val="A4A3A4"/>
          </p15:clr>
        </p15:guide>
        <p15:guide id="3" pos="2948" userDrawn="1">
          <p15:clr>
            <a:srgbClr val="A4A3A4"/>
          </p15:clr>
        </p15:guide>
        <p15:guide id="4" orient="horz" pos="10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104" d="100"/>
          <a:sy n="104" d="100"/>
        </p:scale>
        <p:origin x="806" y="72"/>
      </p:cViewPr>
      <p:guideLst>
        <p:guide orient="horz" pos="509"/>
        <p:guide pos="589"/>
        <p:guide pos="2948"/>
        <p:guide orient="horz" pos="10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73b2333c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73b2333c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73b2333c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73b2333c8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Чем больше времени вкладывали в развитие процессов и коммуникаций, тем больше становилось понятно,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что нужен простой легкий инструмент, который поможет управлять тестированием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73b2333c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f73b2333c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f73b2333c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f73b2333c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73b2333c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73b2333c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73b2333c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73b2333c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- в конце 2019 года посмотрели на Test IT, инструмент на тот момент был сыроват и тогда не решились на работу с ним</a:t>
            </a:r>
            <a:br>
              <a:rPr lang="ru-RU" sz="1100">
                <a:solidFill>
                  <a:schemeClr val="dk1"/>
                </a:solidFill>
              </a:rPr>
            </a:br>
            <a:endParaRPr lang="ru-RU"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- в середине 2020 года мы вернулись к рассмотрению вопроса с заменой ТМС, провели пилотирование и «пересели» на Test IT</a:t>
            </a:r>
            <a:br>
              <a:rPr lang="ru-RU" sz="1100">
                <a:solidFill>
                  <a:schemeClr val="dk1"/>
                </a:solidFill>
              </a:rPr>
            </a:br>
            <a:endParaRPr lang="ru-RU"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- на текущий момент есть пожелания по доработкам и есть возможность влиять на развитие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73b2333c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73b2333c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73b2333c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f73b2333c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acacd91d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acacd91d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acacd91d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acacd91d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ae4e2d4e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fae4e2d4e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73b2333c8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f73b2333c8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f73b2333c8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f73b2333c8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acacd91d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acacd91d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acacd91d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acacd91d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acacd91d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facacd91d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ae4e2d4e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ae4e2d4e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ae4e2d4e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ae4e2d4e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73b2333c8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73b2333c8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acacd9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facacd9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ru-RU" dirty="0">
                <a:solidFill>
                  <a:schemeClr val="tx1"/>
                </a:solidFill>
                <a:latin typeface="+mn-lt"/>
              </a:rPr>
              <a:t>Покрытие задач</a:t>
            </a:r>
          </a:p>
          <a:p>
            <a:pPr marL="285750" indent="-285750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  <a:latin typeface="+mn-lt"/>
              </a:rPr>
              <a:t>Раздел с задачами, которые не покрываем кейсами</a:t>
            </a:r>
          </a:p>
          <a:p>
            <a:pPr marL="285750" indent="-285750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  <a:latin typeface="+mn-lt"/>
              </a:rPr>
              <a:t>Оценками трудозатрат на прогон и объективное измерение времени фактического</a:t>
            </a:r>
          </a:p>
          <a:p>
            <a:pPr marL="285750" indent="-285750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  <a:latin typeface="+mn-lt"/>
              </a:rPr>
              <a:t>Возможность формировать базу знаний и контролировать релизы</a:t>
            </a:r>
          </a:p>
          <a:p>
            <a:pPr marL="285750" indent="-285750">
              <a:spcBef>
                <a:spcPts val="1200"/>
              </a:spcBef>
            </a:pPr>
            <a:r>
              <a:rPr lang="ru-RU" dirty="0">
                <a:solidFill>
                  <a:schemeClr val="tx1"/>
                </a:solidFill>
                <a:latin typeface="+mn-lt"/>
              </a:rPr>
              <a:t>Есть ограниченный набор дефолтных метрик, которые можно взять сразу за основу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ru-RU" dirty="0">
                <a:solidFill>
                  <a:schemeClr val="tx1"/>
                </a:solidFill>
                <a:latin typeface="+mn-lt"/>
              </a:rPr>
              <a:t>На текущий момент продолжительность тестирования релиза снизилась с 30 - 50 дней, до 20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ae4e2d4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ae4e2d4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>
                <a:solidFill>
                  <a:schemeClr val="dk1"/>
                </a:solidFill>
                <a:latin typeface="+mn-lt"/>
              </a:rPr>
              <a:t>Не просто инструмент для хранения тест-кейсов, а это общее пространство для взаимодействия всех участников процесса создания продукта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73b2333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f73b2333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acacd91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acacd91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73b2333c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73b2333c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73b2333c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73b2333c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73b2333c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f73b2333c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73b2333c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73b2333c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Head </a:t>
            </a:r>
            <a:r>
              <a:rPr lang="ru-RU" sz="1100" err="1">
                <a:solidFill>
                  <a:schemeClr val="dk1"/>
                </a:solidFill>
              </a:rPr>
              <a:t>of</a:t>
            </a:r>
            <a:r>
              <a:rPr lang="ru-RU" sz="1100">
                <a:solidFill>
                  <a:schemeClr val="dk1"/>
                </a:solidFill>
              </a:rPr>
              <a:t> QA видит проблему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Проблемы масштабируются вместе с командой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Особенно заметно, когда есть взрывной рост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1"/>
                </a:solidFill>
              </a:rPr>
              <a:t>Чаще всего сначала набирают сотрудников, а потом начинают ставить их на рельсы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73b2333c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73b2333c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+mj-lt"/>
              </a:rPr>
              <a:t>В какой момент нужно сделать шаг назад и пересмотреть рабочие процессы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73b2333c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73b2333c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-RU"/>
              <a:t>Быстро набрали команду (8 человек в Москве -&gt; 30 по регионам за 18 месяцев), начали налаживать процессы, но встретили сопротивление</a:t>
            </a:r>
            <a:br>
              <a:rPr lang="ru-RU"/>
            </a:br>
            <a:endParaRPr lang="ru-RU"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-RU"/>
              <a:t>“У нас и так все работает” - боремся с инерцией покоя</a:t>
            </a:r>
            <a:br>
              <a:rPr lang="ru-RU"/>
            </a:br>
            <a:endParaRPr lang="ru-RU"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-RU"/>
              <a:t>Команда тестирования была крайне перегружена и не видела суть проблемы</a:t>
            </a:r>
            <a:br>
              <a:rPr lang="ru-RU"/>
            </a:br>
            <a:endParaRPr lang="ru-RU"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ru-RU"/>
              <a:t>Количество сотрудников отдела было невелико и все занимались всем, не было профилирования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endParaRPr lang="en" dirty="0"/>
          </a:p>
        </p:txBody>
      </p:sp>
      <p:pic>
        <p:nvPicPr>
          <p:cNvPr id="5" name="Рисунок 4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8031CCC6-8CA1-4233-ABC8-EAF183D88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6200000" flipV="1">
            <a:off x="-1285875" y="1285875"/>
            <a:ext cx="5143500" cy="2571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5" name="Рисунок 4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22DFB391-3771-48C2-AA40-CE06E4F4EF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30DA7A-CEC8-4018-AD64-9952F93B06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09F85456-A8F7-4668-B907-D04DED76C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endParaRPr lang="ru-RU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774211-39EB-43DB-A3FE-264092223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5" name="Рисунок 4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AA7A6EFC-546D-4ADC-8874-C3855380F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5B427F-92A6-4253-9EA4-DAFB2A895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6" name="Рисунок 5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8C7F27FC-5773-44EA-A482-C66E1A1BF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1F24A-A9BB-4A15-A5B5-8FE714C70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4" name="Рисунок 3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27D0FE51-E3F8-4841-8CD7-59291FB6B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BBC44D-577A-4E65-8A2B-76F5F57ACF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5" name="Рисунок 4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29F4A2A4-9731-41BA-BF44-BD7AAD7F4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85F699-EE70-46AA-808B-9317A48E9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4" name="Рисунок 3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5CA217BE-C315-494C-A422-0F3FF990C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B1B8F5-C566-4160-84C4-4E9BBEC627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EDEFA9-4322-40E9-A224-DBA3FCE9A5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4" name="Рисунок 3" descr="Изображение выглядит как квадрат&#10;&#10;Автоматически созданное описание">
            <a:extLst>
              <a:ext uri="{FF2B5EF4-FFF2-40B4-BE49-F238E27FC236}">
                <a16:creationId xmlns:a16="http://schemas.microsoft.com/office/drawing/2014/main" id="{AF5DB97B-B0F0-4B13-B8CE-C88506634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4505093"/>
            <a:ext cx="9144000" cy="638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D9B596-37B6-4EF0-A8CF-01C785AFAB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15" y="4598979"/>
            <a:ext cx="633484" cy="4578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;p25">
            <a:extLst>
              <a:ext uri="{FF2B5EF4-FFF2-40B4-BE49-F238E27FC236}">
                <a16:creationId xmlns:a16="http://schemas.microsoft.com/office/drawing/2014/main" id="{C8A981EE-75BF-472A-9523-7F5726F2AAB4}"/>
              </a:ext>
            </a:extLst>
          </p:cNvPr>
          <p:cNvSpPr txBox="1">
            <a:spLocks/>
          </p:cNvSpPr>
          <p:nvPr/>
        </p:nvSpPr>
        <p:spPr>
          <a:xfrm>
            <a:off x="3118145" y="126393"/>
            <a:ext cx="4197055" cy="2506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</a:pPr>
            <a:r>
              <a:rPr lang="ru-RU" sz="4000" b="1" dirty="0">
                <a:solidFill>
                  <a:schemeClr val="tx1"/>
                </a:solidFill>
                <a:latin typeface="+mj-lt"/>
                <a:ea typeface="Trebuchet MS"/>
                <a:cs typeface="Trebuchet MS"/>
                <a:sym typeface="Trebuchet MS"/>
              </a:rPr>
              <a:t>Кросс-командное взаимодействие: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100000"/>
              <a:buFont typeface="Trebuchet MS"/>
              <a:buNone/>
            </a:pPr>
            <a:r>
              <a:rPr lang="ru-RU" sz="2400" i="0" dirty="0">
                <a:solidFill>
                  <a:schemeClr val="tx1"/>
                </a:solidFill>
                <a:latin typeface="+mj-lt"/>
                <a:ea typeface="Trebuchet MS"/>
                <a:cs typeface="Trebuchet MS"/>
                <a:sym typeface="Trebuchet MS"/>
              </a:rPr>
              <a:t>от хаоса к порядку через </a:t>
            </a:r>
            <a:r>
              <a:rPr lang="en-US" sz="2400" i="0" dirty="0">
                <a:solidFill>
                  <a:schemeClr val="tx1"/>
                </a:solidFill>
                <a:latin typeface="+mj-lt"/>
                <a:ea typeface="Trebuchet MS"/>
                <a:cs typeface="Trebuchet MS"/>
                <a:sym typeface="Trebuchet MS"/>
              </a:rPr>
              <a:t>TMS</a:t>
            </a:r>
            <a:endParaRPr lang="ru-RU" sz="1800" i="0" dirty="0">
              <a:solidFill>
                <a:schemeClr val="tx1"/>
              </a:solidFill>
              <a:latin typeface="+mj-lt"/>
              <a:ea typeface="Trebuchet MS"/>
              <a:cs typeface="Trebuchet MS"/>
              <a:sym typeface="Trebuchet MS"/>
            </a:endParaRPr>
          </a:p>
          <a:p>
            <a:pPr algn="l" fontAlgn="auto"/>
            <a:br>
              <a:rPr lang="en-US" sz="1050" b="0" u="none" strike="noStrike" dirty="0">
                <a:solidFill>
                  <a:srgbClr val="444444"/>
                </a:solidFill>
                <a:effectLst/>
                <a:latin typeface="+mj-lt"/>
              </a:rPr>
            </a:br>
            <a:endParaRPr lang="ru-RU" sz="3600" b="1" dirty="0">
              <a:solidFill>
                <a:schemeClr val="bg1"/>
              </a:solidFill>
              <a:highlight>
                <a:srgbClr val="20213B"/>
              </a:highlight>
              <a:latin typeface="+mj-lt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19FA3CDD-E0DA-4FE3-B6E1-17FA973F2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9500" y="4110989"/>
            <a:ext cx="1946835" cy="667487"/>
          </a:xfrm>
          <a:prstGeom prst="rect">
            <a:avLst/>
          </a:prstGeom>
        </p:spPr>
      </p:pic>
      <p:pic>
        <p:nvPicPr>
          <p:cNvPr id="5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6E24FE-F4ED-48EE-A25E-D83059287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00" y="3115611"/>
            <a:ext cx="2230890" cy="995379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FF2EA88A-E44D-45A8-BC51-36F142125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247" y="81116"/>
            <a:ext cx="1091905" cy="789153"/>
          </a:xfrm>
          <a:prstGeom prst="rect">
            <a:avLst/>
          </a:prstGeom>
        </p:spPr>
      </p:pic>
      <p:pic>
        <p:nvPicPr>
          <p:cNvPr id="7" name="Рисунок 15">
            <a:extLst>
              <a:ext uri="{FF2B5EF4-FFF2-40B4-BE49-F238E27FC236}">
                <a16:creationId xmlns:a16="http://schemas.microsoft.com/office/drawing/2014/main" id="{904CF03D-4283-4732-A868-0A8D8A5D5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091" y="1863198"/>
            <a:ext cx="3892563" cy="30056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24F65B7-7D53-4E03-ACB6-9622C3270366}"/>
              </a:ext>
            </a:extLst>
          </p:cNvPr>
          <p:cNvSpPr/>
          <p:nvPr/>
        </p:nvSpPr>
        <p:spPr>
          <a:xfrm>
            <a:off x="791277" y="2417721"/>
            <a:ext cx="3102297" cy="1382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87;p19">
            <a:extLst>
              <a:ext uri="{FF2B5EF4-FFF2-40B4-BE49-F238E27FC236}">
                <a16:creationId xmlns:a16="http://schemas.microsoft.com/office/drawing/2014/main" id="{1014D3BC-4CCB-426F-95E0-0DFCA72731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122" y="696951"/>
            <a:ext cx="4230148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j-lt"/>
              </a:rPr>
              <a:t>Как это было </a:t>
            </a:r>
            <a:br>
              <a:rPr lang="ru-RU" b="1" dirty="0">
                <a:solidFill>
                  <a:schemeClr val="tx1"/>
                </a:solidFill>
                <a:latin typeface="+mj-lt"/>
              </a:rPr>
            </a:br>
            <a:r>
              <a:rPr lang="en" b="1" dirty="0">
                <a:solidFill>
                  <a:schemeClr val="tx1"/>
                </a:solidFill>
                <a:latin typeface="+mj-lt"/>
              </a:rPr>
              <a:t>в РТК-ИТ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4294967295"/>
          </p:nvPr>
        </p:nvSpPr>
        <p:spPr>
          <a:xfrm>
            <a:off x="848247" y="1583295"/>
            <a:ext cx="4046538" cy="703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" sz="2000" dirty="0">
                <a:latin typeface="+mn-lt"/>
              </a:rPr>
              <a:t>Инерция расширения</a:t>
            </a:r>
            <a:br>
              <a:rPr lang="ru-RU" sz="2000" dirty="0">
                <a:latin typeface="+mn-lt"/>
              </a:rPr>
            </a:br>
            <a:r>
              <a:rPr lang="en" sz="2000" dirty="0">
                <a:latin typeface="+mn-lt"/>
              </a:rPr>
              <a:t>и инертность команды</a:t>
            </a:r>
            <a:endParaRPr sz="2000" dirty="0">
              <a:latin typeface="+mn-lt"/>
            </a:endParaRPr>
          </a:p>
        </p:txBody>
      </p:sp>
      <p:pic>
        <p:nvPicPr>
          <p:cNvPr id="4" name="Рисунок 3" descr="Закрывающая кавычка со сплошной заливкой">
            <a:extLst>
              <a:ext uri="{FF2B5EF4-FFF2-40B4-BE49-F238E27FC236}">
                <a16:creationId xmlns:a16="http://schemas.microsoft.com/office/drawing/2014/main" id="{8D599C53-DF76-4193-848A-17CFB8433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5179" y="2192096"/>
            <a:ext cx="588314" cy="588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7402C2-0EDE-4A55-BD2D-009D56D83D69}"/>
              </a:ext>
            </a:extLst>
          </p:cNvPr>
          <p:cNvSpPr txBox="1"/>
          <p:nvPr/>
        </p:nvSpPr>
        <p:spPr>
          <a:xfrm>
            <a:off x="877743" y="2693322"/>
            <a:ext cx="344059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400" i="1" dirty="0">
                <a:solidFill>
                  <a:schemeClr val="tx1"/>
                </a:solidFill>
                <a:latin typeface="+mn-lt"/>
              </a:rPr>
              <a:t>У нас и так всё работает</a:t>
            </a:r>
            <a:r>
              <a:rPr lang="en-US" sz="2400" i="1" dirty="0">
                <a:solidFill>
                  <a:schemeClr val="tx1"/>
                </a:solidFill>
                <a:latin typeface="+mn-lt"/>
              </a:rPr>
              <a:t>!</a:t>
            </a:r>
            <a:endParaRPr lang="ru-RU" sz="24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29EDBDF-9DFF-4435-ADDC-E6FA8E791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301" y="501638"/>
            <a:ext cx="3515523" cy="3989246"/>
          </a:xfrm>
          <a:prstGeom prst="roundRect">
            <a:avLst>
              <a:gd name="adj" fmla="val 5404"/>
            </a:avLst>
          </a:prstGeom>
        </p:spPr>
      </p:pic>
      <p:pic>
        <p:nvPicPr>
          <p:cNvPr id="9" name="Рисунок 3" descr="Закрывающая кавычка со сплошной заливкой">
            <a:extLst>
              <a:ext uri="{FF2B5EF4-FFF2-40B4-BE49-F238E27FC236}">
                <a16:creationId xmlns:a16="http://schemas.microsoft.com/office/drawing/2014/main" id="{8CBF990E-4C43-4061-8389-416328D0D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353" y="3487208"/>
            <a:ext cx="588314" cy="588314"/>
          </a:xfrm>
          <a:prstGeom prst="rect">
            <a:avLst/>
          </a:prstGeom>
        </p:spPr>
      </p:pic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E4610FF0-19E5-4E13-A95D-1E35E7702A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10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0" y="325440"/>
            <a:ext cx="9144000" cy="650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j-lt"/>
              </a:rPr>
              <a:t>Поиск решения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F3EF95-97D2-4A2A-AAE8-B5DE4521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87186" y="977053"/>
            <a:ext cx="4969627" cy="3515826"/>
          </a:xfrm>
          <a:prstGeom prst="roundRect">
            <a:avLst>
              <a:gd name="adj" fmla="val 6044"/>
            </a:avLst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3F3F9C80-C895-4C92-9E63-CB0172585AB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11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title"/>
          </p:nvPr>
        </p:nvSpPr>
        <p:spPr>
          <a:xfrm>
            <a:off x="0" y="276436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One TMS to rule them all</a:t>
            </a:r>
            <a:endParaRPr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2" name="Google Shape;122;p25"/>
          <p:cNvSpPr txBox="1">
            <a:spLocks noGrp="1"/>
          </p:cNvSpPr>
          <p:nvPr>
            <p:ph type="body" idx="1"/>
          </p:nvPr>
        </p:nvSpPr>
        <p:spPr>
          <a:xfrm>
            <a:off x="5154560" y="1396800"/>
            <a:ext cx="3017889" cy="3056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dk1"/>
                </a:solidFill>
                <a:latin typeface="+mn-lt"/>
              </a:rPr>
              <a:t>Е</a:t>
            </a:r>
            <a:r>
              <a:rPr lang="en" sz="2000" dirty="0">
                <a:solidFill>
                  <a:schemeClr val="tx1"/>
                </a:solidFill>
                <a:latin typeface="+mn-lt"/>
              </a:rPr>
              <a:t>диный и прозрачный инструмент для QA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Команда использовала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TestRail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" sz="2000" dirty="0">
                <a:solidFill>
                  <a:schemeClr val="tx1"/>
                </a:solidFill>
                <a:latin typeface="+mn-lt"/>
              </a:rPr>
              <a:t>Вроде заработало, н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о…</a:t>
            </a:r>
            <a:endParaRPr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F9021312-1B3B-403F-9FF1-DC14FA314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59" y="1509345"/>
            <a:ext cx="4227901" cy="2938913"/>
          </a:xfrm>
          <a:prstGeom prst="roundRect">
            <a:avLst>
              <a:gd name="adj" fmla="val 4778"/>
            </a:avLst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2E84AA3A-8F64-421D-B994-20CE4A20D4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12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>
            <a:off x="935038" y="1382860"/>
            <a:ext cx="3777072" cy="23777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+mj-lt"/>
              </a:rPr>
              <a:t>Хотели единообразия</a:t>
            </a:r>
            <a:r>
              <a:rPr lang="en" sz="2400" dirty="0">
                <a:latin typeface="+mj-lt"/>
              </a:rPr>
              <a:t>, </a:t>
            </a:r>
            <a:br>
              <a:rPr lang="ru-RU" sz="2400" dirty="0">
                <a:latin typeface="+mj-lt"/>
              </a:rPr>
            </a:br>
            <a:r>
              <a:rPr lang="en" sz="2400" dirty="0">
                <a:latin typeface="+mj-lt"/>
              </a:rPr>
              <a:t>минимум переключения контекстов </a:t>
            </a:r>
            <a:r>
              <a:rPr lang="ru-RU" sz="2400" dirty="0">
                <a:latin typeface="+mj-lt"/>
              </a:rPr>
              <a:t>и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интерфейсов </a:t>
            </a:r>
            <a:r>
              <a:rPr lang="en" sz="2400" dirty="0">
                <a:latin typeface="+mj-lt"/>
              </a:rPr>
              <a:t>у QA</a:t>
            </a:r>
            <a:endParaRPr sz="2400" dirty="0">
              <a:latin typeface="+mj-lt"/>
            </a:endParaRPr>
          </a:p>
        </p:txBody>
      </p:sp>
      <p:pic>
        <p:nvPicPr>
          <p:cNvPr id="3" name="Рисунок 2" descr="Изображение выглядит как внешний, занавеска, полосатый&#10;&#10;Автоматически созданное описание">
            <a:extLst>
              <a:ext uri="{FF2B5EF4-FFF2-40B4-BE49-F238E27FC236}">
                <a16:creationId xmlns:a16="http://schemas.microsoft.com/office/drawing/2014/main" id="{32801BEF-E373-4815-B8C7-1A6CFA206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9"/>
          <a:stretch/>
        </p:blipFill>
        <p:spPr>
          <a:xfrm>
            <a:off x="5080819" y="496991"/>
            <a:ext cx="3087715" cy="3988694"/>
          </a:xfrm>
          <a:prstGeom prst="roundRect">
            <a:avLst>
              <a:gd name="adj" fmla="val 5032"/>
            </a:avLst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88177E46-B3C7-4143-86A9-C245212F5F1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13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body" idx="2"/>
          </p:nvPr>
        </p:nvSpPr>
        <p:spPr>
          <a:xfrm>
            <a:off x="4571999" y="629723"/>
            <a:ext cx="4144297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Ошибки в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TMS 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и тишина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от техподдержки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</a:t>
            </a:r>
            <a:r>
              <a:rPr lang="en" sz="2000" dirty="0">
                <a:solidFill>
                  <a:schemeClr val="tx1"/>
                </a:solidFill>
                <a:latin typeface="+mn-lt"/>
              </a:rPr>
              <a:t>ерегруженный UI/UX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Нет связки с </a:t>
            </a:r>
            <a:r>
              <a:rPr lang="en" sz="2000" dirty="0">
                <a:solidFill>
                  <a:schemeClr val="tx1"/>
                </a:solidFill>
                <a:latin typeface="+mn-lt"/>
              </a:rPr>
              <a:t>Jira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,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менеджерам проектов неудобно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" sz="2000" dirty="0">
                <a:solidFill>
                  <a:schemeClr val="tx1"/>
                </a:solidFill>
                <a:latin typeface="+mn-lt"/>
              </a:rPr>
              <a:t>Неудобно работать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en" sz="2000" dirty="0">
                <a:solidFill>
                  <a:schemeClr val="tx1"/>
                </a:solidFill>
                <a:latin typeface="+mn-lt"/>
              </a:rPr>
              <a:t>с автотестами через TMS</a:t>
            </a:r>
            <a:endParaRPr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87;p19">
            <a:extLst>
              <a:ext uri="{FF2B5EF4-FFF2-40B4-BE49-F238E27FC236}">
                <a16:creationId xmlns:a16="http://schemas.microsoft.com/office/drawing/2014/main" id="{169291B9-1851-4D3D-8EB0-125155766E78}"/>
              </a:ext>
            </a:extLst>
          </p:cNvPr>
          <p:cNvSpPr txBox="1">
            <a:spLocks/>
          </p:cNvSpPr>
          <p:nvPr/>
        </p:nvSpPr>
        <p:spPr>
          <a:xfrm>
            <a:off x="837977" y="743734"/>
            <a:ext cx="3667655" cy="72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3200" b="1" dirty="0">
                <a:solidFill>
                  <a:schemeClr val="tx1"/>
                </a:solidFill>
                <a:latin typeface="+mj-lt"/>
              </a:rPr>
              <a:t>Как это было </a:t>
            </a:r>
          </a:p>
          <a:p>
            <a:pPr algn="l"/>
            <a:r>
              <a:rPr lang="ru-RU" sz="3200" b="1" dirty="0">
                <a:solidFill>
                  <a:schemeClr val="tx1"/>
                </a:solidFill>
                <a:latin typeface="+mj-lt"/>
              </a:rPr>
              <a:t>в РТК-ИТ</a:t>
            </a:r>
          </a:p>
        </p:txBody>
      </p:sp>
      <p:sp>
        <p:nvSpPr>
          <p:cNvPr id="6" name="Google Shape;88;p19">
            <a:extLst>
              <a:ext uri="{FF2B5EF4-FFF2-40B4-BE49-F238E27FC236}">
                <a16:creationId xmlns:a16="http://schemas.microsoft.com/office/drawing/2014/main" id="{35F1660C-BEC6-4207-A2F1-D5870BE9F87E}"/>
              </a:ext>
            </a:extLst>
          </p:cNvPr>
          <p:cNvSpPr txBox="1">
            <a:spLocks/>
          </p:cNvSpPr>
          <p:nvPr/>
        </p:nvSpPr>
        <p:spPr>
          <a:xfrm>
            <a:off x="837977" y="1560016"/>
            <a:ext cx="4045200" cy="78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ru-RU" sz="2000" dirty="0">
                <a:latin typeface="+mn-lt"/>
              </a:rPr>
              <a:t>Проблемы с </a:t>
            </a:r>
            <a:r>
              <a:rPr lang="en-US" sz="2000" dirty="0">
                <a:latin typeface="+mn-lt"/>
              </a:rPr>
              <a:t>TestRail</a:t>
            </a:r>
            <a:endParaRPr lang="ru-RU" sz="2000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151E3-61F5-4237-A30C-A8D04A7C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39" y="2219278"/>
            <a:ext cx="2272736" cy="2673806"/>
          </a:xfrm>
          <a:prstGeom prst="roundRect">
            <a:avLst>
              <a:gd name="adj" fmla="val 5935"/>
            </a:avLst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116AC52E-4FAF-41DB-8354-CBBF7BDBDD8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14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0" y="245938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j-lt"/>
              </a:rPr>
              <a:t>Свет в конце тоннеля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 descr="Изображение выглядит как внутренний, человек, проектор&#10;&#10;Автоматически созданное описание">
            <a:extLst>
              <a:ext uri="{FF2B5EF4-FFF2-40B4-BE49-F238E27FC236}">
                <a16:creationId xmlns:a16="http://schemas.microsoft.com/office/drawing/2014/main" id="{CBB80E72-AB8F-418F-ACF2-C58DF4BF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993" y="1035773"/>
            <a:ext cx="2638014" cy="3440888"/>
          </a:xfrm>
          <a:prstGeom prst="roundRect">
            <a:avLst>
              <a:gd name="adj" fmla="val 6348"/>
            </a:avLst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80AF9FF2-1FEF-44D4-BD66-EF6149B9FD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15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>
            <a:spLocks noGrp="1"/>
          </p:cNvSpPr>
          <p:nvPr>
            <p:ph type="title"/>
          </p:nvPr>
        </p:nvSpPr>
        <p:spPr>
          <a:xfrm>
            <a:off x="4572000" y="298766"/>
            <a:ext cx="4450702" cy="891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Что </a:t>
            </a:r>
            <a:r>
              <a:rPr lang="ru-RU" sz="3600" b="1" dirty="0">
                <a:solidFill>
                  <a:schemeClr val="tx1"/>
                </a:solidFill>
                <a:latin typeface="+mj-lt"/>
              </a:rPr>
              <a:t>ждем</a:t>
            </a:r>
            <a:r>
              <a:rPr lang="en" sz="3600" b="1" dirty="0">
                <a:solidFill>
                  <a:schemeClr val="tx1"/>
                </a:solidFill>
                <a:latin typeface="+mj-lt"/>
              </a:rPr>
              <a:t> от инструмента?</a:t>
            </a:r>
            <a:endParaRPr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5" name="Google Shape;145;p29"/>
          <p:cNvSpPr txBox="1">
            <a:spLocks noGrp="1"/>
          </p:cNvSpPr>
          <p:nvPr>
            <p:ph type="body" idx="1"/>
          </p:nvPr>
        </p:nvSpPr>
        <p:spPr>
          <a:xfrm>
            <a:off x="4572000" y="1805000"/>
            <a:ext cx="4139002" cy="2066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" sz="2000" dirty="0">
                <a:solidFill>
                  <a:schemeClr val="tx1"/>
                </a:solidFill>
                <a:latin typeface="+mn-lt"/>
              </a:rPr>
              <a:t>Связ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ь </a:t>
            </a:r>
            <a:r>
              <a:rPr lang="en" sz="2000" dirty="0">
                <a:solidFill>
                  <a:schemeClr val="tx1"/>
                </a:solidFill>
                <a:latin typeface="+mn-lt"/>
              </a:rPr>
              <a:t>с Jira </a:t>
            </a:r>
            <a:endParaRPr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М</a:t>
            </a:r>
            <a:r>
              <a:rPr lang="en" sz="2000" dirty="0">
                <a:solidFill>
                  <a:schemeClr val="tx1"/>
                </a:solidFill>
                <a:latin typeface="+mn-lt"/>
              </a:rPr>
              <a:t>инимум лишних кликов</a:t>
            </a:r>
            <a:endParaRPr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Импортировать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автотесты</a:t>
            </a:r>
            <a:endParaRPr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Отслеживать всё </a:t>
            </a:r>
            <a:r>
              <a:rPr lang="en" sz="2000" dirty="0">
                <a:solidFill>
                  <a:schemeClr val="tx1"/>
                </a:solidFill>
                <a:latin typeface="+mn-lt"/>
              </a:rPr>
              <a:t>и вся</a:t>
            </a:r>
            <a:endParaRPr sz="2000" dirty="0">
              <a:solidFill>
                <a:schemeClr val="tx1"/>
              </a:solidFill>
              <a:latin typeface="+mn-lt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1ADA113-0E5A-4B88-85AF-C9B37F5E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39" y="504365"/>
            <a:ext cx="2890226" cy="3986519"/>
          </a:xfrm>
          <a:prstGeom prst="roundRect">
            <a:avLst>
              <a:gd name="adj" fmla="val 4321"/>
            </a:avLst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04757A26-3DA4-4E11-B1FF-612AF444BD1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16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title"/>
          </p:nvPr>
        </p:nvSpPr>
        <p:spPr>
          <a:xfrm>
            <a:off x="4572962" y="1503408"/>
            <a:ext cx="4212379" cy="17621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en" sz="1800" dirty="0">
                <a:solidFill>
                  <a:schemeClr val="tx1"/>
                </a:solidFill>
                <a:latin typeface="+mn-lt"/>
              </a:rPr>
              <a:t>Cквозная линковка сущностей</a:t>
            </a:r>
            <a:endParaRPr sz="1800" dirty="0">
              <a:solidFill>
                <a:schemeClr val="tx1"/>
              </a:solidFill>
              <a:latin typeface="+mn-lt"/>
            </a:endParaRPr>
          </a:p>
          <a:p>
            <a:pPr marL="495300" lvl="0" indent="-457200" algn="l" rtl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Л</a:t>
            </a:r>
            <a:r>
              <a:rPr lang="en" sz="1800" dirty="0">
                <a:solidFill>
                  <a:schemeClr val="tx1"/>
                </a:solidFill>
                <a:latin typeface="+mn-lt"/>
              </a:rPr>
              <a:t>аконичность интерфейса</a:t>
            </a:r>
            <a:endParaRPr sz="1800" dirty="0">
              <a:solidFill>
                <a:schemeClr val="tx1"/>
              </a:solidFill>
              <a:latin typeface="+mn-lt"/>
            </a:endParaRPr>
          </a:p>
          <a:p>
            <a:pPr marL="495300" lvl="0" indent="-457200" algn="l" rtl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У</a:t>
            </a:r>
            <a:r>
              <a:rPr lang="en" sz="1800" dirty="0">
                <a:solidFill>
                  <a:schemeClr val="tx1"/>
                </a:solidFill>
                <a:latin typeface="+mn-lt"/>
              </a:rPr>
              <a:t>правление автотестами</a:t>
            </a:r>
            <a:endParaRPr sz="1800" dirty="0">
              <a:solidFill>
                <a:schemeClr val="tx1"/>
              </a:solidFill>
              <a:latin typeface="+mn-lt"/>
            </a:endParaRPr>
          </a:p>
          <a:p>
            <a:pPr marL="495300" lvl="0" indent="-457200" algn="l" rtl="0"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В</a:t>
            </a:r>
            <a:r>
              <a:rPr lang="en" sz="1800" dirty="0">
                <a:solidFill>
                  <a:schemeClr val="tx1"/>
                </a:solidFill>
                <a:latin typeface="+mn-lt"/>
              </a:rPr>
              <a:t>изуализация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Google Shape;139;p28">
            <a:extLst>
              <a:ext uri="{FF2B5EF4-FFF2-40B4-BE49-F238E27FC236}">
                <a16:creationId xmlns:a16="http://schemas.microsoft.com/office/drawing/2014/main" id="{F585921D-2962-449D-8208-E770200EDFA0}"/>
              </a:ext>
            </a:extLst>
          </p:cNvPr>
          <p:cNvSpPr txBox="1">
            <a:spLocks/>
          </p:cNvSpPr>
          <p:nvPr/>
        </p:nvSpPr>
        <p:spPr>
          <a:xfrm>
            <a:off x="4526788" y="236674"/>
            <a:ext cx="408577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600" b="1" dirty="0">
                <a:latin typeface="+mj-lt"/>
              </a:rPr>
              <a:t>Что нашли в </a:t>
            </a:r>
            <a:r>
              <a:rPr lang="en-US" sz="3600" b="1" dirty="0">
                <a:latin typeface="+mj-lt"/>
              </a:rPr>
              <a:t>Test IT</a:t>
            </a:r>
            <a:endParaRPr lang="ru-RU" sz="3600" b="1" dirty="0">
              <a:latin typeface="+mj-lt"/>
            </a:endParaRPr>
          </a:p>
        </p:txBody>
      </p:sp>
      <p:pic>
        <p:nvPicPr>
          <p:cNvPr id="6" name="Рисунок 5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21261DC-75F4-49B9-A955-A925FFFBE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39" y="919124"/>
            <a:ext cx="4085776" cy="2935549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365E969E-334F-49A6-B83B-3DF07D3402F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17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body" idx="2"/>
          </p:nvPr>
        </p:nvSpPr>
        <p:spPr>
          <a:xfrm>
            <a:off x="4572000" y="596099"/>
            <a:ext cx="3747208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Настройка интеграции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en" sz="2000" dirty="0">
                <a:solidFill>
                  <a:schemeClr val="tx1"/>
                </a:solidFill>
                <a:latin typeface="+mn-lt"/>
              </a:rPr>
              <a:t>Test IT + Jira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</a:pPr>
            <a:r>
              <a:rPr lang="en" sz="2000" dirty="0">
                <a:solidFill>
                  <a:schemeClr val="tx1"/>
                </a:solidFill>
                <a:latin typeface="+mn-lt"/>
              </a:rPr>
              <a:t>Администраторы сами оценили простоту и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en" sz="2000" dirty="0">
                <a:solidFill>
                  <a:schemeClr val="tx1"/>
                </a:solidFill>
                <a:latin typeface="+mn-lt"/>
              </a:rPr>
              <a:t>удобство инструмента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</a:pPr>
            <a:r>
              <a:rPr lang="en" sz="2000" dirty="0">
                <a:solidFill>
                  <a:schemeClr val="tx1"/>
                </a:solidFill>
                <a:latin typeface="+mn-lt"/>
              </a:rPr>
              <a:t>Появилась возможность создавать копии кейсов в Jira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</a:pPr>
            <a:r>
              <a:rPr lang="en" sz="2000" dirty="0">
                <a:solidFill>
                  <a:schemeClr val="tx1"/>
                </a:solidFill>
                <a:latin typeface="+mn-lt"/>
              </a:rPr>
              <a:t>Получили возможность создавать сьюты автотестов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en" sz="2000" dirty="0">
                <a:solidFill>
                  <a:schemeClr val="tx1"/>
                </a:solidFill>
                <a:latin typeface="+mn-lt"/>
              </a:rPr>
              <a:t>в TMS</a:t>
            </a:r>
            <a:endParaRPr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87;p19">
            <a:extLst>
              <a:ext uri="{FF2B5EF4-FFF2-40B4-BE49-F238E27FC236}">
                <a16:creationId xmlns:a16="http://schemas.microsoft.com/office/drawing/2014/main" id="{E5AAFA1F-E064-445C-8D1C-EBA574DAA81A}"/>
              </a:ext>
            </a:extLst>
          </p:cNvPr>
          <p:cNvSpPr txBox="1">
            <a:spLocks/>
          </p:cNvSpPr>
          <p:nvPr/>
        </p:nvSpPr>
        <p:spPr>
          <a:xfrm>
            <a:off x="824792" y="750034"/>
            <a:ext cx="4373475" cy="71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3200" b="1" dirty="0">
                <a:solidFill>
                  <a:schemeClr val="tx1"/>
                </a:solidFill>
                <a:latin typeface="+mj-lt"/>
              </a:rPr>
              <a:t>Как это было </a:t>
            </a:r>
          </a:p>
          <a:p>
            <a:pPr algn="l"/>
            <a:r>
              <a:rPr lang="ru-RU" sz="3200" b="1" dirty="0">
                <a:solidFill>
                  <a:schemeClr val="tx1"/>
                </a:solidFill>
                <a:latin typeface="+mj-lt"/>
              </a:rPr>
              <a:t>в РТК-ИТ</a:t>
            </a:r>
          </a:p>
        </p:txBody>
      </p:sp>
      <p:sp>
        <p:nvSpPr>
          <p:cNvPr id="6" name="Google Shape;88;p19">
            <a:extLst>
              <a:ext uri="{FF2B5EF4-FFF2-40B4-BE49-F238E27FC236}">
                <a16:creationId xmlns:a16="http://schemas.microsoft.com/office/drawing/2014/main" id="{E5C1F798-C7F0-4299-995A-7062664C8146}"/>
              </a:ext>
            </a:extLst>
          </p:cNvPr>
          <p:cNvSpPr txBox="1">
            <a:spLocks/>
          </p:cNvSpPr>
          <p:nvPr/>
        </p:nvSpPr>
        <p:spPr>
          <a:xfrm>
            <a:off x="839540" y="1582345"/>
            <a:ext cx="4147200" cy="78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ru-RU" sz="2000" dirty="0">
                <a:latin typeface="+mn-lt"/>
              </a:rPr>
              <a:t>Внедрение </a:t>
            </a:r>
            <a:r>
              <a:rPr lang="en-US" sz="2000" dirty="0">
                <a:latin typeface="+mn-lt"/>
              </a:rPr>
              <a:t>Test IT </a:t>
            </a:r>
            <a:endParaRPr lang="ru-RU" sz="2000" dirty="0">
              <a:latin typeface="+mn-lt"/>
            </a:endParaRPr>
          </a:p>
          <a:p>
            <a:pPr marL="0" indent="0" algn="l"/>
            <a:r>
              <a:rPr lang="ru-RU" sz="2000" dirty="0">
                <a:latin typeface="+mn-lt"/>
              </a:rPr>
              <a:t>в связке с </a:t>
            </a:r>
            <a:r>
              <a:rPr lang="en-US" sz="2000" dirty="0">
                <a:latin typeface="+mn-lt"/>
              </a:rPr>
              <a:t>Jira</a:t>
            </a:r>
            <a:endParaRPr lang="ru-RU" sz="2000" dirty="0">
              <a:latin typeface="+mn-lt"/>
            </a:endParaRPr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D0F30B-6BF9-4D28-B6F2-210364EB8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86"/>
          <a:stretch/>
        </p:blipFill>
        <p:spPr>
          <a:xfrm>
            <a:off x="935038" y="2571750"/>
            <a:ext cx="3630850" cy="18961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CF8A12BA-CEA4-4F9A-8A96-28BB109908F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18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>
            <a:spLocks noGrp="1"/>
          </p:cNvSpPr>
          <p:nvPr>
            <p:ph type="title"/>
          </p:nvPr>
        </p:nvSpPr>
        <p:spPr>
          <a:xfrm>
            <a:off x="0" y="372731"/>
            <a:ext cx="9144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Почему </a:t>
            </a:r>
            <a:r>
              <a:rPr lang="en" sz="3600" b="1" dirty="0">
                <a:solidFill>
                  <a:schemeClr val="tx1"/>
                </a:solidFill>
                <a:latin typeface="+mj-lt"/>
              </a:rPr>
              <a:t>Jira - это важно</a:t>
            </a:r>
            <a:endParaRPr sz="3600" b="1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163" name="Google Shape;1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19" y="933298"/>
            <a:ext cx="5426551" cy="3410850"/>
          </a:xfrm>
          <a:prstGeom prst="roundRect">
            <a:avLst>
              <a:gd name="adj" fmla="val 380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" name="Google Shape;1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5743" y="933298"/>
            <a:ext cx="4646715" cy="3564021"/>
          </a:xfrm>
          <a:prstGeom prst="roundRect">
            <a:avLst>
              <a:gd name="adj" fmla="val 373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9648A6D0-D9BF-4903-B333-151057D2567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19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91D1943D-773D-45AA-86EE-B69830F3F5D6}"/>
              </a:ext>
            </a:extLst>
          </p:cNvPr>
          <p:cNvSpPr txBox="1">
            <a:spLocks/>
          </p:cNvSpPr>
          <p:nvPr/>
        </p:nvSpPr>
        <p:spPr>
          <a:xfrm>
            <a:off x="5166676" y="2918338"/>
            <a:ext cx="2808000" cy="10116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Михаил Дюжев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i="0" dirty="0">
                <a:solidFill>
                  <a:schemeClr val="tx1"/>
                </a:solidFill>
                <a:effectLst/>
                <a:latin typeface="+mn-lt"/>
              </a:rPr>
              <a:t>—</a:t>
            </a:r>
            <a:br>
              <a:rPr lang="ru-RU" sz="1800" dirty="0">
                <a:solidFill>
                  <a:schemeClr val="tx1"/>
                </a:solidFill>
                <a:latin typeface="+mn-lt"/>
              </a:rPr>
            </a:br>
            <a:r>
              <a:rPr lang="ru-RU" sz="1800" dirty="0">
                <a:solidFill>
                  <a:schemeClr val="tx1"/>
                </a:solidFill>
                <a:latin typeface="+mn-lt"/>
              </a:rPr>
              <a:t>руководитель отдела тестирования</a:t>
            </a:r>
            <a:br>
              <a:rPr lang="ru-RU" sz="1800" dirty="0">
                <a:solidFill>
                  <a:schemeClr val="tx1"/>
                </a:solidFill>
                <a:latin typeface="+mn-lt"/>
              </a:rPr>
            </a:br>
            <a:br>
              <a:rPr lang="ru-RU" sz="1800" dirty="0">
                <a:solidFill>
                  <a:schemeClr val="tx1"/>
                </a:solidFill>
                <a:latin typeface="+mn-lt"/>
              </a:rPr>
            </a:b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CB217-4DF3-4547-84A5-27CD6F9E35EE}"/>
              </a:ext>
            </a:extLst>
          </p:cNvPr>
          <p:cNvSpPr txBox="1"/>
          <p:nvPr/>
        </p:nvSpPr>
        <p:spPr>
          <a:xfrm>
            <a:off x="1548332" y="2918338"/>
            <a:ext cx="280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+mn-lt"/>
              </a:rPr>
              <a:t>Виктор Раев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i="0" dirty="0">
                <a:solidFill>
                  <a:schemeClr val="tx1"/>
                </a:solidFill>
                <a:effectLst/>
                <a:latin typeface="+mn-lt"/>
              </a:rPr>
              <a:t>—</a:t>
            </a:r>
            <a:br>
              <a:rPr lang="ru-RU" sz="1800" dirty="0">
                <a:solidFill>
                  <a:schemeClr val="tx1"/>
                </a:solidFill>
                <a:latin typeface="+mn-lt"/>
              </a:rPr>
            </a:br>
            <a:r>
              <a:rPr lang="ru-RU" sz="1800" dirty="0">
                <a:solidFill>
                  <a:schemeClr val="tx1"/>
                </a:solidFill>
                <a:latin typeface="+mn-lt"/>
              </a:rPr>
              <a:t>руководитель отдела разработки</a:t>
            </a:r>
          </a:p>
        </p:txBody>
      </p:sp>
      <p:pic>
        <p:nvPicPr>
          <p:cNvPr id="12" name="Рисунок 11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85D8927-48BB-4CF7-A6E2-3242B21B7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59" y="521548"/>
            <a:ext cx="2173597" cy="2173597"/>
          </a:xfrm>
          <a:prstGeom prst="flowChartConnector">
            <a:avLst/>
          </a:prstGeom>
        </p:spPr>
      </p:pic>
      <p:pic>
        <p:nvPicPr>
          <p:cNvPr id="14" name="Рисунок 13" descr="Изображение выглядит как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816CE64-C597-42F9-981C-BBDBD883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246" y="525018"/>
            <a:ext cx="2173598" cy="2173598"/>
          </a:xfrm>
          <a:prstGeom prst="flowChartConnector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9A711D2-EA00-4D22-97E7-A60A69255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676" y="3804973"/>
            <a:ext cx="1702569" cy="7596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7FD7582-4AD7-4557-836D-AC50B4799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4623" y="3908688"/>
            <a:ext cx="1666685" cy="57143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CC0910E-346A-4B78-80F6-25D943A447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58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0" y="382223"/>
            <a:ext cx="9144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j-lt"/>
              </a:rPr>
              <a:t>Автоматизация</a:t>
            </a:r>
            <a:endParaRPr sz="3600" b="1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170" name="Google Shape;1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497" y="1236912"/>
            <a:ext cx="7526092" cy="297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1" name="Google Shape;1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735" y="929123"/>
            <a:ext cx="3717073" cy="167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2154010C-CA6F-49DA-B7A7-988526F9C93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20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>
            <a:spLocks noGrp="1"/>
          </p:cNvSpPr>
          <p:nvPr>
            <p:ph type="title"/>
          </p:nvPr>
        </p:nvSpPr>
        <p:spPr>
          <a:xfrm>
            <a:off x="4877964" y="223260"/>
            <a:ext cx="367538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+mj-lt"/>
              </a:rPr>
              <a:t>Успешный успех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 descr="Изображение выглядит как текст, внутрен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EA8C06FC-EA53-48E4-ACB3-A01D9F74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38" y="519112"/>
            <a:ext cx="3669389" cy="3993893"/>
          </a:xfrm>
          <a:prstGeom prst="roundRect">
            <a:avLst>
              <a:gd name="adj" fmla="val 5108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89769A-8325-4F50-9EAE-450D4CE203F1}"/>
              </a:ext>
            </a:extLst>
          </p:cNvPr>
          <p:cNvSpPr txBox="1"/>
          <p:nvPr/>
        </p:nvSpPr>
        <p:spPr>
          <a:xfrm>
            <a:off x="4877964" y="1575387"/>
            <a:ext cx="375959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Сократили на 30% 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релизный цикл</a:t>
            </a:r>
          </a:p>
          <a:p>
            <a:pPr marL="3619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Меньше затрат на рутину, больше времени на развитие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6707F10B-1848-4A11-9367-6FDF8F090B2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21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ACE9420-7493-42B7-B865-AE20C9F9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316" y="1291308"/>
            <a:ext cx="4720967" cy="3184304"/>
          </a:xfrm>
          <a:prstGeom prst="rect">
            <a:avLst/>
          </a:prstGeom>
        </p:spPr>
      </p:pic>
      <p:sp>
        <p:nvSpPr>
          <p:cNvPr id="187" name="Google Shape;187;p36"/>
          <p:cNvSpPr txBox="1">
            <a:spLocks noGrp="1"/>
          </p:cNvSpPr>
          <p:nvPr>
            <p:ph type="title"/>
          </p:nvPr>
        </p:nvSpPr>
        <p:spPr>
          <a:xfrm>
            <a:off x="876046" y="519113"/>
            <a:ext cx="4809459" cy="14527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>
                <a:solidFill>
                  <a:schemeClr val="tx1"/>
                </a:solidFill>
                <a:latin typeface="+mj-lt"/>
              </a:rPr>
              <a:t>Дорабатываем инструмент с учетом запросов пользователей, добавляем новые метрики</a:t>
            </a:r>
            <a:endParaRPr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99E3FCB9-C96E-4C42-874E-1866F470BD0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22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>
            <a:spLocks noGrp="1"/>
          </p:cNvSpPr>
          <p:nvPr>
            <p:ph type="title"/>
          </p:nvPr>
        </p:nvSpPr>
        <p:spPr>
          <a:xfrm>
            <a:off x="0" y="390398"/>
            <a:ext cx="9144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Нагрузка на специалистов</a:t>
            </a:r>
            <a:endParaRPr sz="3600" b="1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193" name="Google Shape;1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58" y="996107"/>
            <a:ext cx="8839200" cy="35494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194AE1D5-932B-429C-965D-D98595D3EB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23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0" y="378846"/>
            <a:ext cx="9144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Распределение дефектов</a:t>
            </a:r>
            <a:endParaRPr sz="3600" b="1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199" name="Google Shape;1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14921"/>
            <a:ext cx="8839200" cy="30246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9D3FEB3D-CF65-4AF1-B353-BF971EB4C5D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24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>
            <a:spLocks noGrp="1"/>
          </p:cNvSpPr>
          <p:nvPr>
            <p:ph type="title"/>
          </p:nvPr>
        </p:nvSpPr>
        <p:spPr>
          <a:xfrm>
            <a:off x="0" y="398599"/>
            <a:ext cx="9144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Все дефекты </a:t>
            </a:r>
            <a:r>
              <a:rPr lang="ru-RU" sz="3600" b="1" dirty="0">
                <a:solidFill>
                  <a:schemeClr val="tx1"/>
                </a:solidFill>
                <a:latin typeface="+mj-lt"/>
              </a:rPr>
              <a:t>под рукой</a:t>
            </a:r>
            <a:endParaRPr sz="3600" b="1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205" name="Google Shape;2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4418"/>
            <a:ext cx="8839200" cy="2734628"/>
          </a:xfrm>
          <a:prstGeom prst="roundRect">
            <a:avLst>
              <a:gd name="adj" fmla="val 6534"/>
            </a:avLst>
          </a:prstGeom>
          <a:noFill/>
          <a:ln>
            <a:noFill/>
          </a:ln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3177F53A-1F0F-4D09-89B2-30B1CD16A90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25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 txBox="1">
            <a:spLocks noGrp="1"/>
          </p:cNvSpPr>
          <p:nvPr>
            <p:ph type="title"/>
          </p:nvPr>
        </p:nvSpPr>
        <p:spPr>
          <a:xfrm>
            <a:off x="0" y="397346"/>
            <a:ext cx="9144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Автораспределение</a:t>
            </a:r>
            <a:endParaRPr sz="3600" b="1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211" name="Google Shape;211;p40"/>
          <p:cNvPicPr preferRelativeResize="0"/>
          <p:nvPr/>
        </p:nvPicPr>
        <p:blipFill rotWithShape="1">
          <a:blip r:embed="rId3">
            <a:alphaModFix/>
          </a:blip>
          <a:srcRect b="20051"/>
          <a:stretch/>
        </p:blipFill>
        <p:spPr>
          <a:xfrm>
            <a:off x="1553097" y="1375684"/>
            <a:ext cx="6037805" cy="3055642"/>
          </a:xfrm>
          <a:prstGeom prst="roundRect">
            <a:avLst>
              <a:gd name="adj" fmla="val 5848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552A023F-DF6A-4823-BAC7-3D3C8CB4C20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26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1"/>
          <p:cNvSpPr txBox="1">
            <a:spLocks noGrp="1"/>
          </p:cNvSpPr>
          <p:nvPr>
            <p:ph type="title"/>
          </p:nvPr>
        </p:nvSpPr>
        <p:spPr>
          <a:xfrm>
            <a:off x="0" y="405585"/>
            <a:ext cx="9144000" cy="5014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Геймификация</a:t>
            </a:r>
            <a:endParaRPr sz="3600" b="1" dirty="0">
              <a:solidFill>
                <a:schemeClr val="tx1"/>
              </a:solidFill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217" name="Google Shape;217;p41"/>
          <p:cNvPicPr preferRelativeResize="0"/>
          <p:nvPr/>
        </p:nvPicPr>
        <p:blipFill rotWithShape="1">
          <a:blip r:embed="rId3">
            <a:alphaModFix/>
          </a:blip>
          <a:srcRect b="4238"/>
          <a:stretch/>
        </p:blipFill>
        <p:spPr>
          <a:xfrm>
            <a:off x="507877" y="921753"/>
            <a:ext cx="8128245" cy="3606001"/>
          </a:xfrm>
          <a:prstGeom prst="roundRect">
            <a:avLst>
              <a:gd name="adj" fmla="val 3614"/>
            </a:avLst>
          </a:prstGeom>
          <a:noFill/>
          <a:ln>
            <a:noFill/>
          </a:ln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12528C52-4151-482D-A84F-7809C7E22EC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27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2"/>
          <p:cNvSpPr txBox="1">
            <a:spLocks noGrp="1"/>
          </p:cNvSpPr>
          <p:nvPr>
            <p:ph type="subTitle" idx="1"/>
          </p:nvPr>
        </p:nvSpPr>
        <p:spPr>
          <a:xfrm>
            <a:off x="-470588" y="1533182"/>
            <a:ext cx="4045200" cy="590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j-lt"/>
              </a:rPr>
              <a:t>Как раскачали команду</a:t>
            </a:r>
            <a:endParaRPr sz="2000" dirty="0">
              <a:latin typeface="+mj-lt"/>
            </a:endParaRPr>
          </a:p>
        </p:txBody>
      </p:sp>
      <p:sp>
        <p:nvSpPr>
          <p:cNvPr id="224" name="Google Shape;224;p42"/>
          <p:cNvSpPr txBox="1">
            <a:spLocks noGrp="1"/>
          </p:cNvSpPr>
          <p:nvPr>
            <p:ph type="body" idx="2"/>
          </p:nvPr>
        </p:nvSpPr>
        <p:spPr>
          <a:xfrm>
            <a:off x="4572000" y="635051"/>
            <a:ext cx="4352693" cy="4307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" sz="2000" dirty="0">
                <a:solidFill>
                  <a:schemeClr val="tx1"/>
                </a:solidFill>
                <a:latin typeface="+mn-lt"/>
              </a:rPr>
              <a:t>Head of QA видит всю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en" sz="2000" dirty="0">
                <a:solidFill>
                  <a:schemeClr val="tx1"/>
                </a:solidFill>
                <a:latin typeface="+mn-lt"/>
              </a:rPr>
              <a:t>картину качества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285750" indent="-285750"/>
            <a:r>
              <a:rPr lang="en" sz="2000" dirty="0">
                <a:solidFill>
                  <a:schemeClr val="tx1"/>
                </a:solidFill>
                <a:latin typeface="+mn-lt"/>
              </a:rPr>
              <a:t>Команда погрузилась в работу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285750" indent="-285750"/>
            <a:r>
              <a:rPr lang="ru-RU" sz="2000" dirty="0">
                <a:solidFill>
                  <a:schemeClr val="tx1"/>
                </a:solidFill>
                <a:latin typeface="+mn-lt"/>
              </a:rPr>
              <a:t>Команда </a:t>
            </a:r>
            <a:r>
              <a:rPr lang="en" sz="2000" dirty="0">
                <a:solidFill>
                  <a:schemeClr val="tx1"/>
                </a:solidFill>
                <a:latin typeface="+mn-lt"/>
              </a:rPr>
              <a:t>улучшает процессы и инструмент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Сейчас проводим обучение в ВУЗах</a:t>
            </a:r>
          </a:p>
          <a:p>
            <a:pPr marL="285750" indent="-285750"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Участвуем в развитии профессионального сообщества</a:t>
            </a:r>
          </a:p>
          <a:p>
            <a:pPr marL="285750" indent="-285750"/>
            <a:endParaRPr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87;p19">
            <a:extLst>
              <a:ext uri="{FF2B5EF4-FFF2-40B4-BE49-F238E27FC236}">
                <a16:creationId xmlns:a16="http://schemas.microsoft.com/office/drawing/2014/main" id="{6D13C8D3-49FC-4541-911F-CC8D6A8D2CC7}"/>
              </a:ext>
            </a:extLst>
          </p:cNvPr>
          <p:cNvSpPr txBox="1">
            <a:spLocks/>
          </p:cNvSpPr>
          <p:nvPr/>
        </p:nvSpPr>
        <p:spPr>
          <a:xfrm>
            <a:off x="823863" y="832186"/>
            <a:ext cx="4352693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3600" b="1" dirty="0">
                <a:solidFill>
                  <a:schemeClr val="tx1"/>
                </a:solidFill>
                <a:latin typeface="+mj-lt"/>
              </a:rPr>
              <a:t>Как это было </a:t>
            </a:r>
          </a:p>
          <a:p>
            <a:pPr algn="l"/>
            <a:r>
              <a:rPr lang="ru-RU" sz="3600" b="1" dirty="0">
                <a:solidFill>
                  <a:schemeClr val="tx1"/>
                </a:solidFill>
                <a:latin typeface="+mj-lt"/>
              </a:rPr>
              <a:t>в РТК-ИТ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9A4DC-D2DB-4F04-A865-5B21EDE70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22" b="11838"/>
          <a:stretch/>
        </p:blipFill>
        <p:spPr>
          <a:xfrm>
            <a:off x="935038" y="2060555"/>
            <a:ext cx="2508710" cy="2509565"/>
          </a:xfrm>
          <a:prstGeom prst="roundRect">
            <a:avLst>
              <a:gd name="adj" fmla="val 5146"/>
            </a:avLst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DFD42CFD-3B6F-41D5-B9BE-9AD4817A19E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28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7;p19">
            <a:extLst>
              <a:ext uri="{FF2B5EF4-FFF2-40B4-BE49-F238E27FC236}">
                <a16:creationId xmlns:a16="http://schemas.microsoft.com/office/drawing/2014/main" id="{32A90A99-88FF-44FE-B061-37AA498CCCC4}"/>
              </a:ext>
            </a:extLst>
          </p:cNvPr>
          <p:cNvSpPr txBox="1">
            <a:spLocks/>
          </p:cNvSpPr>
          <p:nvPr/>
        </p:nvSpPr>
        <p:spPr>
          <a:xfrm>
            <a:off x="823021" y="945611"/>
            <a:ext cx="4239593" cy="59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3600" b="1" dirty="0">
                <a:solidFill>
                  <a:schemeClr val="tx1"/>
                </a:solidFill>
                <a:latin typeface="+mj-lt"/>
              </a:rPr>
              <a:t>Как это было </a:t>
            </a:r>
          </a:p>
          <a:p>
            <a:pPr algn="l"/>
            <a:r>
              <a:rPr lang="ru-RU" sz="3600" b="1" dirty="0">
                <a:solidFill>
                  <a:schemeClr val="tx1"/>
                </a:solidFill>
                <a:latin typeface="+mj-lt"/>
              </a:rPr>
              <a:t>в РТК-ИТ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7B1CB3-62CF-4559-AD50-BEDB2ED4F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38" y="1562534"/>
            <a:ext cx="1753756" cy="228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8819E8-BB2B-40A2-A4C4-EC3A9C99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93" y="1950490"/>
            <a:ext cx="1750705" cy="22905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60A04F-736E-4E4E-99A9-453E5FB4C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998" y="2381904"/>
            <a:ext cx="1672197" cy="2180702"/>
          </a:xfrm>
          <a:prstGeom prst="rect">
            <a:avLst/>
          </a:prstGeom>
        </p:spPr>
      </p:pic>
      <p:sp>
        <p:nvSpPr>
          <p:cNvPr id="16" name="Google Shape;224;p42">
            <a:extLst>
              <a:ext uri="{FF2B5EF4-FFF2-40B4-BE49-F238E27FC236}">
                <a16:creationId xmlns:a16="http://schemas.microsoft.com/office/drawing/2014/main" id="{51918059-48EC-4BE7-9CC2-CCE4F476508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0" y="629778"/>
            <a:ext cx="4045198" cy="23761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2000" dirty="0">
                <a:solidFill>
                  <a:schemeClr val="tx1"/>
                </a:solidFill>
                <a:latin typeface="+mn-lt"/>
              </a:rPr>
              <a:t>% 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покрытия</a:t>
            </a:r>
            <a:endParaRPr sz="2000" dirty="0">
              <a:solidFill>
                <a:schemeClr val="tx1"/>
              </a:solidFill>
              <a:latin typeface="+mn-lt"/>
            </a:endParaRPr>
          </a:p>
          <a:p>
            <a:pPr marL="285750" indent="-285750"/>
            <a:r>
              <a:rPr lang="ru-RU" sz="2000" dirty="0">
                <a:solidFill>
                  <a:schemeClr val="tx1"/>
                </a:solidFill>
                <a:latin typeface="+mn-lt"/>
              </a:rPr>
              <a:t>Трудозатраты</a:t>
            </a:r>
          </a:p>
          <a:p>
            <a:pPr marL="285750" indent="-285750"/>
            <a:r>
              <a:rPr lang="ru-RU" sz="2000" dirty="0">
                <a:solidFill>
                  <a:schemeClr val="tx1"/>
                </a:solidFill>
                <a:latin typeface="+mn-lt"/>
              </a:rPr>
              <a:t>Время на прогоны и прохождения регрессов</a:t>
            </a:r>
          </a:p>
          <a:p>
            <a:pPr marL="285750" indent="-285750"/>
            <a:r>
              <a:rPr lang="ru-RU" sz="2000" dirty="0">
                <a:solidFill>
                  <a:schemeClr val="tx1"/>
                </a:solidFill>
                <a:latin typeface="+mn-lt"/>
              </a:rPr>
              <a:t>В 2 раза снизили время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на тестирование релиза</a:t>
            </a:r>
            <a:endParaRPr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C1E25340-2630-4AB6-8EE6-92B5D0FC7F3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29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7D2BB404-3EA1-4CED-AB78-4725B582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93" y="1907333"/>
            <a:ext cx="1750705" cy="229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id="{9F22F717-457A-46F6-830E-09A5263CF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998" y="2338747"/>
            <a:ext cx="1672197" cy="218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l="3985" r="5679"/>
          <a:stretch/>
        </p:blipFill>
        <p:spPr>
          <a:xfrm>
            <a:off x="1821426" y="1056353"/>
            <a:ext cx="5501148" cy="3030794"/>
          </a:xfrm>
          <a:prstGeom prst="roundRect">
            <a:avLst>
              <a:gd name="adj" fmla="val 7116"/>
            </a:avLst>
          </a:prstGeom>
          <a:noFill/>
          <a:ln>
            <a:noFill/>
          </a:ln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BF668241-152D-46FD-B985-A166D94F403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3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4"/>
          <p:cNvSpPr txBox="1">
            <a:spLocks noGrp="1"/>
          </p:cNvSpPr>
          <p:nvPr>
            <p:ph type="title"/>
          </p:nvPr>
        </p:nvSpPr>
        <p:spPr>
          <a:xfrm>
            <a:off x="935038" y="1176699"/>
            <a:ext cx="3749713" cy="2790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100"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Test IT </a:t>
            </a:r>
            <a:r>
              <a:rPr lang="ru-RU" sz="2400" dirty="0">
                <a:solidFill>
                  <a:schemeClr val="tx1"/>
                </a:solidFill>
              </a:rPr>
              <a:t>—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не просто инструмент, </a:t>
            </a:r>
            <a:br>
              <a:rPr lang="ru-RU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а общее пространство </a:t>
            </a:r>
            <a:br>
              <a:rPr lang="ru-RU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для взаимодействия 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QA, Dev, Analytics &amp; Management</a:t>
            </a:r>
            <a:endParaRPr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0E9578-1416-4D66-9C7B-F387191A1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6489" y="1339195"/>
            <a:ext cx="4348013" cy="3070034"/>
          </a:xfrm>
          <a:prstGeom prst="rect">
            <a:avLst/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1BC4571D-DC88-4DCE-AA1A-E1758F0766B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30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>
            <a:spLocks noGrp="1"/>
          </p:cNvSpPr>
          <p:nvPr>
            <p:ph type="title" idx="4294967295"/>
          </p:nvPr>
        </p:nvSpPr>
        <p:spPr>
          <a:xfrm>
            <a:off x="0" y="399202"/>
            <a:ext cx="9144000" cy="4778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-RU" sz="3600" b="1" dirty="0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Время вопросов</a:t>
            </a:r>
            <a:endParaRPr sz="3600" b="1" dirty="0">
              <a:solidFill>
                <a:schemeClr val="tx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45"/>
          <p:cNvSpPr txBox="1"/>
          <p:nvPr/>
        </p:nvSpPr>
        <p:spPr>
          <a:xfrm>
            <a:off x="3168676" y="1311213"/>
            <a:ext cx="2325548" cy="114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1800" dirty="0">
                <a:solidFill>
                  <a:schemeClr val="tx1"/>
                </a:solidFill>
                <a:latin typeface="+mn-lt"/>
                <a:sym typeface="Montserrat"/>
              </a:rPr>
              <a:t>PRO </a:t>
            </a:r>
            <a:r>
              <a:rPr lang="ru-RU" sz="1800" dirty="0">
                <a:solidFill>
                  <a:schemeClr val="tx1"/>
                </a:solidFill>
                <a:latin typeface="+mn-lt"/>
                <a:sym typeface="Montserrat"/>
              </a:rPr>
              <a:t>тест-чат </a:t>
            </a:r>
            <a:r>
              <a:rPr lang="ru-RU" sz="1800" i="0" dirty="0">
                <a:solidFill>
                  <a:schemeClr val="tx1"/>
                </a:solidFill>
                <a:effectLst/>
                <a:latin typeface="+mn-lt"/>
              </a:rPr>
              <a:t>—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+mn-lt"/>
                <a:sym typeface="Montserrat"/>
              </a:rPr>
              <a:t> </a:t>
            </a:r>
            <a:br>
              <a:rPr lang="ru-RU" sz="1800" b="0" i="0" dirty="0">
                <a:solidFill>
                  <a:schemeClr val="tx1"/>
                </a:solidFill>
                <a:effectLst/>
                <a:latin typeface="+mn-lt"/>
                <a:sym typeface="Montserrat"/>
              </a:rPr>
            </a:br>
            <a:r>
              <a:rPr lang="ru-RU" sz="1800" dirty="0">
                <a:solidFill>
                  <a:schemeClr val="tx1"/>
                </a:solidFill>
                <a:latin typeface="+mn-lt"/>
                <a:sym typeface="Montserrat"/>
              </a:rPr>
              <a:t>для </a:t>
            </a:r>
            <a:r>
              <a:rPr lang="en" sz="1800" dirty="0">
                <a:solidFill>
                  <a:schemeClr val="tx1"/>
                </a:solidFill>
                <a:latin typeface="+mn-lt"/>
                <a:sym typeface="Montserrat"/>
              </a:rPr>
              <a:t>ништяк</a:t>
            </a:r>
            <a:r>
              <a:rPr lang="ru-RU" sz="1800" dirty="0" err="1">
                <a:solidFill>
                  <a:schemeClr val="tx1"/>
                </a:solidFill>
                <a:latin typeface="+mn-lt"/>
                <a:sym typeface="Montserrat"/>
              </a:rPr>
              <a:t>ов</a:t>
            </a:r>
            <a:r>
              <a:rPr lang="en" sz="1800" dirty="0">
                <a:solidFill>
                  <a:schemeClr val="tx1"/>
                </a:solidFill>
                <a:latin typeface="+mn-lt"/>
                <a:sym typeface="Montserrat"/>
              </a:rPr>
              <a:t> и новост</a:t>
            </a:r>
            <a:r>
              <a:rPr lang="ru-RU" sz="1800" dirty="0">
                <a:solidFill>
                  <a:schemeClr val="tx1"/>
                </a:solidFill>
                <a:latin typeface="+mn-lt"/>
                <a:sym typeface="Montserrat"/>
              </a:rPr>
              <a:t>ей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4" name="Google Shape;2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832" y="1007874"/>
            <a:ext cx="2041865" cy="213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965038-BCF2-48DC-A2BB-4609BB25F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7" y="3430668"/>
            <a:ext cx="366938" cy="3669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EAAED9-2888-4276-AC5B-B25346BAE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7" y="3928711"/>
            <a:ext cx="366938" cy="3669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71CF4B-0D51-4C31-AAA7-14BCE3316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04" y="3455607"/>
            <a:ext cx="366938" cy="3669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174F7C-E617-465D-9BE6-FF32719425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69" y="3875133"/>
            <a:ext cx="366938" cy="3669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30D245-9A93-4157-8C4D-495C4BB42DE3}"/>
              </a:ext>
            </a:extLst>
          </p:cNvPr>
          <p:cNvSpPr txBox="1"/>
          <p:nvPr/>
        </p:nvSpPr>
        <p:spPr>
          <a:xfrm>
            <a:off x="1226864" y="3490099"/>
            <a:ext cx="16689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+mn-lt"/>
              </a:rPr>
              <a:t>/</a:t>
            </a:r>
            <a:r>
              <a:rPr lang="ru-RU" dirty="0" err="1">
                <a:solidFill>
                  <a:schemeClr val="tx1"/>
                </a:solidFill>
                <a:latin typeface="+mn-lt"/>
              </a:rPr>
              <a:t>testit-tms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90E057-E2E1-4538-87BC-C7A829D6D5AB}"/>
              </a:ext>
            </a:extLst>
          </p:cNvPr>
          <p:cNvSpPr txBox="1"/>
          <p:nvPr/>
        </p:nvSpPr>
        <p:spPr>
          <a:xfrm>
            <a:off x="3237699" y="3490274"/>
            <a:ext cx="1760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/</a:t>
            </a:r>
            <a:r>
              <a:rPr lang="ru-RU" err="1">
                <a:solidFill>
                  <a:schemeClr val="tx1"/>
                </a:solidFill>
                <a:latin typeface="+mn-lt"/>
              </a:rPr>
              <a:t>testittms</a:t>
            </a:r>
            <a:endParaRPr lang="ru-RU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4A02EE-EE78-4897-A948-A01E4C939502}"/>
              </a:ext>
            </a:extLst>
          </p:cNvPr>
          <p:cNvSpPr txBox="1"/>
          <p:nvPr/>
        </p:nvSpPr>
        <p:spPr>
          <a:xfrm>
            <a:off x="1170033" y="3959371"/>
            <a:ext cx="1781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@</a:t>
            </a:r>
            <a:r>
              <a:rPr lang="ru-RU" err="1">
                <a:solidFill>
                  <a:schemeClr val="tx1"/>
                </a:solidFill>
                <a:latin typeface="+mn-lt"/>
              </a:rPr>
              <a:t>test_it_tms</a:t>
            </a:r>
            <a:endParaRPr lang="ru-RU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8F18BA-B16B-4BE3-9475-34756762092E}"/>
              </a:ext>
            </a:extLst>
          </p:cNvPr>
          <p:cNvSpPr txBox="1"/>
          <p:nvPr/>
        </p:nvSpPr>
        <p:spPr>
          <a:xfrm>
            <a:off x="3244896" y="3934294"/>
            <a:ext cx="17600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tx1"/>
                </a:solidFill>
                <a:latin typeface="+mn-lt"/>
              </a:rPr>
              <a:t>TestITTMS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A6B782-C5C6-432E-A1EC-F6A5E3031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624" y="1277833"/>
            <a:ext cx="3298354" cy="32102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0" y="519113"/>
            <a:ext cx="9144000" cy="5426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чем расскажем</a:t>
            </a:r>
            <a:endParaRPr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A0F5DC-A012-433D-8A55-4AF050C8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39" y="1236230"/>
            <a:ext cx="4357378" cy="2674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1E6F1-C688-4A72-A150-55487631E99F}"/>
              </a:ext>
            </a:extLst>
          </p:cNvPr>
          <p:cNvSpPr txBox="1"/>
          <p:nvPr/>
        </p:nvSpPr>
        <p:spPr>
          <a:xfrm>
            <a:off x="4572000" y="1233119"/>
            <a:ext cx="39817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50" indent="-285750"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 и разделение команды - кейс Ростелекома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наладить взаимодействие разрозненных сотрудников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повысить прозрачность и понятность процессов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●"/>
            </a:pP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снизить затраты на рутинные задачи и сократить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релизные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циклы</a:t>
            </a:r>
          </a:p>
          <a:p>
            <a:pPr>
              <a:spcAft>
                <a:spcPts val="600"/>
              </a:spcAft>
            </a:pPr>
            <a:endParaRPr lang="ru-RU" sz="2000" dirty="0"/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92789FFF-706A-4E62-B63B-1D261BAB304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4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0" y="268452"/>
            <a:ext cx="9144000" cy="793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j-lt"/>
              </a:rPr>
              <a:t>Корни катастрофы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268BC7E5-93CB-45BF-9ED1-69116B2E7BE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5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  <p:pic>
        <p:nvPicPr>
          <p:cNvPr id="4" name="Рисунок 5" descr="Изображение выглядит как человек, ноутбу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D629DD5-257D-4332-86A8-C29CA1DA0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676" y="1215090"/>
            <a:ext cx="2372647" cy="3272617"/>
          </a:xfrm>
          <a:prstGeom prst="roundRect">
            <a:avLst>
              <a:gd name="adj" fmla="val 6126"/>
            </a:avLst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00" y="1891150"/>
            <a:ext cx="3942031" cy="1556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+mj-lt"/>
              </a:rPr>
              <a:t>Почему так важна прозрачность процессов 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ru-RU" sz="2400" dirty="0">
                <a:solidFill>
                  <a:schemeClr val="tx1"/>
                </a:solidFill>
                <a:latin typeface="+mj-lt"/>
              </a:rPr>
              <a:t>и контроль тестовой модели?</a:t>
            </a:r>
            <a:endParaRPr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Рисунок 4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F82FCE1-359B-4A8E-B7C4-C391FF76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19" y="526986"/>
            <a:ext cx="2930907" cy="3974113"/>
          </a:xfrm>
          <a:prstGeom prst="roundRect">
            <a:avLst>
              <a:gd name="adj" fmla="val 5825"/>
            </a:avLst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92FC99-7FB4-430B-8874-410210C57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2510"/>
            <a:ext cx="2407678" cy="1074259"/>
          </a:xfrm>
          <a:prstGeom prst="rect">
            <a:avLst/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500C7975-1F45-44F6-BDDA-42EC6736BEB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6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827698" y="836378"/>
            <a:ext cx="4738609" cy="6935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  <a:latin typeface="+mj-lt"/>
              </a:rPr>
              <a:t>Как это было </a:t>
            </a:r>
            <a:br>
              <a:rPr lang="ru-RU" sz="3600" b="1" dirty="0">
                <a:solidFill>
                  <a:schemeClr val="tx1"/>
                </a:solidFill>
                <a:latin typeface="+mj-lt"/>
              </a:rPr>
            </a:br>
            <a:r>
              <a:rPr lang="en" sz="3600" b="1" dirty="0">
                <a:solidFill>
                  <a:schemeClr val="tx1"/>
                </a:solidFill>
                <a:latin typeface="+mj-lt"/>
              </a:rPr>
              <a:t>в РТК-ИТ</a:t>
            </a:r>
            <a:endParaRPr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835072" y="1574527"/>
            <a:ext cx="4045200" cy="780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n-lt"/>
              </a:rPr>
              <a:t>Развитие и Эксплуатация </a:t>
            </a:r>
            <a:endParaRPr lang="ru-RU" sz="2000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n-lt"/>
              </a:rPr>
              <a:t>в Видеонаблюдении</a:t>
            </a:r>
            <a:endParaRPr sz="2000" dirty="0">
              <a:latin typeface="+mn-lt"/>
            </a:endParaRPr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4572000" y="624213"/>
            <a:ext cx="4045200" cy="40960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buSzPct val="101000"/>
            </a:pPr>
            <a:r>
              <a:rPr lang="en" sz="2000" dirty="0">
                <a:solidFill>
                  <a:schemeClr val="tx1"/>
                </a:solidFill>
                <a:latin typeface="+mj-lt"/>
              </a:rPr>
              <a:t>2000+ тест-кейсов не успевали поддерживать</a:t>
            </a:r>
          </a:p>
          <a:p>
            <a:pPr marL="285750" indent="-285750">
              <a:lnSpc>
                <a:spcPct val="100000"/>
              </a:lnSpc>
              <a:buSzPct val="101000"/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Только </a:t>
            </a:r>
            <a:r>
              <a:rPr lang="en" sz="2000" dirty="0">
                <a:solidFill>
                  <a:schemeClr val="tx1"/>
                </a:solidFill>
                <a:latin typeface="+mj-lt"/>
              </a:rPr>
              <a:t>один человек</a:t>
            </a:r>
            <a:r>
              <a:rPr lang="ru-RU" sz="2000" dirty="0">
                <a:solidFill>
                  <a:schemeClr val="tx1"/>
                </a:solidFill>
                <a:latin typeface="+mj-lt"/>
              </a:rPr>
              <a:t> мог понять структуру и состав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+mj-lt"/>
              </a:rPr>
              <a:t>тестов</a:t>
            </a:r>
            <a:endParaRPr lang="en" sz="2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buSzPct val="101000"/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Нет </a:t>
            </a:r>
            <a:r>
              <a:rPr lang="en" sz="2000" dirty="0">
                <a:solidFill>
                  <a:schemeClr val="tx1"/>
                </a:solidFill>
                <a:latin typeface="+mj-lt"/>
              </a:rPr>
              <a:t>времени </a:t>
            </a:r>
            <a:r>
              <a:rPr lang="ru-RU" sz="2000" dirty="0">
                <a:solidFill>
                  <a:schemeClr val="tx1"/>
                </a:solidFill>
                <a:latin typeface="+mj-lt"/>
              </a:rPr>
              <a:t>на прогоны тысяч тестов</a:t>
            </a:r>
            <a:endParaRPr lang="en" sz="2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buSzPct val="101000"/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Нет представления </a:t>
            </a:r>
            <a:br>
              <a:rPr lang="ru-RU" sz="2000" dirty="0">
                <a:solidFill>
                  <a:schemeClr val="tx1"/>
                </a:solidFill>
                <a:latin typeface="+mj-lt"/>
              </a:rPr>
            </a:br>
            <a:r>
              <a:rPr lang="ru-RU" sz="2000" dirty="0">
                <a:solidFill>
                  <a:schemeClr val="tx1"/>
                </a:solidFill>
                <a:latin typeface="+mj-lt"/>
              </a:rPr>
              <a:t>о покрытии и прогонах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buSzPct val="101000"/>
            </a:pPr>
            <a:r>
              <a:rPr lang="ru-RU" sz="2000" dirty="0">
                <a:solidFill>
                  <a:schemeClr val="tx1"/>
                </a:solidFill>
                <a:latin typeface="+mj-lt"/>
              </a:rPr>
              <a:t>Т</a:t>
            </a:r>
            <a:r>
              <a:rPr lang="en" sz="2000" dirty="0">
                <a:solidFill>
                  <a:schemeClr val="tx1"/>
                </a:solidFill>
                <a:latin typeface="+mj-lt"/>
              </a:rPr>
              <a:t>ест-кейсы жили в вакууме </a:t>
            </a:r>
            <a:br>
              <a:rPr lang="ru-RU" sz="2000" dirty="0">
                <a:solidFill>
                  <a:schemeClr val="tx1"/>
                </a:solidFill>
                <a:latin typeface="+mj-lt"/>
              </a:rPr>
            </a:br>
            <a:r>
              <a:rPr lang="en" sz="2000" dirty="0">
                <a:solidFill>
                  <a:schemeClr val="tx1"/>
                </a:solidFill>
                <a:latin typeface="+mj-lt"/>
              </a:rPr>
              <a:t>в 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est</a:t>
            </a:r>
            <a:r>
              <a:rPr lang="en" sz="2000" dirty="0">
                <a:solidFill>
                  <a:schemeClr val="tx1"/>
                </a:solidFill>
                <a:latin typeface="+mj-lt"/>
              </a:rPr>
              <a:t>Rail, без связи с Jira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 descr="Изображение выглядит как птица, голубь&#10;&#10;Автоматически созданное описание">
            <a:extLst>
              <a:ext uri="{FF2B5EF4-FFF2-40B4-BE49-F238E27FC236}">
                <a16:creationId xmlns:a16="http://schemas.microsoft.com/office/drawing/2014/main" id="{69CE5D75-8D3F-42AC-B8C8-41D04744C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7" r="7387"/>
          <a:stretch/>
        </p:blipFill>
        <p:spPr>
          <a:xfrm>
            <a:off x="827698" y="2268072"/>
            <a:ext cx="3139618" cy="2381250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F181A91D-9768-49AA-BEE4-54728755044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7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0" y="224956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+mj-lt"/>
              </a:rPr>
              <a:t>Первые симптомы</a:t>
            </a:r>
            <a:endParaRPr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 descr="Изображение выглядит как человек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9826FE65-694C-438A-BFE5-3F594FE0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357" y="1052008"/>
            <a:ext cx="4787286" cy="3430888"/>
          </a:xfrm>
          <a:prstGeom prst="roundRect">
            <a:avLst>
              <a:gd name="adj" fmla="val 4188"/>
            </a:avLst>
          </a:prstGeom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B523BA53-5A55-4541-AE49-D52A3D7385D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8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935038" y="1536751"/>
            <a:ext cx="2965911" cy="20699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+mj-lt"/>
              </a:rPr>
              <a:t>Люди </a:t>
            </a:r>
            <a:br>
              <a:rPr lang="en" sz="2400" dirty="0">
                <a:solidFill>
                  <a:schemeClr val="tx1"/>
                </a:solidFill>
                <a:latin typeface="+mj-lt"/>
              </a:rPr>
            </a:br>
            <a:r>
              <a:rPr lang="en" sz="2400" dirty="0">
                <a:solidFill>
                  <a:schemeClr val="tx1"/>
                </a:solidFill>
                <a:latin typeface="+mj-lt"/>
              </a:rPr>
              <a:t>важнее процессов </a:t>
            </a:r>
            <a:br>
              <a:rPr lang="en" sz="2400" dirty="0">
                <a:solidFill>
                  <a:schemeClr val="tx1"/>
                </a:solidFill>
                <a:latin typeface="+mj-lt"/>
              </a:rPr>
            </a:br>
            <a:r>
              <a:rPr lang="en" sz="2400" dirty="0">
                <a:solidFill>
                  <a:schemeClr val="tx1"/>
                </a:solidFill>
                <a:latin typeface="+mj-lt"/>
              </a:rPr>
              <a:t>или </a:t>
            </a:r>
            <a:br>
              <a:rPr lang="en" sz="2400" dirty="0">
                <a:solidFill>
                  <a:schemeClr val="tx1"/>
                </a:solidFill>
                <a:latin typeface="+mj-lt"/>
              </a:rPr>
            </a:br>
            <a:r>
              <a:rPr lang="en" sz="2400" dirty="0">
                <a:solidFill>
                  <a:schemeClr val="tx1"/>
                </a:solidFill>
                <a:latin typeface="+mj-lt"/>
              </a:rPr>
              <a:t>процессы </a:t>
            </a:r>
            <a:br>
              <a:rPr lang="en" sz="2400" dirty="0">
                <a:solidFill>
                  <a:schemeClr val="tx1"/>
                </a:solidFill>
                <a:latin typeface="+mj-lt"/>
              </a:rPr>
            </a:br>
            <a:r>
              <a:rPr lang="en" sz="2400" dirty="0">
                <a:solidFill>
                  <a:schemeClr val="tx1"/>
                </a:solidFill>
                <a:latin typeface="+mj-lt"/>
              </a:rPr>
              <a:t>важнее люд</a:t>
            </a:r>
            <a:r>
              <a:rPr lang="ru-RU" sz="2400" dirty="0">
                <a:solidFill>
                  <a:schemeClr val="tx1"/>
                </a:solidFill>
                <a:latin typeface="+mj-lt"/>
              </a:rPr>
              <a:t>ей</a:t>
            </a:r>
            <a:r>
              <a:rPr lang="en" sz="2400" dirty="0">
                <a:solidFill>
                  <a:schemeClr val="tx1"/>
                </a:solidFill>
                <a:latin typeface="+mj-lt"/>
              </a:rPr>
              <a:t>? </a:t>
            </a:r>
            <a:endParaRPr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 descr="Изображение выглядит как внешний, мобильный телефон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021FDD6F-2E4A-42B5-ADB5-FFE5D18F6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75" r="10070"/>
          <a:stretch/>
        </p:blipFill>
        <p:spPr>
          <a:xfrm>
            <a:off x="3761818" y="519113"/>
            <a:ext cx="4410632" cy="3971772"/>
          </a:xfrm>
          <a:prstGeom prst="roundRect">
            <a:avLst>
              <a:gd name="adj" fmla="val 5780"/>
            </a:avLst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0CE8B7DB-D043-4B22-AC86-5D10B237BE2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382403" y="4641273"/>
            <a:ext cx="613391" cy="436418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solidFill>
                  <a:srgbClr val="6360F1"/>
                </a:solidFill>
                <a:latin typeface="+mj-lt"/>
              </a:rPr>
              <a:t>9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rgbClr val="6360F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Test IT">
      <a:dk1>
        <a:srgbClr val="20213B"/>
      </a:dk1>
      <a:lt1>
        <a:srgbClr val="FDFCFF"/>
      </a:lt1>
      <a:dk2>
        <a:srgbClr val="6360F1"/>
      </a:dk2>
      <a:lt2>
        <a:srgbClr val="F0F2FF"/>
      </a:lt2>
      <a:accent1>
        <a:srgbClr val="FF8139"/>
      </a:accent1>
      <a:accent2>
        <a:srgbClr val="C774FF"/>
      </a:accent2>
      <a:accent3>
        <a:srgbClr val="FFE5D7"/>
      </a:accent3>
      <a:accent4>
        <a:srgbClr val="6CD677"/>
      </a:accent4>
      <a:accent5>
        <a:srgbClr val="00BFE6"/>
      </a:accent5>
      <a:accent6>
        <a:srgbClr val="7237F0"/>
      </a:accent6>
      <a:hlink>
        <a:srgbClr val="31EBFF"/>
      </a:hlink>
      <a:folHlink>
        <a:srgbClr val="BAF8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294CA59B425FE47AE949D48FCE2374B" ma:contentTypeVersion="7" ma:contentTypeDescription="Создание документа." ma:contentTypeScope="" ma:versionID="28066837dedff3a822ff53e8076b0602">
  <xsd:schema xmlns:xsd="http://www.w3.org/2001/XMLSchema" xmlns:xs="http://www.w3.org/2001/XMLSchema" xmlns:p="http://schemas.microsoft.com/office/2006/metadata/properties" xmlns:ns3="7a44f400-3d52-49e5-a8e8-1c9377bd4c25" xmlns:ns4="5821d217-a782-4e38-ab42-9ce798546f9b" targetNamespace="http://schemas.microsoft.com/office/2006/metadata/properties" ma:root="true" ma:fieldsID="f73d62d98e461dd1e4b6a46a55188ddc" ns3:_="" ns4:_="">
    <xsd:import namespace="7a44f400-3d52-49e5-a8e8-1c9377bd4c25"/>
    <xsd:import namespace="5821d217-a782-4e38-ab42-9ce798546f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4f400-3d52-49e5-a8e8-1c9377bd4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1d217-a782-4e38-ab42-9ce798546f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579992-3A0F-4A4F-9511-C776A743487B}">
  <ds:schemaRefs>
    <ds:schemaRef ds:uri="http://schemas.microsoft.com/office/2006/documentManagement/types"/>
    <ds:schemaRef ds:uri="http://purl.org/dc/terms/"/>
    <ds:schemaRef ds:uri="http://purl.org/dc/elements/1.1/"/>
    <ds:schemaRef ds:uri="5821d217-a782-4e38-ab42-9ce798546f9b"/>
    <ds:schemaRef ds:uri="http://purl.org/dc/dcmitype/"/>
    <ds:schemaRef ds:uri="http://schemas.microsoft.com/office/infopath/2007/PartnerControls"/>
    <ds:schemaRef ds:uri="7a44f400-3d52-49e5-a8e8-1c9377bd4c25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A511E6-811D-4C23-9E17-BFF456B0E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4f400-3d52-49e5-a8e8-1c9377bd4c25"/>
    <ds:schemaRef ds:uri="5821d217-a782-4e38-ab42-9ce798546f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9F9410-88D5-4B2C-9BD4-680FA64BE0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751</Words>
  <Application>Microsoft Office PowerPoint</Application>
  <PresentationFormat>On-screen Show (16:9)</PresentationFormat>
  <Paragraphs>142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Trebuchet MS</vt:lpstr>
      <vt:lpstr>Calibri</vt:lpstr>
      <vt:lpstr>Arial</vt:lpstr>
      <vt:lpstr>Simple Light</vt:lpstr>
      <vt:lpstr>PowerPoint Presentation</vt:lpstr>
      <vt:lpstr>PowerPoint Presentation</vt:lpstr>
      <vt:lpstr>PowerPoint Presentation</vt:lpstr>
      <vt:lpstr>О чем расскажем</vt:lpstr>
      <vt:lpstr>Корни катастрофы</vt:lpstr>
      <vt:lpstr>Почему так важна прозрачность процессов  и контроль тестовой модели?</vt:lpstr>
      <vt:lpstr>Как это было  в РТК-ИТ</vt:lpstr>
      <vt:lpstr>Первые симптомы</vt:lpstr>
      <vt:lpstr>Люди  важнее процессов  или  процессы  важнее людей? </vt:lpstr>
      <vt:lpstr>Как это было  в РТК-ИТ</vt:lpstr>
      <vt:lpstr>Поиск решения</vt:lpstr>
      <vt:lpstr>One TMS to rule them all</vt:lpstr>
      <vt:lpstr>Хотели единообразия,  минимум переключения контекстов и  интерфейсов у QA</vt:lpstr>
      <vt:lpstr>PowerPoint Presentation</vt:lpstr>
      <vt:lpstr>Свет в конце тоннеля</vt:lpstr>
      <vt:lpstr>Что ждем от инструмента?</vt:lpstr>
      <vt:lpstr>Cквозная линковка сущностей Лаконичность интерфейса Управление автотестами Визуализация</vt:lpstr>
      <vt:lpstr>PowerPoint Presentation</vt:lpstr>
      <vt:lpstr>Почему Jira - это важно</vt:lpstr>
      <vt:lpstr>Автоматизация</vt:lpstr>
      <vt:lpstr>Успешный успех</vt:lpstr>
      <vt:lpstr>Дорабатываем инструмент с учетом запросов пользователей, добавляем новые метрики</vt:lpstr>
      <vt:lpstr>Нагрузка на специалистов</vt:lpstr>
      <vt:lpstr>Распределение дефектов</vt:lpstr>
      <vt:lpstr>Все дефекты под рукой</vt:lpstr>
      <vt:lpstr>Автораспределение</vt:lpstr>
      <vt:lpstr>Геймификация</vt:lpstr>
      <vt:lpstr>PowerPoint Presentation</vt:lpstr>
      <vt:lpstr>PowerPoint Presentation</vt:lpstr>
      <vt:lpstr>Test IT — не просто инструмент,  а общее пространство  для взаимодействия  QA, Dev, Analytics &amp; Management</vt:lpstr>
      <vt:lpstr>Время вопросов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Valeriya Goldberg</dc:creator>
  <cp:lastModifiedBy>Artem Kostriukov</cp:lastModifiedBy>
  <cp:revision>30</cp:revision>
  <dcterms:modified xsi:type="dcterms:W3CDTF">2021-10-30T06:26:48Z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0x010100A294CA59B425FE47AE949D48FCE2374B</vt:lpwstr>
  </property>
</Properties>
</file>