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31"/>
  </p:notesMasterIdLst>
  <p:handoutMasterIdLst>
    <p:handoutMasterId r:id="rId32"/>
  </p:handoutMasterIdLst>
  <p:sldIdLst>
    <p:sldId id="297" r:id="rId5"/>
    <p:sldId id="293" r:id="rId6"/>
    <p:sldId id="308" r:id="rId7"/>
    <p:sldId id="318" r:id="rId8"/>
    <p:sldId id="257" r:id="rId9"/>
    <p:sldId id="259" r:id="rId10"/>
    <p:sldId id="298" r:id="rId11"/>
    <p:sldId id="260" r:id="rId12"/>
    <p:sldId id="311" r:id="rId13"/>
    <p:sldId id="262" r:id="rId14"/>
    <p:sldId id="288" r:id="rId15"/>
    <p:sldId id="310" r:id="rId16"/>
    <p:sldId id="314" r:id="rId17"/>
    <p:sldId id="317" r:id="rId18"/>
    <p:sldId id="302" r:id="rId19"/>
    <p:sldId id="265" r:id="rId20"/>
    <p:sldId id="316" r:id="rId21"/>
    <p:sldId id="315" r:id="rId22"/>
    <p:sldId id="266" r:id="rId23"/>
    <p:sldId id="268" r:id="rId24"/>
    <p:sldId id="295" r:id="rId25"/>
    <p:sldId id="303" r:id="rId26"/>
    <p:sldId id="304" r:id="rId27"/>
    <p:sldId id="287" r:id="rId28"/>
    <p:sldId id="307" r:id="rId29"/>
    <p:sldId id="290" r:id="rId30"/>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Lato" panose="020B0604020202020204" charset="0"/>
      <p:regular r:id="rId37"/>
      <p:bold r:id="rId38"/>
      <p:italic r:id="rId39"/>
      <p:boldItalic r:id="rId40"/>
    </p:embeddedFont>
    <p:embeddedFont>
      <p:font typeface="Open Sans" panose="020B0606030504020204" pitchFamily="34" charset="0"/>
      <p:regular r:id="rId41"/>
      <p:bold r:id="rId42"/>
      <p:italic r:id="rId43"/>
      <p:boldItalic r:id="rId44"/>
    </p:embeddedFont>
    <p:embeddedFont>
      <p:font typeface="Raleway"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астасия Горина" initials="АГ" lastIdx="1" clrIdx="0">
    <p:extLst>
      <p:ext uri="{19B8F6BF-5375-455C-9EA6-DF929625EA0E}">
        <p15:presenceInfo xmlns:p15="http://schemas.microsoft.com/office/powerpoint/2012/main" userId="S::a.gorina@winvestor.ru::f1cd27fa-d6d4-4787-b8d4-c5cd955bd0f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452310-7819-4BE1-A75D-BB10934E3FCE}" v="330" dt="2020-10-26T14:50:22.554"/>
    <p1510:client id="{B340D139-6598-3BF2-A70D-CE483121C51F}" v="1" dt="2020-10-26T08:43:07.598"/>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18" autoAdjust="0"/>
  </p:normalViewPr>
  <p:slideViewPr>
    <p:cSldViewPr snapToGrid="0" showGuides="1">
      <p:cViewPr varScale="1">
        <p:scale>
          <a:sx n="74" d="100"/>
          <a:sy n="74" d="100"/>
        </p:scale>
        <p:origin x="1362" y="54"/>
      </p:cViewPr>
      <p:guideLst>
        <p:guide orient="horz" pos="1620"/>
        <p:guide pos="2880"/>
      </p:guideLst>
    </p:cSldViewPr>
  </p:slideViewPr>
  <p:notesTextViewPr>
    <p:cViewPr>
      <p:scale>
        <a:sx n="3" d="2"/>
        <a:sy n="3" d="2"/>
      </p:scale>
      <p:origin x="0" y="0"/>
    </p:cViewPr>
  </p:notesTextViewPr>
  <p:notesViewPr>
    <p:cSldViewPr snapToGrid="0" showGuides="1">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7.fntdata"/><Relationship Id="rId21" Type="http://schemas.openxmlformats.org/officeDocument/2006/relationships/slide" Target="slides/slide17.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6.xml"/><Relationship Id="rId41" Type="http://schemas.openxmlformats.org/officeDocument/2006/relationships/font" Target="fonts/font9.fntdata"/><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BB5F2D-6436-45D4-BF88-41AE4AA26321}" type="datetimeFigureOut">
              <a:rPr lang="ru-RU" smtClean="0"/>
              <a:pPr/>
              <a:t>05.11.2020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72F4742-40D9-4ACF-9613-74010F4550D2}" type="slidenum">
              <a:rPr lang="ru-RU" smtClean="0"/>
              <a:pPr/>
              <a:t>‹#›</a:t>
            </a:fld>
            <a:endParaRPr lang="ru-R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Ну что ж начнем. Всем привет, меня зовут Анастасия Шевченко и сегодня я расскажу о том, как мы в компании боролись за качество нашего продукта и сделали команду еще счастливее</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7579901ff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7579901ff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ru-RU"/>
              <a:t>Требования – Согласование – </a:t>
            </a:r>
            <a:r>
              <a:rPr lang="ru-RU" err="1"/>
              <a:t>Ревью</a:t>
            </a:r>
            <a:r>
              <a:rPr lang="ru-RU"/>
              <a:t> – Разработка (Переосмысление)</a:t>
            </a:r>
          </a:p>
          <a:p>
            <a:pPr marL="228600" lvl="0" indent="-228600" algn="l" rtl="0">
              <a:spcBef>
                <a:spcPts val="0"/>
              </a:spcBef>
              <a:spcAft>
                <a:spcPts val="0"/>
              </a:spcAft>
              <a:buAutoNum type="arabicPeriod"/>
            </a:pPr>
            <a:r>
              <a:rPr lang="ru-RU"/>
              <a:t>Привлечение разработчика в качестве консультанта, чтобы не было переосмысления при разработке – </a:t>
            </a:r>
            <a:r>
              <a:rPr lang="ru-RU" err="1"/>
              <a:t>Ревью</a:t>
            </a:r>
            <a:r>
              <a:rPr lang="ru-RU"/>
              <a:t> – Согласование</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6b53d8ed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6b53d8ed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6b54ef2a54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6b54ef2a54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Вверху наш процесс до того как мы внедрили тестирование требований.</a:t>
            </a:r>
            <a:r>
              <a:rPr lang="en-US" dirty="0"/>
              <a:t> </a:t>
            </a:r>
            <a:r>
              <a:rPr lang="ru-RU" dirty="0"/>
              <a:t>Задача от аналитика шла сразу в разработку, затем на тестирование, потом могла вернуться на аналитику, поскольку на разных этапах появлялись вопросы, на которые требования не всегда могли дать ответы. Тем не менее мы делали релизы, но части они не выполнялись в срок. Наш процесс в 2020 году выглядит так</a:t>
            </a:r>
            <a:r>
              <a:rPr lang="en-US" dirty="0"/>
              <a:t>: </a:t>
            </a:r>
            <a:r>
              <a:rPr lang="ru-RU" dirty="0"/>
              <a:t>Аналитика – </a:t>
            </a:r>
            <a:r>
              <a:rPr lang="ru-RU" dirty="0" err="1"/>
              <a:t>ревью</a:t>
            </a:r>
            <a:r>
              <a:rPr lang="ru-RU" dirty="0"/>
              <a:t> </a:t>
            </a:r>
            <a:r>
              <a:rPr lang="ru-RU" dirty="0" err="1"/>
              <a:t>qa&amp;pm</a:t>
            </a:r>
            <a:r>
              <a:rPr lang="ru-RU" dirty="0"/>
              <a:t>, разработка и тестирование.</a:t>
            </a:r>
            <a:r>
              <a:rPr lang="en-US" dirty="0"/>
              <a:t> </a:t>
            </a:r>
            <a:r>
              <a:rPr lang="ru-RU" dirty="0"/>
              <a:t>Сроки всегда известны, релизы выполняются стабильно и нет черного ящика в требованиях.  </a:t>
            </a:r>
          </a:p>
          <a:p>
            <a:pPr marL="0" lvl="0" indent="0" algn="l" rtl="0">
              <a:spcBef>
                <a:spcPts val="0"/>
              </a:spcBef>
              <a:spcAft>
                <a:spcPts val="0"/>
              </a:spcAft>
              <a:buNone/>
            </a:pPr>
            <a:endParaRPr lang="ru-RU" dirty="0"/>
          </a:p>
        </p:txBody>
      </p:sp>
    </p:spTree>
    <p:extLst>
      <p:ext uri="{BB962C8B-B14F-4D97-AF65-F5344CB8AC3E}">
        <p14:creationId xmlns:p14="http://schemas.microsoft.com/office/powerpoint/2010/main" val="174710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r>
              <a:rPr lang="ru-RU"/>
              <a:t>Здесь уже статистика по тому же периоду, но в этом году. Прошло 3 года и результат не может не радовать. Хотя темпы по количеству задач не изменились, мы стали делать больше сложных задач за то же время и получать в итоге меньше проблем, т.е. багов.</a:t>
            </a:r>
          </a:p>
        </p:txBody>
      </p:sp>
    </p:spTree>
    <p:extLst>
      <p:ext uri="{BB962C8B-B14F-4D97-AF65-F5344CB8AC3E}">
        <p14:creationId xmlns:p14="http://schemas.microsoft.com/office/powerpoint/2010/main" val="3423287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r>
              <a:rPr lang="ru-RU" dirty="0"/>
              <a:t>И если сравнить показатели, можно увидеть, что процент ошибок уменьшился, несмотря на то, что более сложных задач стало больше.</a:t>
            </a:r>
          </a:p>
        </p:txBody>
      </p:sp>
    </p:spTree>
    <p:extLst>
      <p:ext uri="{BB962C8B-B14F-4D97-AF65-F5344CB8AC3E}">
        <p14:creationId xmlns:p14="http://schemas.microsoft.com/office/powerpoint/2010/main" val="3493575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6b53d8ed81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6b53d8ed81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46050" marR="0" lvl="0" indent="0" algn="just" defTabSz="914400" rtl="0" eaLnBrk="1" fontAlgn="auto" latinLnBrk="0" hangingPunct="1">
              <a:lnSpc>
                <a:spcPct val="100000"/>
              </a:lnSpc>
              <a:spcBef>
                <a:spcPts val="0"/>
              </a:spcBef>
              <a:spcAft>
                <a:spcPts val="0"/>
              </a:spcAft>
              <a:buClr>
                <a:srgbClr val="000000"/>
              </a:buClr>
              <a:buSzPts val="1300"/>
              <a:buFont typeface="Arial"/>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Но мы не ограничились проверкой требований на этапе их формирования. Мы решили, что будет круто, если команда будет знать как все-таки работает их детище лучше прежнего. И заодно, придумали как эффективнее обучать проекту новых участников команды</a:t>
            </a:r>
          </a:p>
          <a:p>
            <a:pPr marL="146050" lvl="0" indent="0" algn="just" rtl="0">
              <a:spcBef>
                <a:spcPts val="0"/>
              </a:spcBef>
              <a:spcAft>
                <a:spcPts val="0"/>
              </a:spcAft>
              <a:buSzPts val="1300"/>
              <a:buNone/>
            </a:pPr>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b4e98df6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b4e98df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6523bd6e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6523bd6e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Информация должна быть подготовлена заранее, чтобы тот, кто изучает предметную область, не пытался найти «то, не знаю что», а также у нас общение с экспертами не заканчивается только на показах команде, всегда можно задать вопрос и в другое время</a:t>
            </a:r>
            <a:endParaRPr dirty="0"/>
          </a:p>
        </p:txBody>
      </p:sp>
    </p:spTree>
    <p:extLst>
      <p:ext uri="{BB962C8B-B14F-4D97-AF65-F5344CB8AC3E}">
        <p14:creationId xmlns:p14="http://schemas.microsoft.com/office/powerpoint/2010/main" val="2418472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6b4e98df6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6b4e98df6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80974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6523bd6e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6523bd6e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a:t>Нам очень помог делать проверку требований лучше документ, где мы описали все настройки, разделы, роли и почтовые рассылки. У аналитиков также есть свой шаблон, ориентированный на проект, где описаны разделы, меняющиеся каждый раз.</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158750" indent="0">
              <a:lnSpc>
                <a:spcPct val="107000"/>
              </a:lnSpc>
              <a:spcAft>
                <a:spcPts val="800"/>
              </a:spcAft>
              <a:buNone/>
            </a:pPr>
            <a:r>
              <a:rPr lang="ru-RU" sz="1800" dirty="0">
                <a:effectLst/>
                <a:latin typeface="Calibri" panose="020F0502020204030204" pitchFamily="34" charset="0"/>
                <a:ea typeface="Calibri" panose="020F0502020204030204" pitchFamily="34" charset="0"/>
                <a:cs typeface="Times New Roman" panose="02020603050405020304" pitchFamily="18" charset="0"/>
              </a:rPr>
              <a:t>Но расскажу немного о себе. Работаю в компании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Винвестор</a:t>
            </a:r>
            <a:r>
              <a:rPr lang="ru-RU" sz="1800" dirty="0">
                <a:effectLst/>
                <a:latin typeface="Calibri" panose="020F0502020204030204" pitchFamily="34" charset="0"/>
                <a:ea typeface="Calibri" panose="020F0502020204030204" pitchFamily="34" charset="0"/>
                <a:cs typeface="Times New Roman" panose="02020603050405020304" pitchFamily="18" charset="0"/>
              </a:rPr>
              <a:t>, которая была образована в 2018 году компанией РНД СОФТ совместно с банком Центр-Инвест, для выделения в отдельное направление всех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финтех</a:t>
            </a:r>
            <a:r>
              <a:rPr lang="ru-RU" sz="1800" dirty="0">
                <a:effectLst/>
                <a:latin typeface="Calibri" panose="020F0502020204030204" pitchFamily="34" charset="0"/>
                <a:ea typeface="Calibri" panose="020F0502020204030204" pitchFamily="34" charset="0"/>
                <a:cs typeface="Times New Roman" panose="02020603050405020304" pitchFamily="18" charset="0"/>
              </a:rPr>
              <a:t> проектов РНД СОФТ.</a:t>
            </a:r>
            <a:r>
              <a:rPr lang="ru-RU" sz="1100" dirty="0">
                <a:effectLst/>
                <a:latin typeface="Calibri" panose="020F0502020204030204" pitchFamily="34" charset="0"/>
                <a:ea typeface="Calibri" panose="020F0502020204030204" pitchFamily="34" charset="0"/>
                <a:cs typeface="Times New Roman" panose="02020603050405020304" pitchFamily="18" charset="0"/>
              </a:rPr>
              <a:t> Тестированием занимаюсь шестой год и для меня это не профессия, а стиль жизни, а все, потому что любая жизненная ситуация не обходится без багов – не важно, что это:  оформление документов для поездки за рубеж, простая покупка билетов в кино, или на концерт)</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ru-RU" sz="1100" dirty="0">
                <a:effectLst/>
                <a:latin typeface="Calibri" panose="020F0502020204030204" pitchFamily="34" charset="0"/>
                <a:ea typeface="Calibri" panose="020F0502020204030204" pitchFamily="34" charset="0"/>
                <a:cs typeface="Times New Roman" panose="02020603050405020304" pitchFamily="18" charset="0"/>
              </a:rPr>
              <a:t>А совсем недавно проходила квест по изменению фамилии.</a:t>
            </a:r>
            <a:endParaRPr lang="ru-R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b8d4cfb8a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b8d4cfb8a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6523bd6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6523bd6e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a:t>В итоге по проекту мы придумали сценарии, которые случайным образом делятся между командой, т.е. кто-то становится сотрудником компании, и обрабатывает заявки,  выполняет разные процессы по сценарию, а кто-то является обычным клиентом которому что-то нужно</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6b8d4cfb8a_0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6b8d4cfb8a_0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76523bd6e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76523bd6e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6523bd6e3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76523bd6e3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baseline="0" dirty="0"/>
              <a:t>На слайде представлена литература, которая помогает внедрить тестирование требований, структурировать эти знания и в целом взглянуть на процесс по-новому.</a:t>
            </a:r>
            <a:br>
              <a:rPr lang="ru-RU" baseline="0" dirty="0"/>
            </a:br>
            <a:r>
              <a:rPr lang="ru-RU" baseline="0" dirty="0"/>
              <a:t>В каждой из книг есть целая глава, посвященная этому процессу</a:t>
            </a:r>
          </a:p>
          <a:p>
            <a:pPr marL="228600" lvl="0" indent="-228600" algn="l" rtl="0">
              <a:spcBef>
                <a:spcPts val="0"/>
              </a:spcBef>
              <a:spcAft>
                <a:spcPts val="0"/>
              </a:spcAft>
              <a:buAutoNum type="arabicPeriod"/>
            </a:pPr>
            <a:r>
              <a:rPr lang="ru-RU" baseline="0" dirty="0"/>
              <a:t>Глава 2.2 (Святослав Куликов, Тестирование ПО)</a:t>
            </a:r>
            <a:r>
              <a:rPr lang="en-US" baseline="0" dirty="0"/>
              <a:t> (	</a:t>
            </a:r>
            <a:endParaRPr lang="ru-RU" baseline="0" dirty="0"/>
          </a:p>
          <a:p>
            <a:pPr marL="228600" lvl="0" indent="-228600" algn="l" rtl="0">
              <a:spcBef>
                <a:spcPts val="0"/>
              </a:spcBef>
              <a:spcAft>
                <a:spcPts val="0"/>
              </a:spcAft>
              <a:buAutoNum type="arabicPeriod"/>
            </a:pPr>
            <a:r>
              <a:rPr lang="ru-RU" baseline="0" dirty="0"/>
              <a:t>Глава 10 (Сэм </a:t>
            </a:r>
            <a:r>
              <a:rPr lang="ru-RU" baseline="0" dirty="0" err="1"/>
              <a:t>Канер</a:t>
            </a:r>
            <a:r>
              <a:rPr lang="ru-RU" baseline="0" dirty="0"/>
              <a:t>, Тестирование ПО)</a:t>
            </a:r>
          </a:p>
          <a:p>
            <a:pPr marL="228600" lvl="0" indent="-228600" algn="l" rtl="0">
              <a:spcBef>
                <a:spcPts val="0"/>
              </a:spcBef>
              <a:spcAft>
                <a:spcPts val="0"/>
              </a:spcAft>
              <a:buAutoNum type="arabicPeriod"/>
            </a:pPr>
            <a:r>
              <a:rPr lang="ru-RU" baseline="0" dirty="0"/>
              <a:t>Глава 2 (Роберт </a:t>
            </a:r>
            <a:r>
              <a:rPr lang="ru-RU" baseline="0" dirty="0" err="1"/>
              <a:t>Калбертсон</a:t>
            </a:r>
            <a:r>
              <a:rPr lang="ru-RU" baseline="0" dirty="0"/>
              <a:t>, Быстрое тестирование)</a:t>
            </a:r>
            <a:endParaRPr lang="ru-R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b54ef2a54_2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6b54ef2a54_2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Если вы узнали себя в наших проблемах, то надеюсь наш опыт поможет вам начать работу над изменением процессов, ведь обеспечение качества  - это самое главное в хорошем продукте, и от того как построен процесс зависит </a:t>
            </a:r>
            <a:r>
              <a:rPr lang="ru-RU"/>
              <a:t>конечный результат</a:t>
            </a:r>
            <a:endParaRPr dirty="0"/>
          </a:p>
        </p:txBody>
      </p:sp>
    </p:spTree>
    <p:extLst>
      <p:ext uri="{BB962C8B-B14F-4D97-AF65-F5344CB8AC3E}">
        <p14:creationId xmlns:p14="http://schemas.microsoft.com/office/powerpoint/2010/main" val="1455499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g7579901ff7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0" name="Google Shape;480;g7579901ff7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ru-RU" sz="1400" b="0" i="0" u="none" strike="noStrike" cap="none" dirty="0">
              <a:solidFill>
                <a:srgbClr val="FFFFFF"/>
              </a:solidFill>
              <a:latin typeface="Open Sans" charset="0"/>
              <a:ea typeface="Open Sans" charset="0"/>
              <a:cs typeface="Open Sans" charset="0"/>
              <a:sym typeface="Lato"/>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158750" indent="0">
              <a:lnSpc>
                <a:spcPct val="107000"/>
              </a:lnSpc>
              <a:spcAft>
                <a:spcPts val="800"/>
              </a:spcAft>
              <a:buNone/>
            </a:pPr>
            <a:r>
              <a:rPr lang="ru-RU" dirty="0"/>
              <a:t>Сегодня мы поговорим о том, почему не стоит молчать о проблемах, каким образом мы поняли, что пора менять процессы, поделюсь нашим способом внедрения тестирования требований, а также </a:t>
            </a:r>
            <a:r>
              <a:rPr lang="ru-RU" dirty="0" err="1"/>
              <a:t>затраонем</a:t>
            </a:r>
            <a:r>
              <a:rPr lang="ru-RU" dirty="0"/>
              <a:t> такую интересную тему, как повышение знаний о проекте с разных сторон, поскольку эти знания помогают тестировать проект качественнее</a:t>
            </a:r>
          </a:p>
        </p:txBody>
      </p:sp>
    </p:spTree>
    <p:extLst>
      <p:ext uri="{BB962C8B-B14F-4D97-AF65-F5344CB8AC3E}">
        <p14:creationId xmlns:p14="http://schemas.microsoft.com/office/powerpoint/2010/main" val="2689400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b467a5af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b467a5a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ru-RU" dirty="0"/>
              <a:t>Чтобы вы понимали нашу боль, немного расскажу о проекте. ЕСИА. </a:t>
            </a:r>
            <a:r>
              <a:rPr lang="ru-RU" dirty="0" err="1"/>
              <a:t>Финанс</a:t>
            </a:r>
            <a:r>
              <a:rPr lang="ru-RU" dirty="0"/>
              <a:t> является облачной системой  личных кабинетов, с единой кодовой базой, для онлайн продажи инвестиционных продуктов и дистанционного обслуживания клиентов.</a:t>
            </a:r>
          </a:p>
          <a:p>
            <a:pPr marL="0" lvl="0" indent="0" algn="l" rtl="0">
              <a:spcBef>
                <a:spcPts val="0"/>
              </a:spcBef>
              <a:spcAft>
                <a:spcPts val="0"/>
              </a:spcAft>
              <a:buNone/>
            </a:pPr>
            <a:r>
              <a:rPr lang="ru-RU" dirty="0"/>
              <a:t>А еще </a:t>
            </a:r>
            <a:r>
              <a:rPr lang="ru-RU" dirty="0" err="1"/>
              <a:t>ЕСИА.Финанс</a:t>
            </a:r>
            <a:r>
              <a:rPr lang="ru-RU" dirty="0"/>
              <a:t> – это большое количество настроек, гибкая кастомизация, есть также адаптивная версия, и интеграция с разными внешними системами.</a:t>
            </a:r>
          </a:p>
          <a:p>
            <a:pPr marL="0" lvl="0" indent="0" algn="l" rtl="0">
              <a:spcBef>
                <a:spcPts val="0"/>
              </a:spcBef>
              <a:spcAft>
                <a:spcPts val="0"/>
              </a:spcAft>
              <a:buNone/>
            </a:pPr>
            <a:r>
              <a:rPr lang="ru-RU" dirty="0"/>
              <a:t>И когда появляется новая задача на разработку, нужно не забыть про все существующие настройки и взаимодействие, чтобы новая функциональность правильно вписалась в проект. Конечно, у нас были проблемы с этим.</a:t>
            </a:r>
          </a:p>
          <a:p>
            <a:pPr marL="0" lvl="0" indent="0" algn="l" rtl="0">
              <a:spcBef>
                <a:spcPts val="0"/>
              </a:spcBef>
              <a:spcAft>
                <a:spcPts val="0"/>
              </a:spcAft>
              <a:buNone/>
            </a:pPr>
            <a:endParaRPr lang="ru-RU" dirty="0"/>
          </a:p>
        </p:txBody>
      </p:sp>
    </p:spTree>
    <p:extLst>
      <p:ext uri="{BB962C8B-B14F-4D97-AF65-F5344CB8AC3E}">
        <p14:creationId xmlns:p14="http://schemas.microsoft.com/office/powerpoint/2010/main" val="31979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6b467a5af3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6b467a5af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dirty="0"/>
              <a:t>Как показывает всеми известная диаграмма: больше всего проблем при разработке появляется именно в требованиях. Мы думали, что у нас будет не так: но чем больше становился проект, тем яснее мы понимали, что все возвраты на тестировании чаще всего связаны с тем, что какой-то момент не учтен в требованиях.</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53d8ed8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53d8ed8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a:t>И все изменила одна задача. Во второй половине 2017 года у нас появился модуль для работы с паевыми инвестиционными фондами, где основным элементом взаимодействия с клиентом является заявка.</a:t>
            </a:r>
          </a:p>
          <a:p>
            <a:pPr marL="0" lvl="0" indent="0" algn="l" rtl="0">
              <a:spcBef>
                <a:spcPts val="0"/>
              </a:spcBef>
              <a:spcAft>
                <a:spcPts val="0"/>
              </a:spcAft>
              <a:buNone/>
            </a:pPr>
            <a:r>
              <a:rPr lang="ru-RU"/>
              <a:t>А текущая инфраструктура у нас была завязана на договоры, из-за особенностей брокерского обслуживания и доверительного управления.  После долгих обсуждений все же решили делать заявки универсальными и переводить туда и договоры.</a:t>
            </a: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6b53d8ed8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6b53d8ed8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a:t>Разработка началась, и у команды возникло много вопросов, что не удивительно – функционал крупный, все учесть невозможно.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58b4123a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58b4123af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RU"/>
              <a:t>Самые большие сложности начались на тестировании, пришлось даже сделать отдельный от требований файл, где описаны текущие проблемы: 18 листов проблем с задачей.</a:t>
            </a:r>
          </a:p>
          <a:p>
            <a:pPr marL="0" lvl="0" indent="0" algn="l" rtl="0">
              <a:spcBef>
                <a:spcPts val="0"/>
              </a:spcBef>
              <a:spcAft>
                <a:spcPts val="0"/>
              </a:spcAft>
              <a:buNone/>
            </a:pPr>
            <a:r>
              <a:rPr lang="ru-RU"/>
              <a:t>Как оказалось, предложенное решение было технически сложно реализовать, и разработчики предложили свой вариант, который, собственно, и был успешно реализован.</a:t>
            </a:r>
          </a:p>
          <a:p>
            <a:pPr marL="0" lvl="0" indent="0" algn="l" rtl="0">
              <a:spcBef>
                <a:spcPts val="0"/>
              </a:spcBef>
              <a:spcAft>
                <a:spcPts val="0"/>
              </a:spcAft>
              <a:buNone/>
            </a:pPr>
            <a:r>
              <a:rPr lang="ru-RU"/>
              <a:t>Но знали об этом только аналитик и разработчик, документация не обновилась. Что повлекло увеличение трудозатрат.</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pPr marL="158750" indent="0">
              <a:buNone/>
            </a:pPr>
            <a:r>
              <a:rPr lang="ru-RU" dirty="0"/>
              <a:t>Мы проанализировали другие задачи, сделанные ранее. Если посмотреть на графики задач и проблем, то можно заметить, что треть выполненных задач – это проблемы. В нашем случае это баги разного уровня сложности. </a:t>
            </a:r>
          </a:p>
        </p:txBody>
      </p:sp>
    </p:spTree>
    <p:extLst>
      <p:ext uri="{BB962C8B-B14F-4D97-AF65-F5344CB8AC3E}">
        <p14:creationId xmlns:p14="http://schemas.microsoft.com/office/powerpoint/2010/main" val="1027652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55967" y="705056"/>
            <a:ext cx="745763" cy="45826"/>
            <a:chOff x="830392" y="1191256"/>
            <a:chExt cx="745763" cy="45826"/>
          </a:xfrm>
        </p:grpSpPr>
        <p:sp>
          <p:nvSpPr>
            <p:cNvPr id="12" name="Google Shape;12;p2"/>
            <p:cNvSpPr/>
            <p:nvPr/>
          </p:nvSpPr>
          <p:spPr>
            <a:xfrm rot="-5400000">
              <a:off x="1366812" y="1027739"/>
              <a:ext cx="45826" cy="372859"/>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995485" y="1026163"/>
              <a:ext cx="45826" cy="376012"/>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latin typeface="Open Sans" charset="0"/>
                <a:ea typeface="Open Sans" charset="0"/>
                <a:cs typeface="Open Sans" charset="0"/>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atin typeface="Open Sans" charset="0"/>
                <a:ea typeface="Open Sans" charset="0"/>
                <a:cs typeface="Open Sans" charset="0"/>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
        <p:cNvGrpSpPr/>
        <p:nvPr/>
      </p:nvGrpSpPr>
      <p:grpSpPr>
        <a:xfrm>
          <a:off x="0" y="0"/>
          <a:ext cx="0" cy="0"/>
          <a:chOff x="0" y="0"/>
          <a:chExt cx="0" cy="0"/>
        </a:xfrm>
      </p:grpSpPr>
      <p:grpSp>
        <p:nvGrpSpPr>
          <p:cNvPr id="77" name="Google Shape;77;p11"/>
          <p:cNvGrpSpPr/>
          <p:nvPr/>
        </p:nvGrpSpPr>
        <p:grpSpPr>
          <a:xfrm>
            <a:off x="830392" y="4169130"/>
            <a:ext cx="745763" cy="45826"/>
            <a:chOff x="4580561" y="2589004"/>
            <a:chExt cx="1064464" cy="25200"/>
          </a:xfrm>
        </p:grpSpPr>
        <p:sp>
          <p:nvSpPr>
            <p:cNvPr id="78" name="Google Shape;78;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latin typeface="Open Sans" charset="0"/>
                <a:ea typeface="Open Sans" charset="0"/>
                <a:cs typeface="Open Sans" charset="0"/>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1" name="Google Shape;81;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latin typeface="Open Sans" charset="0"/>
                <a:ea typeface="Open Sans" charset="0"/>
                <a:cs typeface="Open Sans" charset="0"/>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82" name="Google Shape;82;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latin typeface="Open Sans" charset="0"/>
                <a:ea typeface="Open Sans" charset="0"/>
                <a:cs typeface="Open Sans" charset="0"/>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latin typeface="Open Sans" charset="0"/>
                <a:ea typeface="Open Sans" charset="0"/>
                <a:cs typeface="Open Sans" charset="0"/>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26" name="Google Shape;26;p4"/>
          <p:cNvSpPr txBox="1">
            <a:spLocks noGrp="1"/>
          </p:cNvSpPr>
          <p:nvPr>
            <p:ph type="body" idx="1"/>
          </p:nvPr>
        </p:nvSpPr>
        <p:spPr>
          <a:xfrm>
            <a:off x="727200" y="1620000"/>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atin typeface="Open Sans" charset="0"/>
                <a:ea typeface="Open Sans" charset="0"/>
                <a:cs typeface="Open Sans" charset="0"/>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7" name="Google Shape;27;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lang="ru-RU" sz="1400" b="0" i="0" u="none" strike="noStrike" cap="none" smtClean="0">
                <a:solidFill>
                  <a:srgbClr val="FFFFFF"/>
                </a:solidFill>
                <a:latin typeface="Open Sans" charset="0"/>
                <a:ea typeface="Open Sans" charset="0"/>
                <a:cs typeface="Open Sans" charset="0"/>
                <a:sym typeface="Lato"/>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ru-RU" smtClean="0"/>
              <a:pPr/>
              <a:t>‹#›</a:t>
            </a:fld>
            <a:endParaRPr lang="ru-RU"/>
          </a:p>
        </p:txBody>
      </p:sp>
      <p:grpSp>
        <p:nvGrpSpPr>
          <p:cNvPr id="28" name="Google Shape;28;p4"/>
          <p:cNvGrpSpPr/>
          <p:nvPr/>
        </p:nvGrpSpPr>
        <p:grpSpPr>
          <a:xfrm>
            <a:off x="855967" y="704982"/>
            <a:ext cx="745804" cy="45900"/>
            <a:chOff x="830392" y="1191182"/>
            <a:chExt cx="745804" cy="45900"/>
          </a:xfrm>
        </p:grpSpPr>
        <p:sp>
          <p:nvSpPr>
            <p:cNvPr id="29" name="Google Shape;29;p4"/>
            <p:cNvSpPr/>
            <p:nvPr/>
          </p:nvSpPr>
          <p:spPr>
            <a:xfrm rot="-5400000">
              <a:off x="1366796" y="1027682"/>
              <a:ext cx="45900" cy="372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rot="-5400000">
              <a:off x="995392" y="1026182"/>
              <a:ext cx="45900" cy="375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latin typeface="Open Sans" charset="0"/>
                <a:ea typeface="Open Sans" charset="0"/>
                <a:cs typeface="Open Sans" charset="0"/>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4" name="Google Shape;34;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atin typeface="Open Sans" charset="0"/>
                <a:ea typeface="Open Sans" charset="0"/>
                <a:cs typeface="Open Sans" charset="0"/>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5" name="Google Shape;35;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atin typeface="Open Sans" charset="0"/>
                <a:ea typeface="Open Sans" charset="0"/>
                <a:cs typeface="Open Sans" charset="0"/>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6" name="Google Shape;36;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grpSp>
        <p:nvGrpSpPr>
          <p:cNvPr id="37" name="Google Shape;37;p5"/>
          <p:cNvGrpSpPr/>
          <p:nvPr/>
        </p:nvGrpSpPr>
        <p:grpSpPr>
          <a:xfrm>
            <a:off x="855967" y="704982"/>
            <a:ext cx="745804" cy="45900"/>
            <a:chOff x="830392" y="1191182"/>
            <a:chExt cx="745804" cy="45900"/>
          </a:xfrm>
        </p:grpSpPr>
        <p:sp>
          <p:nvSpPr>
            <p:cNvPr id="38" name="Google Shape;38;p5"/>
            <p:cNvSpPr/>
            <p:nvPr/>
          </p:nvSpPr>
          <p:spPr>
            <a:xfrm rot="-5400000">
              <a:off x="1366796" y="1027682"/>
              <a:ext cx="45900" cy="372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995392" y="1026182"/>
              <a:ext cx="45900" cy="375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latin typeface="Open Sans" charset="0"/>
                <a:ea typeface="Open Sans" charset="0"/>
                <a:cs typeface="Open Sans" charset="0"/>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3" name="Google Shape;43;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grpSp>
        <p:nvGrpSpPr>
          <p:cNvPr id="44" name="Google Shape;44;p6"/>
          <p:cNvGrpSpPr/>
          <p:nvPr/>
        </p:nvGrpSpPr>
        <p:grpSpPr>
          <a:xfrm>
            <a:off x="855967" y="704982"/>
            <a:ext cx="745804" cy="45900"/>
            <a:chOff x="830392" y="1191182"/>
            <a:chExt cx="745804" cy="45900"/>
          </a:xfrm>
        </p:grpSpPr>
        <p:sp>
          <p:nvSpPr>
            <p:cNvPr id="45" name="Google Shape;45;p6"/>
            <p:cNvSpPr/>
            <p:nvPr/>
          </p:nvSpPr>
          <p:spPr>
            <a:xfrm rot="-5400000">
              <a:off x="1366796" y="1027682"/>
              <a:ext cx="45900" cy="372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rot="-5400000">
              <a:off x="995392" y="1026182"/>
              <a:ext cx="45900" cy="375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latin typeface="Open Sans" charset="0"/>
                <a:ea typeface="Open Sans" charset="0"/>
                <a:cs typeface="Open Sans" charset="0"/>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atin typeface="Open Sans" charset="0"/>
                <a:ea typeface="Open Sans" charset="0"/>
                <a:cs typeface="Open Sans" charset="0"/>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1" name="Google Shape;51;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grpSp>
        <p:nvGrpSpPr>
          <p:cNvPr id="52" name="Google Shape;52;p7"/>
          <p:cNvGrpSpPr/>
          <p:nvPr/>
        </p:nvGrpSpPr>
        <p:grpSpPr>
          <a:xfrm>
            <a:off x="855967" y="704982"/>
            <a:ext cx="745804" cy="45900"/>
            <a:chOff x="830392" y="1191182"/>
            <a:chExt cx="745804" cy="45900"/>
          </a:xfrm>
        </p:grpSpPr>
        <p:sp>
          <p:nvSpPr>
            <p:cNvPr id="53" name="Google Shape;53;p7"/>
            <p:cNvSpPr/>
            <p:nvPr/>
          </p:nvSpPr>
          <p:spPr>
            <a:xfrm rot="-5400000">
              <a:off x="1366796" y="1027682"/>
              <a:ext cx="45900" cy="372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5400000">
              <a:off x="995392" y="1026182"/>
              <a:ext cx="45900" cy="375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latin typeface="Open Sans" charset="0"/>
                <a:ea typeface="Open Sans" charset="0"/>
                <a:cs typeface="Open Sans" charset="0"/>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latin typeface="Open Sans" charset="0"/>
                <a:ea typeface="Open Sans" charset="0"/>
                <a:cs typeface="Open Sans" charset="0"/>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atin typeface="Open Sans" charset="0"/>
                <a:ea typeface="Open Sans" charset="0"/>
                <a:cs typeface="Open Sans" charset="0"/>
              </a:defRPr>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atin typeface="Open Sans" charset="0"/>
                <a:ea typeface="Open Sans" charset="0"/>
                <a:cs typeface="Open Sans" charset="0"/>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grpSp>
        <p:nvGrpSpPr>
          <p:cNvPr id="70" name="Google Shape;70;p9"/>
          <p:cNvGrpSpPr/>
          <p:nvPr/>
        </p:nvGrpSpPr>
        <p:grpSpPr>
          <a:xfrm>
            <a:off x="855967" y="704982"/>
            <a:ext cx="745804" cy="45900"/>
            <a:chOff x="830392" y="1191182"/>
            <a:chExt cx="745804" cy="45900"/>
          </a:xfrm>
        </p:grpSpPr>
        <p:sp>
          <p:nvSpPr>
            <p:cNvPr id="71" name="Google Shape;71;p9"/>
            <p:cNvSpPr/>
            <p:nvPr/>
          </p:nvSpPr>
          <p:spPr>
            <a:xfrm rot="-5400000">
              <a:off x="1366796" y="1027682"/>
              <a:ext cx="45900" cy="3729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9"/>
            <p:cNvSpPr/>
            <p:nvPr/>
          </p:nvSpPr>
          <p:spPr>
            <a:xfrm rot="-5400000">
              <a:off x="995392" y="1026182"/>
              <a:ext cx="45900" cy="375900"/>
            </a:xfrm>
            <a:prstGeom prst="rect">
              <a:avLst/>
            </a:pr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3"/>
        <p:cNvGrpSpPr/>
        <p:nvPr/>
      </p:nvGrpSpPr>
      <p:grpSpPr>
        <a:xfrm>
          <a:off x="0" y="0"/>
          <a:ext cx="0" cy="0"/>
          <a:chOff x="0" y="0"/>
          <a:chExt cx="0" cy="0"/>
        </a:xfrm>
      </p:grpSpPr>
      <p:sp>
        <p:nvSpPr>
          <p:cNvPr id="74" name="Google Shape;74;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atin typeface="Open Sans" charset="0"/>
                <a:ea typeface="Open Sans" charset="0"/>
                <a:cs typeface="Open Sans" charset="0"/>
              </a:defRPr>
            </a:lvl1pPr>
          </a:lstStyle>
          <a:p>
            <a:endParaRPr/>
          </a:p>
        </p:txBody>
      </p:sp>
      <p:sp>
        <p:nvSpPr>
          <p:cNvPr id="75" name="Google Shape;75;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Open Sans" charset="0"/>
                <a:ea typeface="Open Sans" charset="0"/>
                <a:cs typeface="Open Sans" charset="0"/>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fld id="{00000000-1234-1234-1234-123412341234}" type="slidenum">
              <a:rPr lang="ru" smtClean="0"/>
              <a:pPr/>
              <a:t>‹#›</a:t>
            </a:fld>
            <a:endParaRPr lang="ru"/>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charset="0"/>
          <a:ea typeface="Open Sans" charset="0"/>
          <a:cs typeface="Open Sans"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Open Sans" charset="0"/>
          <a:ea typeface="Open Sans" charset="0"/>
          <a:cs typeface="Open Sans"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0.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notesSlide" Target="../notesSlides/notesSlide12.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3.png"/><Relationship Id="rId11" Type="http://schemas.openxmlformats.org/officeDocument/2006/relationships/image" Target="../media/image25.png"/><Relationship Id="rId5" Type="http://schemas.openxmlformats.org/officeDocument/2006/relationships/image" Target="../media/image2.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png"/><Relationship Id="rId9" Type="http://schemas.openxmlformats.org/officeDocument/2006/relationships/image" Target="../media/image23.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39.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1.png"/><Relationship Id="rId7"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hyperlink" Target="https://rnds.pro/" TargetMode="External"/><Relationship Id="rId3" Type="http://schemas.openxmlformats.org/officeDocument/2006/relationships/image" Target="../media/image1.png"/><Relationship Id="rId7" Type="http://schemas.openxmlformats.org/officeDocument/2006/relationships/image" Target="../media/image48.png"/><Relationship Id="rId12" Type="http://schemas.openxmlformats.org/officeDocument/2006/relationships/hyperlink" Target="https://esiafinance.ru/"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47.png"/><Relationship Id="rId11" Type="http://schemas.openxmlformats.org/officeDocument/2006/relationships/image" Target="../media/image51.png"/><Relationship Id="rId5" Type="http://schemas.openxmlformats.org/officeDocument/2006/relationships/image" Target="../media/image3.png"/><Relationship Id="rId10" Type="http://schemas.openxmlformats.org/officeDocument/2006/relationships/image" Target="../media/image50.png"/><Relationship Id="rId4" Type="http://schemas.openxmlformats.org/officeDocument/2006/relationships/image" Target="../media/image2.png"/><Relationship Id="rId9" Type="http://schemas.openxmlformats.org/officeDocument/2006/relationships/hyperlink" Target="https://winvestor.ru/pages/abou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727200" y="1322450"/>
            <a:ext cx="8057392" cy="166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4000">
                <a:latin typeface="Open Sans" panose="020B0606030504020204" pitchFamily="34" charset="0"/>
                <a:ea typeface="Open Sans" panose="020B0606030504020204" pitchFamily="34" charset="0"/>
                <a:cs typeface="Open Sans" panose="020B0606030504020204" pitchFamily="34" charset="0"/>
              </a:rPr>
              <a:t>Через тернии к звездам в борьбе за качество продукта</a:t>
            </a:r>
            <a:endParaRPr sz="4000">
              <a:latin typeface="Open Sans" panose="020B0606030504020204" pitchFamily="34" charset="0"/>
              <a:ea typeface="Open Sans" panose="020B0606030504020204" pitchFamily="34" charset="0"/>
              <a:cs typeface="Open Sans" panose="020B0606030504020204" pitchFamily="34" charset="0"/>
            </a:endParaRPr>
          </a:p>
        </p:txBody>
      </p:sp>
      <p:sp>
        <p:nvSpPr>
          <p:cNvPr id="8" name="Подзаголовок 7"/>
          <p:cNvSpPr>
            <a:spLocks noGrp="1"/>
          </p:cNvSpPr>
          <p:nvPr>
            <p:ph type="subTitle" idx="1"/>
          </p:nvPr>
        </p:nvSpPr>
        <p:spPr/>
        <p:txBody>
          <a:bodyPr/>
          <a:lstStyle/>
          <a:p>
            <a:r>
              <a:rPr lang="ru-RU"/>
              <a:t>Шевченко Анастасия</a:t>
            </a:r>
            <a:r>
              <a:rPr lang="en-US"/>
              <a:t>, JSC </a:t>
            </a:r>
            <a:r>
              <a:rPr lang="en-US" err="1"/>
              <a:t>Winvestor</a:t>
            </a:r>
            <a:r>
              <a:rPr lang="ru-RU"/>
              <a:t> (</a:t>
            </a:r>
            <a:r>
              <a:rPr lang="en-US"/>
              <a:t>&amp; RND SOFT)</a:t>
            </a:r>
            <a:endParaRPr lang="ru-RU"/>
          </a:p>
        </p:txBody>
      </p:sp>
      <p:pic>
        <p:nvPicPr>
          <p:cNvPr id="90" name="Google Shape;90;p13"/>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91" name="Google Shape;91;p13"/>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0" name="AutoShape 1">
            <a:extLst>
              <a:ext uri="{FF2B5EF4-FFF2-40B4-BE49-F238E27FC236}">
                <a16:creationId xmlns:a16="http://schemas.microsoft.com/office/drawing/2014/main" id="{90661C5A-7BEB-4ECE-AD05-18D0DE73D424}"/>
              </a:ext>
            </a:extLst>
          </p:cNvPr>
          <p:cNvSpPr>
            <a:spLocks noChangeArrowheads="1"/>
          </p:cNvSpPr>
          <p:nvPr/>
        </p:nvSpPr>
        <p:spPr bwMode="auto">
          <a:xfrm>
            <a:off x="0" y="4687200"/>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dirty="0">
              <a:solidFill>
                <a:srgbClr val="FFFFFF"/>
              </a:solidFill>
              <a:latin typeface="Open Sans" panose="020B0606030504020204" pitchFamily="34" charset="0"/>
            </a:endParaRPr>
          </a:p>
        </p:txBody>
      </p:sp>
      <p:pic>
        <p:nvPicPr>
          <p:cNvPr id="11" name="Рисунок 10">
            <a:extLst>
              <a:ext uri="{FF2B5EF4-FFF2-40B4-BE49-F238E27FC236}">
                <a16:creationId xmlns:a16="http://schemas.microsoft.com/office/drawing/2014/main" id="{FFC7FC80-7BC4-4503-8136-63C64CF73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318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grpSp>
        <p:nvGrpSpPr>
          <p:cNvPr id="5" name="Группа 4">
            <a:extLst>
              <a:ext uri="{FF2B5EF4-FFF2-40B4-BE49-F238E27FC236}">
                <a16:creationId xmlns:a16="http://schemas.microsoft.com/office/drawing/2014/main" id="{3FCE2CAF-186D-4FD8-8497-C58159E8890D}"/>
              </a:ext>
            </a:extLst>
          </p:cNvPr>
          <p:cNvGrpSpPr/>
          <p:nvPr/>
        </p:nvGrpSpPr>
        <p:grpSpPr>
          <a:xfrm>
            <a:off x="5438397" y="1722075"/>
            <a:ext cx="3191703" cy="2770614"/>
            <a:chOff x="5438397" y="1722075"/>
            <a:chExt cx="3191703" cy="2770614"/>
          </a:xfrm>
        </p:grpSpPr>
        <p:pic>
          <p:nvPicPr>
            <p:cNvPr id="35" name="Google Shape;164;p19">
              <a:extLst>
                <a:ext uri="{FF2B5EF4-FFF2-40B4-BE49-F238E27FC236}">
                  <a16:creationId xmlns:a16="http://schemas.microsoft.com/office/drawing/2014/main" id="{DD82F208-AD5E-4BB4-857B-A04502FC6AF5}"/>
                </a:ext>
              </a:extLst>
            </p:cNvPr>
            <p:cNvPicPr preferRelativeResize="0"/>
            <p:nvPr/>
          </p:nvPicPr>
          <p:blipFill>
            <a:blip r:embed="rId4">
              <a:alphaModFix/>
            </a:blip>
            <a:stretch>
              <a:fillRect/>
            </a:stretch>
          </p:blipFill>
          <p:spPr>
            <a:xfrm>
              <a:off x="5958016" y="2197981"/>
              <a:ext cx="1800000" cy="1800000"/>
            </a:xfrm>
            <a:prstGeom prst="rect">
              <a:avLst/>
            </a:prstGeom>
            <a:noFill/>
            <a:ln>
              <a:noFill/>
            </a:ln>
          </p:spPr>
        </p:pic>
        <p:sp>
          <p:nvSpPr>
            <p:cNvPr id="33" name="Google Shape;162;p19">
              <a:extLst>
                <a:ext uri="{FF2B5EF4-FFF2-40B4-BE49-F238E27FC236}">
                  <a16:creationId xmlns:a16="http://schemas.microsoft.com/office/drawing/2014/main" id="{E8EC9BAC-4162-44CC-B047-746711DB6F38}"/>
                </a:ext>
              </a:extLst>
            </p:cNvPr>
            <p:cNvSpPr txBox="1"/>
            <p:nvPr/>
          </p:nvSpPr>
          <p:spPr>
            <a:xfrm>
              <a:off x="6987026" y="3989889"/>
              <a:ext cx="1643074" cy="50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sz="1300">
                  <a:solidFill>
                    <a:schemeClr val="accent1"/>
                  </a:solidFill>
                  <a:latin typeface="Open Sans" charset="0"/>
                  <a:ea typeface="Open Sans" charset="0"/>
                  <a:cs typeface="Open Sans" charset="0"/>
                  <a:sym typeface="Lato"/>
                </a:rPr>
                <a:t>3 МЕНЕДЖЕР</a:t>
              </a:r>
              <a:endParaRPr>
                <a:latin typeface="Open Sans" charset="0"/>
                <a:ea typeface="Open Sans" charset="0"/>
                <a:cs typeface="Open Sans" charset="0"/>
                <a:sym typeface="Lato"/>
              </a:endParaRPr>
            </a:p>
          </p:txBody>
        </p:sp>
        <p:sp>
          <p:nvSpPr>
            <p:cNvPr id="7" name="Google Shape;163;p19">
              <a:extLst>
                <a:ext uri="{FF2B5EF4-FFF2-40B4-BE49-F238E27FC236}">
                  <a16:creationId xmlns:a16="http://schemas.microsoft.com/office/drawing/2014/main" id="{B5EE1CF0-F681-49BA-A805-1AA50ACDDFB3}"/>
                </a:ext>
              </a:extLst>
            </p:cNvPr>
            <p:cNvSpPr txBox="1"/>
            <p:nvPr/>
          </p:nvSpPr>
          <p:spPr>
            <a:xfrm>
              <a:off x="6811429" y="1779162"/>
              <a:ext cx="1558784" cy="50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1300">
                  <a:solidFill>
                    <a:schemeClr val="accent1"/>
                  </a:solidFill>
                  <a:latin typeface="Open Sans" charset="0"/>
                  <a:ea typeface="Open Sans" charset="0"/>
                  <a:cs typeface="Open Sans" charset="0"/>
                  <a:sym typeface="Lato"/>
                </a:rPr>
                <a:t>2 ТЕСТИРОВЩИК</a:t>
              </a:r>
              <a:endParaRPr>
                <a:latin typeface="Open Sans" charset="0"/>
                <a:ea typeface="Open Sans" charset="0"/>
                <a:cs typeface="Open Sans" charset="0"/>
                <a:sym typeface="Lato"/>
              </a:endParaRPr>
            </a:p>
            <a:p>
              <a:pPr marL="0" lvl="0" indent="0" algn="l" rtl="0">
                <a:lnSpc>
                  <a:spcPct val="115000"/>
                </a:lnSpc>
                <a:spcBef>
                  <a:spcPts val="1600"/>
                </a:spcBef>
                <a:spcAft>
                  <a:spcPts val="1600"/>
                </a:spcAft>
                <a:buNone/>
              </a:pPr>
              <a:endParaRPr sz="1300">
                <a:solidFill>
                  <a:schemeClr val="accent1"/>
                </a:solidFill>
                <a:latin typeface="Open Sans" charset="0"/>
                <a:ea typeface="Open Sans" charset="0"/>
                <a:cs typeface="Open Sans" charset="0"/>
                <a:sym typeface="Lato"/>
              </a:endParaRPr>
            </a:p>
          </p:txBody>
        </p:sp>
        <p:sp>
          <p:nvSpPr>
            <p:cNvPr id="14" name="Google Shape;160;p19">
              <a:extLst>
                <a:ext uri="{FF2B5EF4-FFF2-40B4-BE49-F238E27FC236}">
                  <a16:creationId xmlns:a16="http://schemas.microsoft.com/office/drawing/2014/main" id="{6EB5211B-4CD0-42D2-9BBD-D894EE21F20E}"/>
                </a:ext>
              </a:extLst>
            </p:cNvPr>
            <p:cNvSpPr txBox="1"/>
            <p:nvPr/>
          </p:nvSpPr>
          <p:spPr>
            <a:xfrm>
              <a:off x="5438397" y="1722075"/>
              <a:ext cx="1832172" cy="744444"/>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1600"/>
                </a:spcAft>
                <a:buNone/>
              </a:pPr>
              <a:r>
                <a:rPr lang="ru" sz="1300">
                  <a:solidFill>
                    <a:schemeClr val="accent1"/>
                  </a:solidFill>
                  <a:latin typeface="Open Sans" charset="0"/>
                  <a:ea typeface="Open Sans" charset="0"/>
                  <a:cs typeface="Open Sans" charset="0"/>
                  <a:sym typeface="Lato"/>
                </a:rPr>
                <a:t>1</a:t>
              </a:r>
              <a:r>
                <a:rPr lang="en-US" sz="1300">
                  <a:solidFill>
                    <a:schemeClr val="accent1"/>
                  </a:solidFill>
                  <a:latin typeface="Open Sans" charset="0"/>
                  <a:ea typeface="Open Sans" charset="0"/>
                  <a:cs typeface="Open Sans" charset="0"/>
                  <a:sym typeface="Lato"/>
                </a:rPr>
                <a:t> </a:t>
              </a:r>
              <a:r>
                <a:rPr lang="ru" sz="1300">
                  <a:solidFill>
                    <a:schemeClr val="accent1"/>
                  </a:solidFill>
                  <a:latin typeface="Open Sans" charset="0"/>
                  <a:ea typeface="Open Sans" charset="0"/>
                  <a:cs typeface="Open Sans" charset="0"/>
                  <a:sym typeface="Lato"/>
                </a:rPr>
                <a:t>АНАЛИТИК</a:t>
              </a:r>
              <a:r>
                <a:rPr lang="en-US" sz="1300">
                  <a:solidFill>
                    <a:schemeClr val="accent1"/>
                  </a:solidFill>
                  <a:latin typeface="Open Sans" charset="0"/>
                  <a:ea typeface="Open Sans" charset="0"/>
                  <a:cs typeface="Open Sans" charset="0"/>
                  <a:sym typeface="Lato"/>
                </a:rPr>
                <a:t> &amp; </a:t>
              </a:r>
              <a:r>
                <a:rPr lang="ru" sz="1300">
                  <a:solidFill>
                    <a:schemeClr val="accent1"/>
                  </a:solidFill>
                  <a:latin typeface="Open Sans" charset="0"/>
                  <a:ea typeface="Open Sans" charset="0"/>
                  <a:cs typeface="Open Sans" charset="0"/>
                  <a:sym typeface="Lato"/>
                </a:rPr>
                <a:t>РАЗРАБОТЧИК</a:t>
              </a:r>
              <a:endParaRPr sz="1300">
                <a:latin typeface="Open Sans" charset="0"/>
                <a:ea typeface="Open Sans" charset="0"/>
                <a:cs typeface="Open Sans" charset="0"/>
                <a:sym typeface="Lato"/>
              </a:endParaRPr>
            </a:p>
          </p:txBody>
        </p:sp>
        <p:sp>
          <p:nvSpPr>
            <p:cNvPr id="28" name="TextBox 27">
              <a:extLst>
                <a:ext uri="{FF2B5EF4-FFF2-40B4-BE49-F238E27FC236}">
                  <a16:creationId xmlns:a16="http://schemas.microsoft.com/office/drawing/2014/main" id="{27543C70-6066-405D-A10D-86BB64F8F2B7}"/>
                </a:ext>
              </a:extLst>
            </p:cNvPr>
            <p:cNvSpPr txBox="1"/>
            <p:nvPr/>
          </p:nvSpPr>
          <p:spPr>
            <a:xfrm>
              <a:off x="5452861" y="4032723"/>
              <a:ext cx="1730230" cy="307905"/>
            </a:xfrm>
            <a:prstGeom prst="rect">
              <a:avLst/>
            </a:prstGeom>
            <a:noFill/>
          </p:spPr>
          <p:txBody>
            <a:bodyPr wrap="square">
              <a:spAutoFit/>
            </a:bodyPr>
            <a:lstStyle/>
            <a:p>
              <a:pPr marL="0" lvl="0" indent="0" algn="l" rtl="0">
                <a:lnSpc>
                  <a:spcPct val="115000"/>
                </a:lnSpc>
                <a:spcBef>
                  <a:spcPts val="0"/>
                </a:spcBef>
                <a:spcAft>
                  <a:spcPts val="0"/>
                </a:spcAft>
                <a:buNone/>
              </a:pPr>
              <a:r>
                <a:rPr lang="ru-RU" sz="1300">
                  <a:solidFill>
                    <a:schemeClr val="accent1"/>
                  </a:solidFill>
                  <a:latin typeface="Open Sans" charset="0"/>
                  <a:ea typeface="Open Sans" charset="0"/>
                  <a:cs typeface="Open Sans" charset="0"/>
                  <a:sym typeface="Lato"/>
                </a:rPr>
                <a:t>4 РАЗРАБОТЧИК</a:t>
              </a:r>
              <a:endParaRPr lang="ru-RU" sz="1300">
                <a:latin typeface="Open Sans" charset="0"/>
                <a:ea typeface="Open Sans" charset="0"/>
                <a:cs typeface="Open Sans" charset="0"/>
                <a:sym typeface="Lato"/>
              </a:endParaRPr>
            </a:p>
          </p:txBody>
        </p:sp>
      </p:grpSp>
      <p:sp>
        <p:nvSpPr>
          <p:cNvPr id="157" name="Google Shape;157;p19"/>
          <p:cNvSpPr txBox="1">
            <a:spLocks noGrp="1"/>
          </p:cNvSpPr>
          <p:nvPr>
            <p:ph type="title"/>
          </p:nvPr>
        </p:nvSpPr>
        <p:spPr>
          <a:xfrm>
            <a:off x="727200" y="993600"/>
            <a:ext cx="79029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Варианты внедрения проверки требований</a:t>
            </a:r>
            <a:endParaRPr/>
          </a:p>
        </p:txBody>
      </p:sp>
      <p:grpSp>
        <p:nvGrpSpPr>
          <p:cNvPr id="6" name="Группа 5">
            <a:extLst>
              <a:ext uri="{FF2B5EF4-FFF2-40B4-BE49-F238E27FC236}">
                <a16:creationId xmlns:a16="http://schemas.microsoft.com/office/drawing/2014/main" id="{1A92E30E-E1B6-4890-AC72-F3B76BECD0F7}"/>
              </a:ext>
            </a:extLst>
          </p:cNvPr>
          <p:cNvGrpSpPr/>
          <p:nvPr/>
        </p:nvGrpSpPr>
        <p:grpSpPr>
          <a:xfrm>
            <a:off x="806565" y="1800000"/>
            <a:ext cx="3002461" cy="2702400"/>
            <a:chOff x="806565" y="1800000"/>
            <a:chExt cx="3002461" cy="2702400"/>
          </a:xfrm>
        </p:grpSpPr>
        <p:sp>
          <p:nvSpPr>
            <p:cNvPr id="160" name="Google Shape;160;p19"/>
            <p:cNvSpPr txBox="1"/>
            <p:nvPr/>
          </p:nvSpPr>
          <p:spPr>
            <a:xfrm>
              <a:off x="922844" y="1800000"/>
              <a:ext cx="1263058" cy="5028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ru" sz="1300">
                  <a:solidFill>
                    <a:schemeClr val="accent1"/>
                  </a:solidFill>
                  <a:latin typeface="Open Sans" charset="0"/>
                  <a:ea typeface="Open Sans" charset="0"/>
                  <a:cs typeface="Open Sans" charset="0"/>
                  <a:sym typeface="Lato"/>
                </a:rPr>
                <a:t>1 АНАЛИТИК</a:t>
              </a:r>
              <a:endParaRPr>
                <a:latin typeface="Open Sans" charset="0"/>
                <a:ea typeface="Open Sans" charset="0"/>
                <a:cs typeface="Open Sans" charset="0"/>
                <a:sym typeface="Lato"/>
              </a:endParaRPr>
            </a:p>
          </p:txBody>
        </p:sp>
        <p:sp>
          <p:nvSpPr>
            <p:cNvPr id="161" name="Google Shape;161;p19"/>
            <p:cNvSpPr txBox="1"/>
            <p:nvPr/>
          </p:nvSpPr>
          <p:spPr>
            <a:xfrm>
              <a:off x="2216144" y="1800000"/>
              <a:ext cx="1235692" cy="535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sz="1300">
                  <a:solidFill>
                    <a:schemeClr val="accent1"/>
                  </a:solidFill>
                  <a:latin typeface="Open Sans" charset="0"/>
                  <a:ea typeface="Open Sans" charset="0"/>
                  <a:cs typeface="Open Sans" charset="0"/>
                  <a:sym typeface="Lato"/>
                </a:rPr>
                <a:t>2 МЕНЕДЖЕР</a:t>
              </a:r>
              <a:endParaRPr>
                <a:latin typeface="Open Sans" charset="0"/>
                <a:ea typeface="Open Sans" charset="0"/>
                <a:cs typeface="Open Sans" charset="0"/>
                <a:sym typeface="Lato"/>
              </a:endParaRPr>
            </a:p>
          </p:txBody>
        </p:sp>
        <p:sp>
          <p:nvSpPr>
            <p:cNvPr id="162" name="Google Shape;162;p19"/>
            <p:cNvSpPr txBox="1"/>
            <p:nvPr/>
          </p:nvSpPr>
          <p:spPr>
            <a:xfrm>
              <a:off x="2165952" y="3999600"/>
              <a:ext cx="1643074" cy="50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sz="1300">
                  <a:solidFill>
                    <a:schemeClr val="accent1"/>
                  </a:solidFill>
                  <a:latin typeface="Open Sans" charset="0"/>
                  <a:ea typeface="Open Sans" charset="0"/>
                  <a:cs typeface="Open Sans" charset="0"/>
                  <a:sym typeface="Lato"/>
                </a:rPr>
                <a:t>3 ТЕСТИРОВЩИК</a:t>
              </a:r>
              <a:endParaRPr>
                <a:latin typeface="Open Sans" charset="0"/>
                <a:ea typeface="Open Sans" charset="0"/>
                <a:cs typeface="Open Sans" charset="0"/>
                <a:sym typeface="Lato"/>
              </a:endParaRPr>
            </a:p>
          </p:txBody>
        </p:sp>
        <p:sp>
          <p:nvSpPr>
            <p:cNvPr id="163" name="Google Shape;163;p19"/>
            <p:cNvSpPr txBox="1"/>
            <p:nvPr/>
          </p:nvSpPr>
          <p:spPr>
            <a:xfrm>
              <a:off x="806565" y="3997981"/>
              <a:ext cx="1558784" cy="50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ru" sz="1300">
                  <a:solidFill>
                    <a:schemeClr val="accent1"/>
                  </a:solidFill>
                  <a:latin typeface="Open Sans" charset="0"/>
                  <a:ea typeface="Open Sans" charset="0"/>
                  <a:cs typeface="Open Sans" charset="0"/>
                  <a:sym typeface="Lato"/>
                </a:rPr>
                <a:t>4 РАЗРАБОТЧИК</a:t>
              </a:r>
              <a:endParaRPr>
                <a:latin typeface="Open Sans" charset="0"/>
                <a:ea typeface="Open Sans" charset="0"/>
                <a:cs typeface="Open Sans" charset="0"/>
                <a:sym typeface="Lato"/>
              </a:endParaRPr>
            </a:p>
            <a:p>
              <a:pPr marL="0" lvl="0" indent="0" algn="l" rtl="0">
                <a:lnSpc>
                  <a:spcPct val="115000"/>
                </a:lnSpc>
                <a:spcBef>
                  <a:spcPts val="1600"/>
                </a:spcBef>
                <a:spcAft>
                  <a:spcPts val="1600"/>
                </a:spcAft>
                <a:buNone/>
              </a:pPr>
              <a:endParaRPr sz="1300">
                <a:solidFill>
                  <a:schemeClr val="accent1"/>
                </a:solidFill>
                <a:latin typeface="Open Sans" charset="0"/>
                <a:ea typeface="Open Sans" charset="0"/>
                <a:cs typeface="Open Sans" charset="0"/>
                <a:sym typeface="Lato"/>
              </a:endParaRPr>
            </a:p>
          </p:txBody>
        </p:sp>
        <p:pic>
          <p:nvPicPr>
            <p:cNvPr id="164" name="Google Shape;164;p19"/>
            <p:cNvPicPr preferRelativeResize="0"/>
            <p:nvPr/>
          </p:nvPicPr>
          <p:blipFill>
            <a:blip r:embed="rId4">
              <a:alphaModFix/>
            </a:blip>
            <a:stretch>
              <a:fillRect/>
            </a:stretch>
          </p:blipFill>
          <p:spPr>
            <a:xfrm>
              <a:off x="1354684" y="2202575"/>
              <a:ext cx="1800000" cy="1800000"/>
            </a:xfrm>
            <a:prstGeom prst="rect">
              <a:avLst/>
            </a:prstGeom>
            <a:noFill/>
            <a:ln>
              <a:noFill/>
            </a:ln>
          </p:spPr>
        </p:pic>
      </p:grpSp>
      <p:sp>
        <p:nvSpPr>
          <p:cNvPr id="165" name="Google Shape;165;p19"/>
          <p:cNvSpPr txBox="1">
            <a:spLocks noGrp="1"/>
          </p:cNvSpPr>
          <p:nvPr>
            <p:ph type="body" idx="1"/>
          </p:nvPr>
        </p:nvSpPr>
        <p:spPr>
          <a:xfrm>
            <a:off x="1691800" y="1451532"/>
            <a:ext cx="1080000" cy="350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ru" b="1"/>
              <a:t>ПУТЬ 1</a:t>
            </a:r>
            <a:endParaRPr b="1"/>
          </a:p>
        </p:txBody>
      </p:sp>
      <p:pic>
        <p:nvPicPr>
          <p:cNvPr id="166" name="Google Shape;166;p19"/>
          <p:cNvPicPr preferRelativeResize="0"/>
          <p:nvPr/>
        </p:nvPicPr>
        <p:blipFill>
          <a:blip r:embed="rId5">
            <a:alphaModFix/>
          </a:blip>
          <a:stretch>
            <a:fillRect/>
          </a:stretch>
        </p:blipFill>
        <p:spPr>
          <a:xfrm>
            <a:off x="67625" y="44550"/>
            <a:ext cx="1666500" cy="396000"/>
          </a:xfrm>
          <a:prstGeom prst="rect">
            <a:avLst/>
          </a:prstGeom>
          <a:noFill/>
          <a:ln>
            <a:noFill/>
          </a:ln>
        </p:spPr>
      </p:pic>
      <p:pic>
        <p:nvPicPr>
          <p:cNvPr id="167" name="Google Shape;167;p19"/>
          <p:cNvPicPr preferRelativeResize="0"/>
          <p:nvPr/>
        </p:nvPicPr>
        <p:blipFill>
          <a:blip r:embed="rId6">
            <a:alphaModFix/>
          </a:blip>
          <a:stretch>
            <a:fillRect/>
          </a:stretch>
        </p:blipFill>
        <p:spPr>
          <a:xfrm>
            <a:off x="8662400" y="44900"/>
            <a:ext cx="396000" cy="396000"/>
          </a:xfrm>
          <a:prstGeom prst="rect">
            <a:avLst/>
          </a:prstGeom>
          <a:noFill/>
          <a:ln>
            <a:noFill/>
          </a:ln>
        </p:spPr>
      </p:pic>
      <p:sp>
        <p:nvSpPr>
          <p:cNvPr id="22" name="AutoShape 1">
            <a:extLst>
              <a:ext uri="{FF2B5EF4-FFF2-40B4-BE49-F238E27FC236}">
                <a16:creationId xmlns:a16="http://schemas.microsoft.com/office/drawing/2014/main" id="{8D8226DE-9EB6-4D2D-9E2D-113963128C24}"/>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23" name="Рисунок 22">
            <a:extLst>
              <a:ext uri="{FF2B5EF4-FFF2-40B4-BE49-F238E27FC236}">
                <a16:creationId xmlns:a16="http://schemas.microsoft.com/office/drawing/2014/main" id="{5062D31B-738E-426B-B68A-1896AA33CD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a:extLst>
              <a:ext uri="{FF2B5EF4-FFF2-40B4-BE49-F238E27FC236}">
                <a16:creationId xmlns:a16="http://schemas.microsoft.com/office/drawing/2014/main" id="{68448322-85DB-4BE9-87FD-052909BF09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a:solidFill>
                  <a:srgbClr val="FFFFFF"/>
                </a:solidFill>
              </a:rPr>
              <a:pPr marL="0" lvl="0" indent="0" algn="r" rtl="0">
                <a:spcBef>
                  <a:spcPts val="0"/>
                </a:spcBef>
                <a:spcAft>
                  <a:spcPts val="0"/>
                </a:spcAft>
                <a:buNone/>
              </a:pPr>
              <a:t>10</a:t>
            </a:fld>
            <a:endParaRPr lang="ru" sz="1400">
              <a:solidFill>
                <a:srgbClr val="FFFFFF"/>
              </a:solidFill>
            </a:endParaRPr>
          </a:p>
        </p:txBody>
      </p:sp>
      <p:sp>
        <p:nvSpPr>
          <p:cNvPr id="36" name="Google Shape;165;p19">
            <a:extLst>
              <a:ext uri="{FF2B5EF4-FFF2-40B4-BE49-F238E27FC236}">
                <a16:creationId xmlns:a16="http://schemas.microsoft.com/office/drawing/2014/main" id="{44917995-83D0-42C5-B897-8F9635B29DE9}"/>
              </a:ext>
            </a:extLst>
          </p:cNvPr>
          <p:cNvSpPr txBox="1">
            <a:spLocks/>
          </p:cNvSpPr>
          <p:nvPr/>
        </p:nvSpPr>
        <p:spPr>
          <a:xfrm>
            <a:off x="6317976" y="1446938"/>
            <a:ext cx="1080000" cy="35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Open Sans" charset="0"/>
                <a:ea typeface="Open Sans" charset="0"/>
                <a:cs typeface="Open Sans" charset="0"/>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0" indent="0" algn="ctr">
              <a:spcAft>
                <a:spcPts val="1600"/>
              </a:spcAft>
              <a:buFont typeface="Lato"/>
              <a:buNone/>
            </a:pPr>
            <a:r>
              <a:rPr lang="ru-RU" b="1"/>
              <a:t>ПУТЬ 2</a:t>
            </a:r>
          </a:p>
        </p:txBody>
      </p:sp>
      <p:pic>
        <p:nvPicPr>
          <p:cNvPr id="27" name="Google Shape;174;p19">
            <a:extLst>
              <a:ext uri="{FF2B5EF4-FFF2-40B4-BE49-F238E27FC236}">
                <a16:creationId xmlns:a16="http://schemas.microsoft.com/office/drawing/2014/main" id="{47F7DE70-60CF-474E-9424-D2EDF895E671}"/>
              </a:ext>
            </a:extLst>
          </p:cNvPr>
          <p:cNvPicPr preferRelativeResize="0"/>
          <p:nvPr/>
        </p:nvPicPr>
        <p:blipFill>
          <a:blip r:embed="rId8">
            <a:alphaModFix/>
          </a:blip>
          <a:stretch>
            <a:fillRect/>
          </a:stretch>
        </p:blipFill>
        <p:spPr>
          <a:xfrm>
            <a:off x="6113960" y="2397828"/>
            <a:ext cx="1440000" cy="1440000"/>
          </a:xfrm>
          <a:prstGeom prst="rect">
            <a:avLst/>
          </a:prstGeom>
          <a:noFill/>
          <a:ln>
            <a:noFill/>
          </a:ln>
        </p:spPr>
      </p:pic>
    </p:spTree>
    <p:custDataLst>
      <p:tags r:id="rId1"/>
    </p:custDataLst>
  </p:cSld>
  <p:clrMapOvr>
    <a:masterClrMapping/>
  </p:clrMapOvr>
  <p:transition advTm="871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45"/>
          <p:cNvSpPr txBox="1">
            <a:spLocks noGrp="1"/>
          </p:cNvSpPr>
          <p:nvPr>
            <p:ph type="title"/>
          </p:nvPr>
        </p:nvSpPr>
        <p:spPr>
          <a:xfrm>
            <a:off x="727200" y="9936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Когда заканчивать?</a:t>
            </a:r>
            <a:endParaRPr/>
          </a:p>
        </p:txBody>
      </p:sp>
      <p:sp>
        <p:nvSpPr>
          <p:cNvPr id="463" name="Google Shape;463;p45"/>
          <p:cNvSpPr txBox="1">
            <a:spLocks noGrp="1"/>
          </p:cNvSpPr>
          <p:nvPr>
            <p:ph type="body" idx="1"/>
          </p:nvPr>
        </p:nvSpPr>
        <p:spPr>
          <a:xfrm>
            <a:off x="727200" y="1620000"/>
            <a:ext cx="7632000" cy="2437200"/>
          </a:xfrm>
          <a:prstGeom prst="rect">
            <a:avLst/>
          </a:prstGeom>
        </p:spPr>
        <p:txBody>
          <a:bodyPr spcFirstLastPara="1" wrap="square" lIns="91425" tIns="91425" rIns="91425" bIns="91425" anchor="t" anchorCtr="0">
            <a:noAutofit/>
          </a:bodyPr>
          <a:lstStyle/>
          <a:p>
            <a:pPr marL="457200" lvl="1" indent="-311150">
              <a:spcBef>
                <a:spcPts val="0"/>
              </a:spcBef>
              <a:buSzPts val="1300"/>
              <a:buFont typeface="Wingdings" panose="05000000000000000000" pitchFamily="2" charset="2"/>
              <a:buChar char="þ"/>
            </a:pPr>
            <a:r>
              <a:rPr lang="ru" sz="1600">
                <a:latin typeface="Open Sans" charset="0"/>
                <a:ea typeface="Open Sans" charset="0"/>
                <a:cs typeface="Open Sans" charset="0"/>
              </a:rPr>
              <a:t>Учтены основные требования заказчика</a:t>
            </a:r>
          </a:p>
          <a:p>
            <a:pPr marL="457200" lvl="1" indent="-311150">
              <a:spcBef>
                <a:spcPts val="0"/>
              </a:spcBef>
              <a:buSzPts val="1300"/>
              <a:buFont typeface="Wingdings" panose="05000000000000000000" pitchFamily="2" charset="2"/>
              <a:buChar char="þ"/>
            </a:pPr>
            <a:r>
              <a:rPr lang="ru" sz="1600">
                <a:latin typeface="Open Sans" charset="0"/>
                <a:ea typeface="Open Sans" charset="0"/>
                <a:cs typeface="Open Sans" charset="0"/>
              </a:rPr>
              <a:t>Есть вся необходимая для разработки информация</a:t>
            </a:r>
          </a:p>
          <a:p>
            <a:pPr marL="457200" lvl="1" indent="-311150">
              <a:spcBef>
                <a:spcPts val="0"/>
              </a:spcBef>
              <a:buSzPts val="1300"/>
              <a:buFont typeface="Wingdings" panose="05000000000000000000" pitchFamily="2" charset="2"/>
              <a:buChar char="þ"/>
            </a:pPr>
            <a:r>
              <a:rPr lang="ru" sz="1600">
                <a:latin typeface="Open Sans" charset="0"/>
                <a:ea typeface="Open Sans" charset="0"/>
                <a:cs typeface="Open Sans" charset="0"/>
              </a:rPr>
              <a:t>Команда договорилась между собой в спорных моментах</a:t>
            </a:r>
          </a:p>
          <a:p>
            <a:pPr marL="457200" lvl="1" indent="-311150">
              <a:spcBef>
                <a:spcPts val="0"/>
              </a:spcBef>
              <a:buSzPts val="1300"/>
              <a:buFont typeface="Wingdings" panose="05000000000000000000" pitchFamily="2" charset="2"/>
              <a:buChar char="þ"/>
            </a:pPr>
            <a:r>
              <a:rPr lang="ru" sz="1600">
                <a:latin typeface="Open Sans" charset="0"/>
                <a:ea typeface="Open Sans" charset="0"/>
                <a:cs typeface="Open Sans" charset="0"/>
              </a:rPr>
              <a:t>Все нерешенные вопросы зафиксированы в новых задачах</a:t>
            </a:r>
            <a:endParaRPr lang="en-US" sz="1600">
              <a:latin typeface="Open Sans" charset="0"/>
              <a:ea typeface="Open Sans" charset="0"/>
              <a:cs typeface="Open Sans" charset="0"/>
            </a:endParaRPr>
          </a:p>
          <a:p>
            <a:pPr marL="457200" lvl="1" indent="-311150">
              <a:spcBef>
                <a:spcPts val="0"/>
              </a:spcBef>
              <a:buSzPts val="1300"/>
              <a:buFont typeface="Wingdings" panose="05000000000000000000" pitchFamily="2" charset="2"/>
              <a:buChar char="þ"/>
            </a:pPr>
            <a:r>
              <a:rPr lang="ru" sz="1600">
                <a:latin typeface="Open Sans" charset="0"/>
                <a:ea typeface="Open Sans" charset="0"/>
                <a:cs typeface="Open Sans" charset="0"/>
              </a:rPr>
              <a:t>Ограниченные сроки</a:t>
            </a:r>
          </a:p>
          <a:p>
            <a:pPr marL="457200" lvl="1" indent="-311150">
              <a:spcBef>
                <a:spcPts val="0"/>
              </a:spcBef>
              <a:buSzPts val="1300"/>
              <a:buNone/>
            </a:pPr>
            <a:endParaRPr lang="ru" sz="1600">
              <a:latin typeface="Open Sans" charset="0"/>
              <a:ea typeface="Open Sans" charset="0"/>
              <a:cs typeface="Open Sans" charset="0"/>
            </a:endParaRPr>
          </a:p>
        </p:txBody>
      </p:sp>
      <p:pic>
        <p:nvPicPr>
          <p:cNvPr id="465" name="Google Shape;465;p45"/>
          <p:cNvPicPr preferRelativeResize="0">
            <a:picLocks noChangeAspect="1"/>
          </p:cNvPicPr>
          <p:nvPr/>
        </p:nvPicPr>
        <p:blipFill>
          <a:blip r:embed="rId3">
            <a:alphaModFix/>
          </a:blip>
          <a:stretch>
            <a:fillRect/>
          </a:stretch>
        </p:blipFill>
        <p:spPr>
          <a:xfrm>
            <a:off x="3942000" y="3308400"/>
            <a:ext cx="1260000" cy="1260000"/>
          </a:xfrm>
          <a:prstGeom prst="rect">
            <a:avLst/>
          </a:prstGeom>
          <a:noFill/>
          <a:ln>
            <a:noFill/>
          </a:ln>
        </p:spPr>
      </p:pic>
      <p:pic>
        <p:nvPicPr>
          <p:cNvPr id="466" name="Google Shape;466;p45"/>
          <p:cNvPicPr preferRelativeResize="0"/>
          <p:nvPr/>
        </p:nvPicPr>
        <p:blipFill>
          <a:blip r:embed="rId4">
            <a:alphaModFix/>
          </a:blip>
          <a:stretch>
            <a:fillRect/>
          </a:stretch>
        </p:blipFill>
        <p:spPr>
          <a:xfrm>
            <a:off x="67625" y="44550"/>
            <a:ext cx="1666500" cy="396000"/>
          </a:xfrm>
          <a:prstGeom prst="rect">
            <a:avLst/>
          </a:prstGeom>
          <a:noFill/>
          <a:ln>
            <a:noFill/>
          </a:ln>
        </p:spPr>
      </p:pic>
      <p:pic>
        <p:nvPicPr>
          <p:cNvPr id="467" name="Google Shape;467;p45"/>
          <p:cNvPicPr preferRelativeResize="0"/>
          <p:nvPr/>
        </p:nvPicPr>
        <p:blipFill>
          <a:blip r:embed="rId5">
            <a:alphaModFix/>
          </a:blip>
          <a:stretch>
            <a:fillRect/>
          </a:stretch>
        </p:blipFill>
        <p:spPr>
          <a:xfrm>
            <a:off x="8662400" y="44900"/>
            <a:ext cx="396000" cy="396000"/>
          </a:xfrm>
          <a:prstGeom prst="rect">
            <a:avLst/>
          </a:prstGeom>
          <a:noFill/>
          <a:ln>
            <a:noFill/>
          </a:ln>
        </p:spPr>
      </p:pic>
      <p:sp>
        <p:nvSpPr>
          <p:cNvPr id="10" name="AutoShape 1">
            <a:extLst>
              <a:ext uri="{FF2B5EF4-FFF2-40B4-BE49-F238E27FC236}">
                <a16:creationId xmlns:a16="http://schemas.microsoft.com/office/drawing/2014/main" id="{C786714C-59EB-407B-9C8A-61633011FA3F}"/>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1" name="Рисунок 10">
            <a:extLst>
              <a:ext uri="{FF2B5EF4-FFF2-40B4-BE49-F238E27FC236}">
                <a16:creationId xmlns:a16="http://schemas.microsoft.com/office/drawing/2014/main" id="{05227587-A390-47FC-A5B4-76F868C243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a:extLst>
              <a:ext uri="{FF2B5EF4-FFF2-40B4-BE49-F238E27FC236}">
                <a16:creationId xmlns:a16="http://schemas.microsoft.com/office/drawing/2014/main" id="{41C1CA5D-90DF-4DB3-BEED-C7BDD73436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11</a:t>
            </a:fld>
            <a:endParaRPr lang="ru"/>
          </a:p>
        </p:txBody>
      </p:sp>
    </p:spTree>
  </p:cSld>
  <p:clrMapOvr>
    <a:masterClrMapping/>
  </p:clrMapOvr>
  <p:transition advTm="8189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200" name="Google Shape;200;p21"/>
          <p:cNvPicPr preferRelativeResize="0"/>
          <p:nvPr/>
        </p:nvPicPr>
        <p:blipFill>
          <a:blip r:embed="rId4">
            <a:alphaModFix/>
          </a:blip>
          <a:stretch>
            <a:fillRect/>
          </a:stretch>
        </p:blipFill>
        <p:spPr>
          <a:xfrm>
            <a:off x="67625" y="44550"/>
            <a:ext cx="1666500" cy="396000"/>
          </a:xfrm>
          <a:prstGeom prst="rect">
            <a:avLst/>
          </a:prstGeom>
          <a:noFill/>
          <a:ln>
            <a:noFill/>
          </a:ln>
        </p:spPr>
      </p:pic>
      <p:pic>
        <p:nvPicPr>
          <p:cNvPr id="201" name="Google Shape;201;p21"/>
          <p:cNvPicPr preferRelativeResize="0"/>
          <p:nvPr/>
        </p:nvPicPr>
        <p:blipFill>
          <a:blip r:embed="rId5">
            <a:alphaModFix/>
          </a:blip>
          <a:stretch>
            <a:fillRect/>
          </a:stretch>
        </p:blipFill>
        <p:spPr>
          <a:xfrm>
            <a:off x="8662400" y="44900"/>
            <a:ext cx="396000" cy="396000"/>
          </a:xfrm>
          <a:prstGeom prst="rect">
            <a:avLst/>
          </a:prstGeom>
          <a:noFill/>
          <a:ln>
            <a:noFill/>
          </a:ln>
        </p:spPr>
      </p:pic>
      <p:sp>
        <p:nvSpPr>
          <p:cNvPr id="29" name="AutoShape 1">
            <a:extLst>
              <a:ext uri="{FF2B5EF4-FFF2-40B4-BE49-F238E27FC236}">
                <a16:creationId xmlns:a16="http://schemas.microsoft.com/office/drawing/2014/main" id="{0490C49C-A615-4F88-9BBD-0047110C1965}"/>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30" name="Рисунок 29">
            <a:extLst>
              <a:ext uri="{FF2B5EF4-FFF2-40B4-BE49-F238E27FC236}">
                <a16:creationId xmlns:a16="http://schemas.microsoft.com/office/drawing/2014/main" id="{B7EA1E99-A397-4BE0-ADDA-ADCBBE76C1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Группа 1">
            <a:extLst>
              <a:ext uri="{FF2B5EF4-FFF2-40B4-BE49-F238E27FC236}">
                <a16:creationId xmlns:a16="http://schemas.microsoft.com/office/drawing/2014/main" id="{16BFAB7E-4A59-4343-BD11-23B38E3215F0}"/>
              </a:ext>
            </a:extLst>
          </p:cNvPr>
          <p:cNvGrpSpPr/>
          <p:nvPr/>
        </p:nvGrpSpPr>
        <p:grpSpPr>
          <a:xfrm>
            <a:off x="369573" y="2641909"/>
            <a:ext cx="8441079" cy="1933591"/>
            <a:chOff x="369573" y="2641909"/>
            <a:chExt cx="8441079" cy="1933591"/>
          </a:xfrm>
        </p:grpSpPr>
        <p:pic>
          <p:nvPicPr>
            <p:cNvPr id="191" name="Google Shape;191;p21"/>
            <p:cNvPicPr preferRelativeResize="0"/>
            <p:nvPr/>
          </p:nvPicPr>
          <p:blipFill>
            <a:blip r:embed="rId7">
              <a:alphaModFix/>
            </a:blip>
            <a:stretch>
              <a:fillRect/>
            </a:stretch>
          </p:blipFill>
          <p:spPr>
            <a:xfrm>
              <a:off x="1121883" y="4253619"/>
              <a:ext cx="914850" cy="297980"/>
            </a:xfrm>
            <a:prstGeom prst="rect">
              <a:avLst/>
            </a:prstGeom>
            <a:noFill/>
            <a:ln>
              <a:noFill/>
            </a:ln>
          </p:spPr>
        </p:pic>
        <p:pic>
          <p:nvPicPr>
            <p:cNvPr id="192" name="Google Shape;192;p21"/>
            <p:cNvPicPr preferRelativeResize="0"/>
            <p:nvPr/>
          </p:nvPicPr>
          <p:blipFill>
            <a:blip r:embed="rId7">
              <a:alphaModFix/>
            </a:blip>
            <a:stretch>
              <a:fillRect/>
            </a:stretch>
          </p:blipFill>
          <p:spPr>
            <a:xfrm>
              <a:off x="4283112" y="4277520"/>
              <a:ext cx="914850" cy="297980"/>
            </a:xfrm>
            <a:prstGeom prst="rect">
              <a:avLst/>
            </a:prstGeom>
            <a:noFill/>
            <a:ln>
              <a:noFill/>
            </a:ln>
          </p:spPr>
        </p:pic>
        <p:pic>
          <p:nvPicPr>
            <p:cNvPr id="193" name="Google Shape;193;p21"/>
            <p:cNvPicPr preferRelativeResize="0"/>
            <p:nvPr/>
          </p:nvPicPr>
          <p:blipFill>
            <a:blip r:embed="rId7">
              <a:alphaModFix/>
            </a:blip>
            <a:stretch>
              <a:fillRect/>
            </a:stretch>
          </p:blipFill>
          <p:spPr>
            <a:xfrm rot="10800000">
              <a:off x="1151143" y="2672068"/>
              <a:ext cx="914850" cy="297980"/>
            </a:xfrm>
            <a:prstGeom prst="rect">
              <a:avLst/>
            </a:prstGeom>
            <a:noFill/>
            <a:ln>
              <a:noFill/>
            </a:ln>
          </p:spPr>
        </p:pic>
        <p:pic>
          <p:nvPicPr>
            <p:cNvPr id="194" name="Google Shape;194;p21"/>
            <p:cNvPicPr preferRelativeResize="0"/>
            <p:nvPr/>
          </p:nvPicPr>
          <p:blipFill>
            <a:blip r:embed="rId7">
              <a:alphaModFix/>
            </a:blip>
            <a:stretch>
              <a:fillRect/>
            </a:stretch>
          </p:blipFill>
          <p:spPr>
            <a:xfrm rot="10800000">
              <a:off x="4283112" y="2641909"/>
              <a:ext cx="914850" cy="297980"/>
            </a:xfrm>
            <a:prstGeom prst="rect">
              <a:avLst/>
            </a:prstGeom>
            <a:noFill/>
            <a:ln>
              <a:noFill/>
            </a:ln>
          </p:spPr>
        </p:pic>
        <p:pic>
          <p:nvPicPr>
            <p:cNvPr id="196" name="Google Shape;196;p21"/>
            <p:cNvPicPr preferRelativeResize="0"/>
            <p:nvPr/>
          </p:nvPicPr>
          <p:blipFill>
            <a:blip r:embed="rId8">
              <a:alphaModFix/>
            </a:blip>
            <a:stretch>
              <a:fillRect/>
            </a:stretch>
          </p:blipFill>
          <p:spPr>
            <a:xfrm>
              <a:off x="1982515" y="2973600"/>
              <a:ext cx="1067326" cy="1067323"/>
            </a:xfrm>
            <a:prstGeom prst="rect">
              <a:avLst/>
            </a:prstGeom>
            <a:noFill/>
            <a:ln>
              <a:noFill/>
            </a:ln>
          </p:spPr>
        </p:pic>
        <p:sp>
          <p:nvSpPr>
            <p:cNvPr id="197" name="Google Shape;197;p21"/>
            <p:cNvSpPr txBox="1"/>
            <p:nvPr/>
          </p:nvSpPr>
          <p:spPr>
            <a:xfrm>
              <a:off x="1644677" y="3911056"/>
              <a:ext cx="1642641" cy="274963"/>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ru" sz="1300">
                  <a:solidFill>
                    <a:schemeClr val="accent1"/>
                  </a:solidFill>
                  <a:latin typeface="Open Sans" charset="0"/>
                  <a:ea typeface="Open Sans" charset="0"/>
                  <a:cs typeface="Open Sans" charset="0"/>
                  <a:sym typeface="Lato"/>
                </a:rPr>
                <a:t>РЕВЬЮ QA &amp; PM </a:t>
              </a:r>
              <a:endParaRPr>
                <a:latin typeface="Open Sans" charset="0"/>
                <a:ea typeface="Open Sans" charset="0"/>
                <a:cs typeface="Open Sans" charset="0"/>
                <a:sym typeface="Lato"/>
              </a:endParaRPr>
            </a:p>
          </p:txBody>
        </p:sp>
        <p:pic>
          <p:nvPicPr>
            <p:cNvPr id="198" name="Google Shape;198;p21"/>
            <p:cNvPicPr preferRelativeResize="0"/>
            <p:nvPr/>
          </p:nvPicPr>
          <p:blipFill>
            <a:blip r:embed="rId7">
              <a:alphaModFix/>
            </a:blip>
            <a:stretch>
              <a:fillRect/>
            </a:stretch>
          </p:blipFill>
          <p:spPr>
            <a:xfrm>
              <a:off x="2702497" y="4269249"/>
              <a:ext cx="914850" cy="297980"/>
            </a:xfrm>
            <a:prstGeom prst="rect">
              <a:avLst/>
            </a:prstGeom>
            <a:noFill/>
            <a:ln>
              <a:noFill/>
            </a:ln>
          </p:spPr>
        </p:pic>
        <p:grpSp>
          <p:nvGrpSpPr>
            <p:cNvPr id="202" name="Google Shape;202;p21"/>
            <p:cNvGrpSpPr/>
            <p:nvPr/>
          </p:nvGrpSpPr>
          <p:grpSpPr>
            <a:xfrm>
              <a:off x="369573" y="2972903"/>
              <a:ext cx="1227788" cy="1282440"/>
              <a:chOff x="1847736" y="1877925"/>
              <a:chExt cx="1449429" cy="1513947"/>
            </a:xfrm>
          </p:grpSpPr>
          <p:pic>
            <p:nvPicPr>
              <p:cNvPr id="203" name="Google Shape;203;p21"/>
              <p:cNvPicPr preferRelativeResize="0"/>
              <p:nvPr/>
            </p:nvPicPr>
            <p:blipFill>
              <a:blip r:embed="rId9">
                <a:alphaModFix/>
              </a:blip>
              <a:stretch>
                <a:fillRect/>
              </a:stretch>
            </p:blipFill>
            <p:spPr>
              <a:xfrm>
                <a:off x="1942450" y="1877925"/>
                <a:ext cx="1260000" cy="1260000"/>
              </a:xfrm>
              <a:prstGeom prst="rect">
                <a:avLst/>
              </a:prstGeom>
              <a:noFill/>
              <a:ln>
                <a:noFill/>
              </a:ln>
            </p:spPr>
          </p:pic>
          <p:sp>
            <p:nvSpPr>
              <p:cNvPr id="204" name="Google Shape;204;p21"/>
              <p:cNvSpPr txBox="1"/>
              <p:nvPr/>
            </p:nvSpPr>
            <p:spPr>
              <a:xfrm>
                <a:off x="1847736" y="2998272"/>
                <a:ext cx="1449429" cy="39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ru" sz="1300">
                    <a:solidFill>
                      <a:schemeClr val="accent1"/>
                    </a:solidFill>
                    <a:latin typeface="Open Sans" charset="0"/>
                    <a:ea typeface="Open Sans" charset="0"/>
                    <a:cs typeface="Open Sans" charset="0"/>
                    <a:sym typeface="Lato"/>
                  </a:rPr>
                  <a:t>АНАЛИТИКА</a:t>
                </a:r>
                <a:endParaRPr>
                  <a:latin typeface="Open Sans" charset="0"/>
                  <a:ea typeface="Open Sans" charset="0"/>
                  <a:cs typeface="Open Sans" charset="0"/>
                  <a:sym typeface="Lato"/>
                </a:endParaRPr>
              </a:p>
            </p:txBody>
          </p:sp>
        </p:grpSp>
        <p:grpSp>
          <p:nvGrpSpPr>
            <p:cNvPr id="205" name="Google Shape;205;p21"/>
            <p:cNvGrpSpPr/>
            <p:nvPr/>
          </p:nvGrpSpPr>
          <p:grpSpPr>
            <a:xfrm>
              <a:off x="4805913" y="2973600"/>
              <a:ext cx="1489204" cy="1262212"/>
              <a:chOff x="3755872" y="3563900"/>
              <a:chExt cx="1758036" cy="1490071"/>
            </a:xfrm>
          </p:grpSpPr>
          <p:pic>
            <p:nvPicPr>
              <p:cNvPr id="206" name="Google Shape;206;p21"/>
              <p:cNvPicPr preferRelativeResize="0"/>
              <p:nvPr/>
            </p:nvPicPr>
            <p:blipFill>
              <a:blip r:embed="rId10">
                <a:alphaModFix/>
              </a:blip>
              <a:stretch>
                <a:fillRect/>
              </a:stretch>
            </p:blipFill>
            <p:spPr>
              <a:xfrm>
                <a:off x="4015800" y="3563900"/>
                <a:ext cx="1260000" cy="1259997"/>
              </a:xfrm>
              <a:prstGeom prst="rect">
                <a:avLst/>
              </a:prstGeom>
              <a:noFill/>
              <a:ln>
                <a:noFill/>
              </a:ln>
            </p:spPr>
          </p:pic>
          <p:sp>
            <p:nvSpPr>
              <p:cNvPr id="207" name="Google Shape;207;p21"/>
              <p:cNvSpPr txBox="1"/>
              <p:nvPr/>
            </p:nvSpPr>
            <p:spPr>
              <a:xfrm>
                <a:off x="3755872" y="4660370"/>
                <a:ext cx="1758036" cy="393601"/>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ru" sz="1300">
                    <a:solidFill>
                      <a:schemeClr val="accent1"/>
                    </a:solidFill>
                    <a:latin typeface="Open Sans" charset="0"/>
                    <a:ea typeface="Open Sans" charset="0"/>
                    <a:cs typeface="Open Sans" charset="0"/>
                    <a:sym typeface="Lato"/>
                  </a:rPr>
                  <a:t>ТЕСТИРОВАНИЕ</a:t>
                </a:r>
                <a:endParaRPr sz="1300">
                  <a:solidFill>
                    <a:schemeClr val="accent1"/>
                  </a:solidFill>
                  <a:latin typeface="Open Sans" charset="0"/>
                  <a:ea typeface="Open Sans" charset="0"/>
                  <a:cs typeface="Open Sans" charset="0"/>
                  <a:sym typeface="Lato"/>
                </a:endParaRPr>
              </a:p>
              <a:p>
                <a:pPr marL="0" marR="0" lvl="0" indent="0" algn="l" rtl="0">
                  <a:lnSpc>
                    <a:spcPct val="115000"/>
                  </a:lnSpc>
                  <a:spcBef>
                    <a:spcPts val="1600"/>
                  </a:spcBef>
                  <a:spcAft>
                    <a:spcPts val="1600"/>
                  </a:spcAft>
                  <a:buNone/>
                </a:pPr>
                <a:endParaRPr sz="1300">
                  <a:solidFill>
                    <a:schemeClr val="accent1"/>
                  </a:solidFill>
                  <a:latin typeface="Open Sans" charset="0"/>
                  <a:ea typeface="Open Sans" charset="0"/>
                  <a:cs typeface="Open Sans" charset="0"/>
                  <a:sym typeface="Lato"/>
                </a:endParaRPr>
              </a:p>
            </p:txBody>
          </p:sp>
        </p:grpSp>
        <p:grpSp>
          <p:nvGrpSpPr>
            <p:cNvPr id="208" name="Google Shape;208;p21"/>
            <p:cNvGrpSpPr/>
            <p:nvPr/>
          </p:nvGrpSpPr>
          <p:grpSpPr>
            <a:xfrm>
              <a:off x="3390955" y="2973600"/>
              <a:ext cx="1254255" cy="1270325"/>
              <a:chOff x="5223978" y="1853850"/>
              <a:chExt cx="1480674" cy="1502353"/>
            </a:xfrm>
          </p:grpSpPr>
          <p:pic>
            <p:nvPicPr>
              <p:cNvPr id="209" name="Google Shape;209;p21"/>
              <p:cNvPicPr preferRelativeResize="0"/>
              <p:nvPr/>
            </p:nvPicPr>
            <p:blipFill>
              <a:blip r:embed="rId11">
                <a:alphaModFix/>
              </a:blip>
              <a:stretch>
                <a:fillRect/>
              </a:stretch>
            </p:blipFill>
            <p:spPr>
              <a:xfrm>
                <a:off x="5310350" y="1853850"/>
                <a:ext cx="1260000" cy="1260000"/>
              </a:xfrm>
              <a:prstGeom prst="rect">
                <a:avLst/>
              </a:prstGeom>
              <a:noFill/>
              <a:ln>
                <a:noFill/>
              </a:ln>
            </p:spPr>
          </p:pic>
          <p:sp>
            <p:nvSpPr>
              <p:cNvPr id="210" name="Google Shape;210;p21"/>
              <p:cNvSpPr txBox="1"/>
              <p:nvPr/>
            </p:nvSpPr>
            <p:spPr>
              <a:xfrm>
                <a:off x="5223978" y="2962603"/>
                <a:ext cx="1480674" cy="3936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ru" sz="1300">
                    <a:solidFill>
                      <a:schemeClr val="accent1"/>
                    </a:solidFill>
                    <a:latin typeface="Open Sans" charset="0"/>
                    <a:ea typeface="Open Sans" charset="0"/>
                    <a:cs typeface="Open Sans" charset="0"/>
                    <a:sym typeface="Lato"/>
                  </a:rPr>
                  <a:t>РАЗРАБОТКА</a:t>
                </a:r>
                <a:endParaRPr>
                  <a:latin typeface="Open Sans" charset="0"/>
                  <a:ea typeface="Open Sans" charset="0"/>
                  <a:cs typeface="Open Sans" charset="0"/>
                  <a:sym typeface="Lato"/>
                </a:endParaRPr>
              </a:p>
              <a:p>
                <a:pPr marL="0" lvl="0" indent="0" algn="l" rtl="0">
                  <a:spcBef>
                    <a:spcPts val="1600"/>
                  </a:spcBef>
                  <a:spcAft>
                    <a:spcPts val="0"/>
                  </a:spcAft>
                  <a:buNone/>
                </a:pPr>
                <a:endParaRPr>
                  <a:latin typeface="Open Sans" charset="0"/>
                  <a:ea typeface="Open Sans" charset="0"/>
                  <a:cs typeface="Open Sans" charset="0"/>
                  <a:sym typeface="Lato"/>
                </a:endParaRPr>
              </a:p>
            </p:txBody>
          </p:sp>
        </p:grpSp>
        <p:pic>
          <p:nvPicPr>
            <p:cNvPr id="212" name="Google Shape;212;p21"/>
            <p:cNvPicPr preferRelativeResize="0"/>
            <p:nvPr/>
          </p:nvPicPr>
          <p:blipFill>
            <a:blip r:embed="rId12">
              <a:alphaModFix/>
            </a:blip>
            <a:stretch>
              <a:fillRect/>
            </a:stretch>
          </p:blipFill>
          <p:spPr>
            <a:xfrm>
              <a:off x="7743327" y="2973600"/>
              <a:ext cx="1067325" cy="1067324"/>
            </a:xfrm>
            <a:prstGeom prst="rect">
              <a:avLst/>
            </a:prstGeom>
            <a:noFill/>
            <a:ln>
              <a:noFill/>
            </a:ln>
          </p:spPr>
        </p:pic>
        <p:sp>
          <p:nvSpPr>
            <p:cNvPr id="213" name="Google Shape;213;p21"/>
            <p:cNvSpPr txBox="1"/>
            <p:nvPr/>
          </p:nvSpPr>
          <p:spPr>
            <a:xfrm>
              <a:off x="7920127" y="3916442"/>
              <a:ext cx="713724" cy="3329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300">
                  <a:solidFill>
                    <a:schemeClr val="accent1"/>
                  </a:solidFill>
                  <a:latin typeface="Open Sans" charset="0"/>
                  <a:ea typeface="Open Sans" charset="0"/>
                  <a:cs typeface="Open Sans" charset="0"/>
                  <a:sym typeface="Lato"/>
                </a:rPr>
                <a:t>РЕЛИЗ</a:t>
              </a:r>
              <a:endParaRPr>
                <a:latin typeface="Open Sans" charset="0"/>
                <a:ea typeface="Open Sans" charset="0"/>
                <a:cs typeface="Open Sans" charset="0"/>
                <a:sym typeface="Lato"/>
              </a:endParaRPr>
            </a:p>
          </p:txBody>
        </p:sp>
        <p:pic>
          <p:nvPicPr>
            <p:cNvPr id="199" name="Google Shape;199;p21"/>
            <p:cNvPicPr preferRelativeResize="0"/>
            <p:nvPr/>
          </p:nvPicPr>
          <p:blipFill>
            <a:blip r:embed="rId13">
              <a:alphaModFix/>
            </a:blip>
            <a:stretch>
              <a:fillRect/>
            </a:stretch>
          </p:blipFill>
          <p:spPr>
            <a:xfrm>
              <a:off x="6620582" y="2973600"/>
              <a:ext cx="914850" cy="914849"/>
            </a:xfrm>
            <a:prstGeom prst="rect">
              <a:avLst/>
            </a:prstGeom>
            <a:noFill/>
            <a:ln>
              <a:noFill/>
            </a:ln>
          </p:spPr>
        </p:pic>
        <p:sp>
          <p:nvSpPr>
            <p:cNvPr id="33" name="TextBox 32"/>
            <p:cNvSpPr txBox="1"/>
            <p:nvPr/>
          </p:nvSpPr>
          <p:spPr>
            <a:xfrm>
              <a:off x="6679886" y="3866400"/>
              <a:ext cx="880369" cy="292388"/>
            </a:xfrm>
            <a:prstGeom prst="rect">
              <a:avLst/>
            </a:prstGeom>
            <a:noFill/>
          </p:spPr>
          <p:txBody>
            <a:bodyPr wrap="none" rtlCol="0">
              <a:spAutoFit/>
            </a:bodyPr>
            <a:lstStyle/>
            <a:p>
              <a:r>
                <a:rPr lang="en-US" sz="1300" cap="all">
                  <a:solidFill>
                    <a:schemeClr val="accent1"/>
                  </a:solidFill>
                  <a:latin typeface="Open Sans" charset="0"/>
                  <a:ea typeface="Open Sans" charset="0"/>
                  <a:cs typeface="Open Sans" charset="0"/>
                </a:rPr>
                <a:t>Sprint</a:t>
              </a:r>
              <a:r>
                <a:rPr lang="en-US" sz="1200" cap="all">
                  <a:latin typeface="+mn-lt"/>
                </a:rPr>
                <a:t> </a:t>
              </a:r>
              <a:r>
                <a:rPr lang="en-US" sz="1300" cap="all">
                  <a:solidFill>
                    <a:schemeClr val="accent1"/>
                  </a:solidFill>
                  <a:latin typeface="Open Sans" charset="0"/>
                  <a:ea typeface="Open Sans" charset="0"/>
                  <a:cs typeface="Open Sans" charset="0"/>
                </a:rPr>
                <a:t>X</a:t>
              </a:r>
              <a:endParaRPr lang="ru-RU" sz="1300" cap="all">
                <a:solidFill>
                  <a:schemeClr val="accent1"/>
                </a:solidFill>
                <a:latin typeface="Open Sans" charset="0"/>
                <a:ea typeface="Open Sans" charset="0"/>
                <a:cs typeface="Open Sans" charset="0"/>
              </a:endParaRPr>
            </a:p>
          </p:txBody>
        </p:sp>
      </p:grpSp>
      <p:sp>
        <p:nvSpPr>
          <p:cNvPr id="4" name="Номер слайда 3">
            <a:extLst>
              <a:ext uri="{FF2B5EF4-FFF2-40B4-BE49-F238E27FC236}">
                <a16:creationId xmlns:a16="http://schemas.microsoft.com/office/drawing/2014/main" id="{F7AE52F9-BA78-410F-B37D-CC5EAA4526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12</a:t>
            </a:fld>
            <a:endParaRPr lang="ru"/>
          </a:p>
        </p:txBody>
      </p:sp>
      <p:grpSp>
        <p:nvGrpSpPr>
          <p:cNvPr id="3" name="Группа 2">
            <a:extLst>
              <a:ext uri="{FF2B5EF4-FFF2-40B4-BE49-F238E27FC236}">
                <a16:creationId xmlns:a16="http://schemas.microsoft.com/office/drawing/2014/main" id="{621742EF-9452-44DF-A2DD-9D4B9AD4B93C}"/>
              </a:ext>
            </a:extLst>
          </p:cNvPr>
          <p:cNvGrpSpPr/>
          <p:nvPr/>
        </p:nvGrpSpPr>
        <p:grpSpPr>
          <a:xfrm>
            <a:off x="1450498" y="526821"/>
            <a:ext cx="6243005" cy="2076191"/>
            <a:chOff x="2577364" y="495561"/>
            <a:chExt cx="6243005" cy="2076191"/>
          </a:xfrm>
        </p:grpSpPr>
        <p:pic>
          <p:nvPicPr>
            <p:cNvPr id="40" name="Google Shape;116;p15">
              <a:extLst>
                <a:ext uri="{FF2B5EF4-FFF2-40B4-BE49-F238E27FC236}">
                  <a16:creationId xmlns:a16="http://schemas.microsoft.com/office/drawing/2014/main" id="{55227184-7B8E-4A6F-839B-116DADBFBF42}"/>
                </a:ext>
              </a:extLst>
            </p:cNvPr>
            <p:cNvPicPr preferRelativeResize="0">
              <a:picLocks noChangeAspect="1"/>
            </p:cNvPicPr>
            <p:nvPr/>
          </p:nvPicPr>
          <p:blipFill>
            <a:blip r:embed="rId14">
              <a:alphaModFix/>
            </a:blip>
            <a:stretch>
              <a:fillRect/>
            </a:stretch>
          </p:blipFill>
          <p:spPr>
            <a:xfrm>
              <a:off x="4104100" y="495561"/>
              <a:ext cx="914400" cy="914400"/>
            </a:xfrm>
            <a:prstGeom prst="rect">
              <a:avLst/>
            </a:prstGeom>
            <a:noFill/>
            <a:ln>
              <a:noFill/>
            </a:ln>
          </p:spPr>
        </p:pic>
        <p:pic>
          <p:nvPicPr>
            <p:cNvPr id="42" name="Google Shape;121;p15">
              <a:extLst>
                <a:ext uri="{FF2B5EF4-FFF2-40B4-BE49-F238E27FC236}">
                  <a16:creationId xmlns:a16="http://schemas.microsoft.com/office/drawing/2014/main" id="{2D7B43CA-D9A9-4928-8FA7-0C13B3BDB1C5}"/>
                </a:ext>
              </a:extLst>
            </p:cNvPr>
            <p:cNvPicPr preferRelativeResize="0">
              <a:picLocks noChangeAspect="1"/>
            </p:cNvPicPr>
            <p:nvPr/>
          </p:nvPicPr>
          <p:blipFill>
            <a:blip r:embed="rId15">
              <a:alphaModFix/>
            </a:blip>
            <a:stretch>
              <a:fillRect/>
            </a:stretch>
          </p:blipFill>
          <p:spPr>
            <a:xfrm>
              <a:off x="6619527" y="1003443"/>
              <a:ext cx="827828" cy="828000"/>
            </a:xfrm>
            <a:prstGeom prst="rect">
              <a:avLst/>
            </a:prstGeom>
            <a:noFill/>
            <a:ln>
              <a:noFill/>
            </a:ln>
          </p:spPr>
        </p:pic>
        <p:pic>
          <p:nvPicPr>
            <p:cNvPr id="13" name="Google Shape;212;p21">
              <a:extLst>
                <a:ext uri="{FF2B5EF4-FFF2-40B4-BE49-F238E27FC236}">
                  <a16:creationId xmlns:a16="http://schemas.microsoft.com/office/drawing/2014/main" id="{6E129298-2A68-467F-913F-5B7B9AE51732}"/>
                </a:ext>
              </a:extLst>
            </p:cNvPr>
            <p:cNvPicPr preferRelativeResize="0"/>
            <p:nvPr/>
          </p:nvPicPr>
          <p:blipFill>
            <a:blip r:embed="rId12">
              <a:alphaModFix/>
            </a:blip>
            <a:stretch>
              <a:fillRect/>
            </a:stretch>
          </p:blipFill>
          <p:spPr>
            <a:xfrm>
              <a:off x="7753044" y="843009"/>
              <a:ext cx="1067325" cy="1067324"/>
            </a:xfrm>
            <a:prstGeom prst="rect">
              <a:avLst/>
            </a:prstGeom>
            <a:noFill/>
            <a:ln>
              <a:noFill/>
            </a:ln>
          </p:spPr>
        </p:pic>
        <p:sp>
          <p:nvSpPr>
            <p:cNvPr id="14" name="Google Shape;213;p21">
              <a:extLst>
                <a:ext uri="{FF2B5EF4-FFF2-40B4-BE49-F238E27FC236}">
                  <a16:creationId xmlns:a16="http://schemas.microsoft.com/office/drawing/2014/main" id="{1D9E6173-A9A7-4445-82E5-2E8DFD10222D}"/>
                </a:ext>
              </a:extLst>
            </p:cNvPr>
            <p:cNvSpPr txBox="1"/>
            <p:nvPr/>
          </p:nvSpPr>
          <p:spPr>
            <a:xfrm>
              <a:off x="7929844" y="1947523"/>
              <a:ext cx="713724" cy="33290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300">
                  <a:solidFill>
                    <a:schemeClr val="accent1"/>
                  </a:solidFill>
                  <a:latin typeface="Open Sans" charset="0"/>
                  <a:ea typeface="Open Sans" charset="0"/>
                  <a:cs typeface="Open Sans" charset="0"/>
                  <a:sym typeface="Lato"/>
                </a:rPr>
                <a:t>РЕЛИЗ</a:t>
              </a:r>
              <a:endParaRPr>
                <a:latin typeface="Open Sans" charset="0"/>
                <a:ea typeface="Open Sans" charset="0"/>
                <a:cs typeface="Open Sans" charset="0"/>
                <a:sym typeface="Lato"/>
              </a:endParaRPr>
            </a:p>
          </p:txBody>
        </p:sp>
        <p:pic>
          <p:nvPicPr>
            <p:cNvPr id="15" name="Google Shape;209;p21">
              <a:extLst>
                <a:ext uri="{FF2B5EF4-FFF2-40B4-BE49-F238E27FC236}">
                  <a16:creationId xmlns:a16="http://schemas.microsoft.com/office/drawing/2014/main" id="{B1CB6B9B-F88E-4331-A128-9351CF48F8CF}"/>
                </a:ext>
              </a:extLst>
            </p:cNvPr>
            <p:cNvPicPr preferRelativeResize="0"/>
            <p:nvPr/>
          </p:nvPicPr>
          <p:blipFill>
            <a:blip r:embed="rId11">
              <a:alphaModFix/>
            </a:blip>
            <a:stretch>
              <a:fillRect/>
            </a:stretch>
          </p:blipFill>
          <p:spPr>
            <a:xfrm>
              <a:off x="5197962" y="545595"/>
              <a:ext cx="1067326" cy="1065402"/>
            </a:xfrm>
            <a:prstGeom prst="rect">
              <a:avLst/>
            </a:prstGeom>
            <a:noFill/>
            <a:ln>
              <a:noFill/>
            </a:ln>
          </p:spPr>
        </p:pic>
        <p:sp>
          <p:nvSpPr>
            <p:cNvPr id="16" name="Google Shape;210;p21">
              <a:extLst>
                <a:ext uri="{FF2B5EF4-FFF2-40B4-BE49-F238E27FC236}">
                  <a16:creationId xmlns:a16="http://schemas.microsoft.com/office/drawing/2014/main" id="{45F48BCE-2265-4BF8-925B-4C083BF3D604}"/>
                </a:ext>
              </a:extLst>
            </p:cNvPr>
            <p:cNvSpPr txBox="1"/>
            <p:nvPr/>
          </p:nvSpPr>
          <p:spPr>
            <a:xfrm>
              <a:off x="5080405" y="1440000"/>
              <a:ext cx="1254255" cy="332811"/>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ru" sz="1300">
                  <a:solidFill>
                    <a:schemeClr val="accent1"/>
                  </a:solidFill>
                  <a:latin typeface="Open Sans" charset="0"/>
                  <a:ea typeface="Open Sans" charset="0"/>
                  <a:cs typeface="Open Sans" charset="0"/>
                  <a:sym typeface="Lato"/>
                </a:rPr>
                <a:t>РАЗРАБОТКА</a:t>
              </a:r>
              <a:endParaRPr>
                <a:latin typeface="Open Sans" charset="0"/>
                <a:ea typeface="Open Sans" charset="0"/>
                <a:cs typeface="Open Sans" charset="0"/>
                <a:sym typeface="Lato"/>
              </a:endParaRPr>
            </a:p>
            <a:p>
              <a:pPr marL="0" lvl="0" indent="0" algn="l" rtl="0">
                <a:spcBef>
                  <a:spcPts val="1600"/>
                </a:spcBef>
                <a:spcAft>
                  <a:spcPts val="0"/>
                </a:spcAft>
                <a:buNone/>
              </a:pPr>
              <a:endParaRPr>
                <a:latin typeface="Open Sans" charset="0"/>
                <a:ea typeface="Open Sans" charset="0"/>
                <a:cs typeface="Open Sans" charset="0"/>
                <a:sym typeface="Lato"/>
              </a:endParaRPr>
            </a:p>
          </p:txBody>
        </p:sp>
        <p:pic>
          <p:nvPicPr>
            <p:cNvPr id="17" name="Google Shape;203;p21">
              <a:extLst>
                <a:ext uri="{FF2B5EF4-FFF2-40B4-BE49-F238E27FC236}">
                  <a16:creationId xmlns:a16="http://schemas.microsoft.com/office/drawing/2014/main" id="{C376D131-7B3E-4E29-9D66-8733352A1DB4}"/>
                </a:ext>
              </a:extLst>
            </p:cNvPr>
            <p:cNvPicPr preferRelativeResize="0"/>
            <p:nvPr/>
          </p:nvPicPr>
          <p:blipFill>
            <a:blip r:embed="rId9">
              <a:alphaModFix/>
            </a:blip>
            <a:stretch>
              <a:fillRect/>
            </a:stretch>
          </p:blipFill>
          <p:spPr>
            <a:xfrm>
              <a:off x="2655708" y="520694"/>
              <a:ext cx="1067326" cy="1067323"/>
            </a:xfrm>
            <a:prstGeom prst="rect">
              <a:avLst/>
            </a:prstGeom>
            <a:noFill/>
            <a:ln>
              <a:noFill/>
            </a:ln>
          </p:spPr>
        </p:pic>
        <p:sp>
          <p:nvSpPr>
            <p:cNvPr id="18" name="Google Shape;204;p21">
              <a:extLst>
                <a:ext uri="{FF2B5EF4-FFF2-40B4-BE49-F238E27FC236}">
                  <a16:creationId xmlns:a16="http://schemas.microsoft.com/office/drawing/2014/main" id="{9B422E0F-87D0-4BEF-8384-7E286E261D0A}"/>
                </a:ext>
              </a:extLst>
            </p:cNvPr>
            <p:cNvSpPr txBox="1"/>
            <p:nvPr/>
          </p:nvSpPr>
          <p:spPr>
            <a:xfrm>
              <a:off x="2577364" y="1439893"/>
              <a:ext cx="1227788" cy="333412"/>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None/>
              </a:pPr>
              <a:r>
                <a:rPr lang="ru" sz="1300">
                  <a:solidFill>
                    <a:schemeClr val="accent1"/>
                  </a:solidFill>
                  <a:latin typeface="Open Sans" charset="0"/>
                  <a:ea typeface="Open Sans" charset="0"/>
                  <a:cs typeface="Open Sans" charset="0"/>
                  <a:sym typeface="Lato"/>
                </a:rPr>
                <a:t>АНАЛИТИКА</a:t>
              </a:r>
              <a:endParaRPr>
                <a:latin typeface="Open Sans" charset="0"/>
                <a:ea typeface="Open Sans" charset="0"/>
                <a:cs typeface="Open Sans" charset="0"/>
                <a:sym typeface="Lato"/>
              </a:endParaRPr>
            </a:p>
          </p:txBody>
        </p:sp>
        <p:pic>
          <p:nvPicPr>
            <p:cNvPr id="19" name="Google Shape;206;p21">
              <a:extLst>
                <a:ext uri="{FF2B5EF4-FFF2-40B4-BE49-F238E27FC236}">
                  <a16:creationId xmlns:a16="http://schemas.microsoft.com/office/drawing/2014/main" id="{22DEDDF6-6999-4C48-9400-F2A82A0D0016}"/>
                </a:ext>
              </a:extLst>
            </p:cNvPr>
            <p:cNvPicPr preferRelativeResize="0"/>
            <p:nvPr/>
          </p:nvPicPr>
          <p:blipFill>
            <a:blip r:embed="rId10">
              <a:alphaModFix/>
            </a:blip>
            <a:stretch>
              <a:fillRect/>
            </a:stretch>
          </p:blipFill>
          <p:spPr>
            <a:xfrm>
              <a:off x="3997782" y="1324830"/>
              <a:ext cx="1067326" cy="1067321"/>
            </a:xfrm>
            <a:prstGeom prst="rect">
              <a:avLst/>
            </a:prstGeom>
            <a:noFill/>
            <a:ln>
              <a:noFill/>
            </a:ln>
          </p:spPr>
        </p:pic>
        <p:sp>
          <p:nvSpPr>
            <p:cNvPr id="20" name="Google Shape;207;p21">
              <a:extLst>
                <a:ext uri="{FF2B5EF4-FFF2-40B4-BE49-F238E27FC236}">
                  <a16:creationId xmlns:a16="http://schemas.microsoft.com/office/drawing/2014/main" id="{DA03CB4C-15A8-4886-BEF4-989F2189D4FD}"/>
                </a:ext>
              </a:extLst>
            </p:cNvPr>
            <p:cNvSpPr txBox="1"/>
            <p:nvPr/>
          </p:nvSpPr>
          <p:spPr>
            <a:xfrm>
              <a:off x="3786843" y="2238340"/>
              <a:ext cx="1489204" cy="333412"/>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None/>
              </a:pPr>
              <a:r>
                <a:rPr lang="ru" sz="1300">
                  <a:solidFill>
                    <a:schemeClr val="accent1"/>
                  </a:solidFill>
                  <a:latin typeface="Open Sans" charset="0"/>
                  <a:ea typeface="Open Sans" charset="0"/>
                  <a:cs typeface="Open Sans" charset="0"/>
                  <a:sym typeface="Lato"/>
                </a:rPr>
                <a:t>ТЕСТИРОВАНИЕ</a:t>
              </a:r>
              <a:endParaRPr sz="1300">
                <a:solidFill>
                  <a:schemeClr val="accent1"/>
                </a:solidFill>
                <a:latin typeface="Open Sans" charset="0"/>
                <a:ea typeface="Open Sans" charset="0"/>
                <a:cs typeface="Open Sans" charset="0"/>
                <a:sym typeface="Lato"/>
              </a:endParaRPr>
            </a:p>
          </p:txBody>
        </p:sp>
      </p:grpSp>
      <p:cxnSp>
        <p:nvCxnSpPr>
          <p:cNvPr id="22" name="Прямая соединительная линия 21">
            <a:extLst>
              <a:ext uri="{FF2B5EF4-FFF2-40B4-BE49-F238E27FC236}">
                <a16:creationId xmlns:a16="http://schemas.microsoft.com/office/drawing/2014/main" id="{7708C096-8E1E-4703-AD25-581B2298C3F1}"/>
              </a:ext>
            </a:extLst>
          </p:cNvPr>
          <p:cNvCxnSpPr>
            <a:cxnSpLocks/>
          </p:cNvCxnSpPr>
          <p:nvPr/>
        </p:nvCxnSpPr>
        <p:spPr>
          <a:xfrm>
            <a:off x="0" y="2580786"/>
            <a:ext cx="9144000" cy="0"/>
          </a:xfrm>
          <a:prstGeom prst="line">
            <a:avLst/>
          </a:prstGeom>
          <a:ln w="31750">
            <a:solidFill>
              <a:schemeClr val="accent1"/>
            </a:solidFill>
          </a:ln>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274032320"/>
      </p:ext>
    </p:extLst>
  </p:cSld>
  <p:clrMapOvr>
    <a:masterClrMapping/>
  </p:clrMapOvr>
  <p:transition advTm="589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39;p17">
            <a:extLst>
              <a:ext uri="{FF2B5EF4-FFF2-40B4-BE49-F238E27FC236}">
                <a16:creationId xmlns:a16="http://schemas.microsoft.com/office/drawing/2014/main" id="{29D0BBA2-69AB-497B-A8A4-C9A9F435B92B}"/>
              </a:ext>
            </a:extLst>
          </p:cNvPr>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r>
              <a:rPr lang="ru-RU"/>
              <a:t>А что там по цифрам в 2020?</a:t>
            </a:r>
          </a:p>
        </p:txBody>
      </p:sp>
      <p:pic>
        <p:nvPicPr>
          <p:cNvPr id="3" name="Рисунок 2">
            <a:extLst>
              <a:ext uri="{FF2B5EF4-FFF2-40B4-BE49-F238E27FC236}">
                <a16:creationId xmlns:a16="http://schemas.microsoft.com/office/drawing/2014/main" id="{7DB49D2A-CF70-47EB-83DF-7093B1FE3185}"/>
              </a:ext>
            </a:extLst>
          </p:cNvPr>
          <p:cNvPicPr>
            <a:picLocks noChangeAspect="1"/>
          </p:cNvPicPr>
          <p:nvPr/>
        </p:nvPicPr>
        <p:blipFill>
          <a:blip r:embed="rId3"/>
          <a:stretch>
            <a:fillRect/>
          </a:stretch>
        </p:blipFill>
        <p:spPr>
          <a:xfrm>
            <a:off x="251400" y="1695893"/>
            <a:ext cx="4320000" cy="2595137"/>
          </a:xfrm>
          <a:prstGeom prst="rect">
            <a:avLst/>
          </a:prstGeom>
        </p:spPr>
      </p:pic>
      <p:pic>
        <p:nvPicPr>
          <p:cNvPr id="7" name="Google Shape;99;p14">
            <a:extLst>
              <a:ext uri="{FF2B5EF4-FFF2-40B4-BE49-F238E27FC236}">
                <a16:creationId xmlns:a16="http://schemas.microsoft.com/office/drawing/2014/main" id="{B558804D-43B8-4317-8CE4-5EB508F913FF}"/>
              </a:ext>
            </a:extLst>
          </p:cNvPr>
          <p:cNvPicPr preferRelativeResize="0"/>
          <p:nvPr/>
        </p:nvPicPr>
        <p:blipFill>
          <a:blip r:embed="rId4">
            <a:alphaModFix/>
          </a:blip>
          <a:stretch>
            <a:fillRect/>
          </a:stretch>
        </p:blipFill>
        <p:spPr>
          <a:xfrm>
            <a:off x="67625" y="38155"/>
            <a:ext cx="1666500" cy="396000"/>
          </a:xfrm>
          <a:prstGeom prst="rect">
            <a:avLst/>
          </a:prstGeom>
          <a:noFill/>
          <a:ln>
            <a:noFill/>
          </a:ln>
        </p:spPr>
      </p:pic>
      <p:pic>
        <p:nvPicPr>
          <p:cNvPr id="9" name="Google Shape;91;p13">
            <a:extLst>
              <a:ext uri="{FF2B5EF4-FFF2-40B4-BE49-F238E27FC236}">
                <a16:creationId xmlns:a16="http://schemas.microsoft.com/office/drawing/2014/main" id="{07E65B95-D58E-4FBA-B230-58A9E87ED29C}"/>
              </a:ext>
            </a:extLst>
          </p:cNvPr>
          <p:cNvPicPr preferRelativeResize="0"/>
          <p:nvPr/>
        </p:nvPicPr>
        <p:blipFill>
          <a:blip r:embed="rId5">
            <a:alphaModFix/>
          </a:blip>
          <a:stretch>
            <a:fillRect/>
          </a:stretch>
        </p:blipFill>
        <p:spPr>
          <a:xfrm>
            <a:off x="8662400" y="44900"/>
            <a:ext cx="396000" cy="396000"/>
          </a:xfrm>
          <a:prstGeom prst="rect">
            <a:avLst/>
          </a:prstGeom>
          <a:noFill/>
          <a:ln>
            <a:noFill/>
          </a:ln>
        </p:spPr>
      </p:pic>
      <p:sp>
        <p:nvSpPr>
          <p:cNvPr id="19" name="TextBox 18">
            <a:extLst>
              <a:ext uri="{FF2B5EF4-FFF2-40B4-BE49-F238E27FC236}">
                <a16:creationId xmlns:a16="http://schemas.microsoft.com/office/drawing/2014/main" id="{8F66261C-CC09-4424-971E-03FD206B3273}"/>
              </a:ext>
            </a:extLst>
          </p:cNvPr>
          <p:cNvSpPr txBox="1"/>
          <p:nvPr/>
        </p:nvSpPr>
        <p:spPr>
          <a:xfrm>
            <a:off x="713540" y="4771446"/>
            <a:ext cx="5032148" cy="299184"/>
          </a:xfrm>
          <a:prstGeom prst="rect">
            <a:avLst/>
          </a:prstGeom>
          <a:noFill/>
        </p:spPr>
        <p:txBody>
          <a:bodyPr wrap="none" rtlCol="0">
            <a:spAutoFit/>
          </a:bodyPr>
          <a:lstStyle/>
          <a:p>
            <a:pPr algn="ctr" eaLnBrk="1">
              <a:lnSpc>
                <a:spcPct val="96000"/>
              </a:lnSpc>
            </a:pPr>
            <a:r>
              <a:rPr lang="ru-RU" altLang="ru-RU">
                <a:solidFill>
                  <a:srgbClr val="FFFFFF"/>
                </a:solidFill>
                <a:latin typeface="Open Sans" charset="0"/>
                <a:ea typeface="Open Sans" charset="0"/>
                <a:cs typeface="Open Sans" charset="0"/>
              </a:rPr>
              <a:t>Через тернии к звездам в борьбе за качество продукта</a:t>
            </a:r>
          </a:p>
        </p:txBody>
      </p:sp>
      <p:sp>
        <p:nvSpPr>
          <p:cNvPr id="20" name="AutoShape 1">
            <a:extLst>
              <a:ext uri="{FF2B5EF4-FFF2-40B4-BE49-F238E27FC236}">
                <a16:creationId xmlns:a16="http://schemas.microsoft.com/office/drawing/2014/main" id="{ED3D80F7-E92E-4B47-948E-4A3A33B0E121}"/>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21" name="Рисунок 20">
            <a:extLst>
              <a:ext uri="{FF2B5EF4-FFF2-40B4-BE49-F238E27FC236}">
                <a16:creationId xmlns:a16="http://schemas.microsoft.com/office/drawing/2014/main" id="{1EC2C2D0-9CAA-4FDF-91B4-371D171870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Номер слайда 4">
            <a:extLst>
              <a:ext uri="{FF2B5EF4-FFF2-40B4-BE49-F238E27FC236}">
                <a16:creationId xmlns:a16="http://schemas.microsoft.com/office/drawing/2014/main" id="{54928C43-D48E-482E-8D71-7D9428DB5F22}"/>
              </a:ext>
            </a:extLst>
          </p:cNvPr>
          <p:cNvSpPr>
            <a:spLocks noGrp="1"/>
          </p:cNvSpPr>
          <p:nvPr>
            <p:ph type="sldNum" idx="12"/>
          </p:nvPr>
        </p:nvSpPr>
        <p:spPr>
          <a:xfrm>
            <a:off x="8536302" y="4749851"/>
            <a:ext cx="548700" cy="393600"/>
          </a:xfrm>
        </p:spPr>
        <p:txBody>
          <a:bodyPr/>
          <a:lstStyle/>
          <a:p>
            <a:pPr marL="0" lvl="0" indent="0" algn="r" rtl="0">
              <a:spcBef>
                <a:spcPts val="0"/>
              </a:spcBef>
              <a:spcAft>
                <a:spcPts val="0"/>
              </a:spcAft>
              <a:buNone/>
            </a:pPr>
            <a:fld id="{00000000-1234-1234-1234-123412341234}" type="slidenum">
              <a:rPr lang="ru" sz="1400">
                <a:solidFill>
                  <a:srgbClr val="FFFFFF"/>
                </a:solidFill>
              </a:rPr>
              <a:pPr marL="0" lvl="0" indent="0" algn="r" rtl="0">
                <a:spcBef>
                  <a:spcPts val="0"/>
                </a:spcBef>
                <a:spcAft>
                  <a:spcPts val="0"/>
                </a:spcAft>
                <a:buNone/>
              </a:pPr>
              <a:t>13</a:t>
            </a:fld>
            <a:endParaRPr lang="ru" sz="1400">
              <a:solidFill>
                <a:srgbClr val="FFFFFF"/>
              </a:solidFill>
            </a:endParaRPr>
          </a:p>
        </p:txBody>
      </p:sp>
      <p:pic>
        <p:nvPicPr>
          <p:cNvPr id="4" name="Рисунок 3">
            <a:extLst>
              <a:ext uri="{FF2B5EF4-FFF2-40B4-BE49-F238E27FC236}">
                <a16:creationId xmlns:a16="http://schemas.microsoft.com/office/drawing/2014/main" id="{FEC5F577-351B-4476-8F60-ED672BAD2EC6}"/>
              </a:ext>
            </a:extLst>
          </p:cNvPr>
          <p:cNvPicPr>
            <a:picLocks noChangeAspect="1"/>
          </p:cNvPicPr>
          <p:nvPr/>
        </p:nvPicPr>
        <p:blipFill>
          <a:blip r:embed="rId7"/>
          <a:stretch>
            <a:fillRect/>
          </a:stretch>
        </p:blipFill>
        <p:spPr>
          <a:xfrm>
            <a:off x="4572000" y="1695892"/>
            <a:ext cx="4320000" cy="2595137"/>
          </a:xfrm>
          <a:prstGeom prst="rect">
            <a:avLst/>
          </a:prstGeom>
        </p:spPr>
      </p:pic>
    </p:spTree>
    <p:extLst>
      <p:ext uri="{BB962C8B-B14F-4D97-AF65-F5344CB8AC3E}">
        <p14:creationId xmlns:p14="http://schemas.microsoft.com/office/powerpoint/2010/main" val="503270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39;p17">
            <a:extLst>
              <a:ext uri="{FF2B5EF4-FFF2-40B4-BE49-F238E27FC236}">
                <a16:creationId xmlns:a16="http://schemas.microsoft.com/office/drawing/2014/main" id="{29D0BBA2-69AB-497B-A8A4-C9A9F435B92B}"/>
              </a:ext>
            </a:extLst>
          </p:cNvPr>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r>
              <a:rPr lang="ru-RU"/>
              <a:t>2017 </a:t>
            </a:r>
            <a:r>
              <a:rPr lang="en-US"/>
              <a:t>vs 2020</a:t>
            </a:r>
            <a:endParaRPr/>
          </a:p>
        </p:txBody>
      </p:sp>
      <p:pic>
        <p:nvPicPr>
          <p:cNvPr id="11" name="Google Shape;99;p14">
            <a:extLst>
              <a:ext uri="{FF2B5EF4-FFF2-40B4-BE49-F238E27FC236}">
                <a16:creationId xmlns:a16="http://schemas.microsoft.com/office/drawing/2014/main" id="{736E9749-CE74-4E1B-A12E-C2F89F1729A9}"/>
              </a:ext>
            </a:extLst>
          </p:cNvPr>
          <p:cNvPicPr preferRelativeResize="0"/>
          <p:nvPr/>
        </p:nvPicPr>
        <p:blipFill>
          <a:blip r:embed="rId3">
            <a:alphaModFix/>
          </a:blip>
          <a:stretch>
            <a:fillRect/>
          </a:stretch>
        </p:blipFill>
        <p:spPr>
          <a:xfrm>
            <a:off x="67625" y="38155"/>
            <a:ext cx="1666500" cy="396000"/>
          </a:xfrm>
          <a:prstGeom prst="rect">
            <a:avLst/>
          </a:prstGeom>
          <a:noFill/>
          <a:ln>
            <a:noFill/>
          </a:ln>
        </p:spPr>
      </p:pic>
      <p:pic>
        <p:nvPicPr>
          <p:cNvPr id="13" name="Google Shape;91;p13">
            <a:extLst>
              <a:ext uri="{FF2B5EF4-FFF2-40B4-BE49-F238E27FC236}">
                <a16:creationId xmlns:a16="http://schemas.microsoft.com/office/drawing/2014/main" id="{1E2A846E-AC35-47C8-A864-8943C50B6591}"/>
              </a:ext>
            </a:extLst>
          </p:cNvPr>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21" name="TextBox 20">
            <a:extLst>
              <a:ext uri="{FF2B5EF4-FFF2-40B4-BE49-F238E27FC236}">
                <a16:creationId xmlns:a16="http://schemas.microsoft.com/office/drawing/2014/main" id="{828F3A7D-BA72-43CA-B419-A5ADBF44CA03}"/>
              </a:ext>
            </a:extLst>
          </p:cNvPr>
          <p:cNvSpPr txBox="1"/>
          <p:nvPr/>
        </p:nvSpPr>
        <p:spPr>
          <a:xfrm>
            <a:off x="713540" y="4771446"/>
            <a:ext cx="5032148" cy="299184"/>
          </a:xfrm>
          <a:prstGeom prst="rect">
            <a:avLst/>
          </a:prstGeom>
          <a:noFill/>
        </p:spPr>
        <p:txBody>
          <a:bodyPr wrap="none" rtlCol="0">
            <a:spAutoFit/>
          </a:bodyPr>
          <a:lstStyle/>
          <a:p>
            <a:pPr algn="ctr" eaLnBrk="1">
              <a:lnSpc>
                <a:spcPct val="96000"/>
              </a:lnSpc>
            </a:pPr>
            <a:r>
              <a:rPr lang="ru-RU" altLang="ru-RU">
                <a:solidFill>
                  <a:srgbClr val="FFFFFF"/>
                </a:solidFill>
                <a:latin typeface="Open Sans" charset="0"/>
                <a:ea typeface="Open Sans" charset="0"/>
                <a:cs typeface="Open Sans" charset="0"/>
              </a:rPr>
              <a:t>Через тернии к звездам в борьбе за качество продукта</a:t>
            </a:r>
          </a:p>
        </p:txBody>
      </p:sp>
      <p:sp>
        <p:nvSpPr>
          <p:cNvPr id="24" name="AutoShape 1">
            <a:extLst>
              <a:ext uri="{FF2B5EF4-FFF2-40B4-BE49-F238E27FC236}">
                <a16:creationId xmlns:a16="http://schemas.microsoft.com/office/drawing/2014/main" id="{5AE35677-E9DC-4F35-B2BF-54A1A1F308CB}"/>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25" name="Рисунок 24">
            <a:extLst>
              <a:ext uri="{FF2B5EF4-FFF2-40B4-BE49-F238E27FC236}">
                <a16:creationId xmlns:a16="http://schemas.microsoft.com/office/drawing/2014/main" id="{3B394BEE-514D-463B-A288-70044FE991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Номер слайда 4">
            <a:extLst>
              <a:ext uri="{FF2B5EF4-FFF2-40B4-BE49-F238E27FC236}">
                <a16:creationId xmlns:a16="http://schemas.microsoft.com/office/drawing/2014/main" id="{70220133-8B4C-4C21-9E09-56351E0146FA}"/>
              </a:ext>
            </a:extLst>
          </p:cNvPr>
          <p:cNvSpPr>
            <a:spLocks noGrp="1"/>
          </p:cNvSpPr>
          <p:nvPr>
            <p:ph type="sldNum" idx="12"/>
          </p:nvPr>
        </p:nvSpPr>
        <p:spPr>
          <a:xfrm>
            <a:off x="8536302" y="4749851"/>
            <a:ext cx="548700" cy="393600"/>
          </a:xfrm>
        </p:spPr>
        <p:txBody>
          <a:bodyPr/>
          <a:lstStyle/>
          <a:p>
            <a:pPr marL="0" lvl="0" indent="0" algn="r" rtl="0">
              <a:spcBef>
                <a:spcPts val="0"/>
              </a:spcBef>
              <a:spcAft>
                <a:spcPts val="0"/>
              </a:spcAft>
              <a:buNone/>
            </a:pPr>
            <a:fld id="{00000000-1234-1234-1234-123412341234}" type="slidenum">
              <a:rPr lang="ru" sz="1400">
                <a:solidFill>
                  <a:srgbClr val="FFFFFF"/>
                </a:solidFill>
              </a:rPr>
              <a:pPr marL="0" lvl="0" indent="0" algn="r" rtl="0">
                <a:spcBef>
                  <a:spcPts val="0"/>
                </a:spcBef>
                <a:spcAft>
                  <a:spcPts val="0"/>
                </a:spcAft>
                <a:buNone/>
              </a:pPr>
              <a:t>14</a:t>
            </a:fld>
            <a:endParaRPr lang="ru" sz="1400">
              <a:solidFill>
                <a:srgbClr val="FFFFFF"/>
              </a:solidFill>
            </a:endParaRPr>
          </a:p>
        </p:txBody>
      </p:sp>
      <p:graphicFrame>
        <p:nvGraphicFramePr>
          <p:cNvPr id="2" name="Таблица 2">
            <a:extLst>
              <a:ext uri="{FF2B5EF4-FFF2-40B4-BE49-F238E27FC236}">
                <a16:creationId xmlns:a16="http://schemas.microsoft.com/office/drawing/2014/main" id="{4CC9B6B9-00DC-4ACA-AAFB-3B19581E4DA1}"/>
              </a:ext>
            </a:extLst>
          </p:cNvPr>
          <p:cNvGraphicFramePr>
            <a:graphicFrameLocks noGrp="1"/>
          </p:cNvGraphicFramePr>
          <p:nvPr>
            <p:extLst>
              <p:ext uri="{D42A27DB-BD31-4B8C-83A1-F6EECF244321}">
                <p14:modId xmlns:p14="http://schemas.microsoft.com/office/powerpoint/2010/main" val="4050615600"/>
              </p:ext>
            </p:extLst>
          </p:nvPr>
        </p:nvGraphicFramePr>
        <p:xfrm>
          <a:off x="1524000" y="1830070"/>
          <a:ext cx="6096000" cy="148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422707970"/>
                    </a:ext>
                  </a:extLst>
                </a:gridCol>
                <a:gridCol w="2032000">
                  <a:extLst>
                    <a:ext uri="{9D8B030D-6E8A-4147-A177-3AD203B41FA5}">
                      <a16:colId xmlns:a16="http://schemas.microsoft.com/office/drawing/2014/main" val="878236659"/>
                    </a:ext>
                  </a:extLst>
                </a:gridCol>
                <a:gridCol w="2032000">
                  <a:extLst>
                    <a:ext uri="{9D8B030D-6E8A-4147-A177-3AD203B41FA5}">
                      <a16:colId xmlns:a16="http://schemas.microsoft.com/office/drawing/2014/main" val="3773272136"/>
                    </a:ext>
                  </a:extLst>
                </a:gridCol>
              </a:tblGrid>
              <a:tr h="370840">
                <a:tc>
                  <a:txBody>
                    <a:bodyPr/>
                    <a:lstStyle/>
                    <a:p>
                      <a:endParaRPr lang="ru-RU">
                        <a:ln>
                          <a:solidFill>
                            <a:schemeClr val="bg2"/>
                          </a:solidFill>
                        </a:ln>
                      </a:endParaRPr>
                    </a:p>
                  </a:txBody>
                  <a:tcPr/>
                </a:tc>
                <a:tc>
                  <a:txBody>
                    <a:bodyPr/>
                    <a:lstStyle/>
                    <a:p>
                      <a:pPr algn="ctr"/>
                      <a:r>
                        <a:rPr lang="ru-RU"/>
                        <a:t>Проблемы в 2017</a:t>
                      </a:r>
                      <a:r>
                        <a:rPr lang="en-US"/>
                        <a:t>,%</a:t>
                      </a:r>
                      <a:endParaRPr lang="ru-RU"/>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a:t>Проблемы в 20</a:t>
                      </a:r>
                      <a:r>
                        <a:rPr lang="en-US"/>
                        <a:t>20,%</a:t>
                      </a:r>
                      <a:endParaRPr lang="ru-RU"/>
                    </a:p>
                  </a:txBody>
                  <a:tcPr anchor="ctr"/>
                </a:tc>
                <a:extLst>
                  <a:ext uri="{0D108BD9-81ED-4DB2-BD59-A6C34878D82A}">
                    <a16:rowId xmlns:a16="http://schemas.microsoft.com/office/drawing/2014/main" val="2210479562"/>
                  </a:ext>
                </a:extLst>
              </a:tr>
              <a:tr h="370840">
                <a:tc>
                  <a:txBody>
                    <a:bodyPr/>
                    <a:lstStyle/>
                    <a:p>
                      <a:pPr marR="0" algn="ctr" rtl="0">
                        <a:lnSpc>
                          <a:spcPct val="100000"/>
                        </a:lnSpc>
                        <a:spcBef>
                          <a:spcPts val="0"/>
                        </a:spcBef>
                        <a:spcAft>
                          <a:spcPts val="0"/>
                        </a:spcAft>
                        <a:buClr>
                          <a:srgbClr val="000000"/>
                        </a:buClr>
                        <a:buFont typeface="Arial"/>
                      </a:pPr>
                      <a:r>
                        <a:rPr lang="ru-RU" sz="1400" b="1" i="0" u="none" strike="noStrike" cap="none">
                          <a:solidFill>
                            <a:schemeClr val="accent1"/>
                          </a:solidFill>
                          <a:latin typeface="+mn-lt"/>
                          <a:ea typeface="+mn-ea"/>
                          <a:cs typeface="+mn-cs"/>
                          <a:sym typeface="Arial"/>
                        </a:rPr>
                        <a:t>Июль</a:t>
                      </a:r>
                    </a:p>
                  </a:txBody>
                  <a:tcPr/>
                </a:tc>
                <a:tc>
                  <a:txBody>
                    <a:bodyPr/>
                    <a:lstStyle/>
                    <a:p>
                      <a:pPr marR="0" algn="ctr" rtl="0">
                        <a:lnSpc>
                          <a:spcPct val="100000"/>
                        </a:lnSpc>
                        <a:spcBef>
                          <a:spcPts val="0"/>
                        </a:spcBef>
                        <a:spcAft>
                          <a:spcPts val="0"/>
                        </a:spcAft>
                        <a:buClr>
                          <a:srgbClr val="000000"/>
                        </a:buClr>
                        <a:buFont typeface="Arial"/>
                      </a:pPr>
                      <a:r>
                        <a:rPr lang="en-US" sz="1400" b="0" i="0" u="none" strike="noStrike" cap="none">
                          <a:solidFill>
                            <a:schemeClr val="accent1"/>
                          </a:solidFill>
                          <a:latin typeface="+mn-lt"/>
                          <a:ea typeface="+mn-ea"/>
                          <a:cs typeface="+mn-cs"/>
                          <a:sym typeface="Arial"/>
                        </a:rPr>
                        <a:t>28,57%</a:t>
                      </a:r>
                      <a:endParaRPr lang="ru-RU" sz="1400" b="0" i="0" u="none" strike="noStrike" cap="none">
                        <a:solidFill>
                          <a:schemeClr val="accent1"/>
                        </a:solidFill>
                        <a:latin typeface="+mn-lt"/>
                        <a:ea typeface="+mn-ea"/>
                        <a:cs typeface="+mn-cs"/>
                        <a:sym typeface="Arial"/>
                      </a:endParaRPr>
                    </a:p>
                  </a:txBody>
                  <a:tcPr/>
                </a:tc>
                <a:tc>
                  <a:txBody>
                    <a:bodyPr/>
                    <a:lstStyle/>
                    <a:p>
                      <a:pPr marR="0" algn="ctr" rtl="0">
                        <a:lnSpc>
                          <a:spcPct val="100000"/>
                        </a:lnSpc>
                        <a:spcBef>
                          <a:spcPts val="0"/>
                        </a:spcBef>
                        <a:spcAft>
                          <a:spcPts val="0"/>
                        </a:spcAft>
                        <a:buClr>
                          <a:srgbClr val="000000"/>
                        </a:buClr>
                        <a:buFont typeface="Arial"/>
                      </a:pPr>
                      <a:r>
                        <a:rPr lang="en-US" sz="1400" b="0" i="0" u="none" strike="noStrike" cap="none">
                          <a:solidFill>
                            <a:schemeClr val="accent1"/>
                          </a:solidFill>
                          <a:latin typeface="+mn-lt"/>
                          <a:ea typeface="+mn-ea"/>
                          <a:cs typeface="+mn-cs"/>
                          <a:sym typeface="Arial"/>
                        </a:rPr>
                        <a:t>19,61%</a:t>
                      </a:r>
                      <a:endParaRPr lang="ru-RU" sz="1400" b="0" i="0" u="none" strike="noStrike" cap="none">
                        <a:solidFill>
                          <a:schemeClr val="accent1"/>
                        </a:solidFill>
                        <a:latin typeface="+mn-lt"/>
                        <a:ea typeface="+mn-ea"/>
                        <a:cs typeface="+mn-cs"/>
                        <a:sym typeface="Arial"/>
                      </a:endParaRPr>
                    </a:p>
                  </a:txBody>
                  <a:tcPr/>
                </a:tc>
                <a:extLst>
                  <a:ext uri="{0D108BD9-81ED-4DB2-BD59-A6C34878D82A}">
                    <a16:rowId xmlns:a16="http://schemas.microsoft.com/office/drawing/2014/main" val="2508493485"/>
                  </a:ext>
                </a:extLst>
              </a:tr>
              <a:tr h="370840">
                <a:tc>
                  <a:txBody>
                    <a:bodyPr/>
                    <a:lstStyle/>
                    <a:p>
                      <a:pPr marR="0" algn="ctr" rtl="0">
                        <a:lnSpc>
                          <a:spcPct val="100000"/>
                        </a:lnSpc>
                        <a:spcBef>
                          <a:spcPts val="0"/>
                        </a:spcBef>
                        <a:spcAft>
                          <a:spcPts val="0"/>
                        </a:spcAft>
                        <a:buClr>
                          <a:srgbClr val="000000"/>
                        </a:buClr>
                        <a:buFont typeface="Arial"/>
                      </a:pPr>
                      <a:r>
                        <a:rPr lang="ru-RU" sz="1400" b="1" i="0" u="none" strike="noStrike" cap="none">
                          <a:solidFill>
                            <a:schemeClr val="accent1"/>
                          </a:solidFill>
                          <a:latin typeface="+mn-lt"/>
                          <a:ea typeface="+mn-ea"/>
                          <a:cs typeface="+mn-cs"/>
                          <a:sym typeface="Arial"/>
                        </a:rPr>
                        <a:t>Август</a:t>
                      </a:r>
                    </a:p>
                  </a:txBody>
                  <a:tcPr/>
                </a:tc>
                <a:tc>
                  <a:txBody>
                    <a:bodyPr/>
                    <a:lstStyle/>
                    <a:p>
                      <a:pPr marR="0" algn="ctr" rtl="0">
                        <a:lnSpc>
                          <a:spcPct val="100000"/>
                        </a:lnSpc>
                        <a:spcBef>
                          <a:spcPts val="0"/>
                        </a:spcBef>
                        <a:spcAft>
                          <a:spcPts val="0"/>
                        </a:spcAft>
                        <a:buClr>
                          <a:srgbClr val="000000"/>
                        </a:buClr>
                        <a:buFont typeface="Arial"/>
                      </a:pPr>
                      <a:r>
                        <a:rPr lang="en-US" sz="1400" b="0" i="0" u="none" strike="noStrike" cap="none">
                          <a:solidFill>
                            <a:schemeClr val="accent1"/>
                          </a:solidFill>
                          <a:latin typeface="+mn-lt"/>
                          <a:ea typeface="+mn-ea"/>
                          <a:cs typeface="+mn-cs"/>
                          <a:sym typeface="Arial"/>
                        </a:rPr>
                        <a:t>30%</a:t>
                      </a:r>
                      <a:endParaRPr lang="ru-RU" sz="1400" b="0" i="0" u="none" strike="noStrike" cap="none">
                        <a:solidFill>
                          <a:schemeClr val="accent1"/>
                        </a:solidFill>
                        <a:latin typeface="+mn-lt"/>
                        <a:ea typeface="+mn-ea"/>
                        <a:cs typeface="+mn-cs"/>
                        <a:sym typeface="Arial"/>
                      </a:endParaRPr>
                    </a:p>
                  </a:txBody>
                  <a:tcPr/>
                </a:tc>
                <a:tc>
                  <a:txBody>
                    <a:bodyPr/>
                    <a:lstStyle/>
                    <a:p>
                      <a:pPr marR="0" algn="ctr" rtl="0">
                        <a:lnSpc>
                          <a:spcPct val="100000"/>
                        </a:lnSpc>
                        <a:spcBef>
                          <a:spcPts val="0"/>
                        </a:spcBef>
                        <a:spcAft>
                          <a:spcPts val="0"/>
                        </a:spcAft>
                        <a:buClr>
                          <a:srgbClr val="000000"/>
                        </a:buClr>
                        <a:buFont typeface="Arial"/>
                      </a:pPr>
                      <a:r>
                        <a:rPr lang="en-US" sz="1400" b="0" i="0" u="none" strike="noStrike" cap="none">
                          <a:solidFill>
                            <a:schemeClr val="accent1"/>
                          </a:solidFill>
                          <a:latin typeface="+mn-lt"/>
                          <a:ea typeface="+mn-ea"/>
                          <a:cs typeface="+mn-cs"/>
                          <a:sym typeface="Arial"/>
                        </a:rPr>
                        <a:t>19,05%</a:t>
                      </a:r>
                      <a:endParaRPr lang="ru-RU" sz="1400" b="0" i="0" u="none" strike="noStrike" cap="none">
                        <a:solidFill>
                          <a:schemeClr val="accent1"/>
                        </a:solidFill>
                        <a:latin typeface="+mn-lt"/>
                        <a:ea typeface="+mn-ea"/>
                        <a:cs typeface="+mn-cs"/>
                        <a:sym typeface="Arial"/>
                      </a:endParaRPr>
                    </a:p>
                  </a:txBody>
                  <a:tcPr/>
                </a:tc>
                <a:extLst>
                  <a:ext uri="{0D108BD9-81ED-4DB2-BD59-A6C34878D82A}">
                    <a16:rowId xmlns:a16="http://schemas.microsoft.com/office/drawing/2014/main" val="2996074575"/>
                  </a:ext>
                </a:extLst>
              </a:tr>
              <a:tr h="370840">
                <a:tc>
                  <a:txBody>
                    <a:bodyPr/>
                    <a:lstStyle/>
                    <a:p>
                      <a:pPr marR="0" algn="ctr" rtl="0">
                        <a:lnSpc>
                          <a:spcPct val="100000"/>
                        </a:lnSpc>
                        <a:spcBef>
                          <a:spcPts val="0"/>
                        </a:spcBef>
                        <a:spcAft>
                          <a:spcPts val="0"/>
                        </a:spcAft>
                        <a:buClr>
                          <a:srgbClr val="000000"/>
                        </a:buClr>
                        <a:buFont typeface="Arial"/>
                      </a:pPr>
                      <a:r>
                        <a:rPr lang="ru-RU" sz="1400" b="1" i="0" u="none" strike="noStrike" cap="none">
                          <a:solidFill>
                            <a:schemeClr val="accent1"/>
                          </a:solidFill>
                          <a:latin typeface="+mn-lt"/>
                          <a:ea typeface="+mn-ea"/>
                          <a:cs typeface="+mn-cs"/>
                          <a:sym typeface="Arial"/>
                        </a:rPr>
                        <a:t>Сентябрь</a:t>
                      </a:r>
                    </a:p>
                  </a:txBody>
                  <a:tcPr/>
                </a:tc>
                <a:tc>
                  <a:txBody>
                    <a:bodyPr/>
                    <a:lstStyle/>
                    <a:p>
                      <a:pPr marR="0" algn="ctr" rtl="0">
                        <a:lnSpc>
                          <a:spcPct val="100000"/>
                        </a:lnSpc>
                        <a:spcBef>
                          <a:spcPts val="0"/>
                        </a:spcBef>
                        <a:spcAft>
                          <a:spcPts val="0"/>
                        </a:spcAft>
                        <a:buClr>
                          <a:srgbClr val="000000"/>
                        </a:buClr>
                        <a:buFont typeface="Arial"/>
                      </a:pPr>
                      <a:r>
                        <a:rPr lang="en-US" sz="1400" b="0" i="0" u="none" strike="noStrike" cap="none">
                          <a:solidFill>
                            <a:schemeClr val="accent1"/>
                          </a:solidFill>
                          <a:latin typeface="+mn-lt"/>
                          <a:ea typeface="+mn-ea"/>
                          <a:cs typeface="+mn-cs"/>
                          <a:sym typeface="Arial"/>
                        </a:rPr>
                        <a:t>36,56%</a:t>
                      </a:r>
                      <a:endParaRPr lang="ru-RU" sz="1400" b="0" i="0" u="none" strike="noStrike" cap="none">
                        <a:solidFill>
                          <a:schemeClr val="accent1"/>
                        </a:solidFill>
                        <a:latin typeface="+mn-lt"/>
                        <a:ea typeface="+mn-ea"/>
                        <a:cs typeface="+mn-cs"/>
                        <a:sym typeface="Arial"/>
                      </a:endParaRPr>
                    </a:p>
                  </a:txBody>
                  <a:tcPr/>
                </a:tc>
                <a:tc>
                  <a:txBody>
                    <a:bodyPr/>
                    <a:lstStyle/>
                    <a:p>
                      <a:pPr marR="0" algn="ctr" rtl="0">
                        <a:lnSpc>
                          <a:spcPct val="100000"/>
                        </a:lnSpc>
                        <a:spcBef>
                          <a:spcPts val="0"/>
                        </a:spcBef>
                        <a:spcAft>
                          <a:spcPts val="0"/>
                        </a:spcAft>
                        <a:buClr>
                          <a:srgbClr val="000000"/>
                        </a:buClr>
                        <a:buFont typeface="Arial"/>
                      </a:pPr>
                      <a:r>
                        <a:rPr lang="en-US" sz="1400" b="0" i="0" u="none" strike="noStrike" cap="none">
                          <a:solidFill>
                            <a:schemeClr val="accent1"/>
                          </a:solidFill>
                          <a:latin typeface="+mn-lt"/>
                          <a:ea typeface="+mn-ea"/>
                          <a:cs typeface="+mn-cs"/>
                          <a:sym typeface="Arial"/>
                        </a:rPr>
                        <a:t>13,64%</a:t>
                      </a:r>
                      <a:endParaRPr lang="ru-RU" sz="1400" b="0" i="0" u="none" strike="noStrike" cap="none">
                        <a:solidFill>
                          <a:schemeClr val="accent1"/>
                        </a:solidFill>
                        <a:latin typeface="+mn-lt"/>
                        <a:ea typeface="+mn-ea"/>
                        <a:cs typeface="+mn-cs"/>
                        <a:sym typeface="Arial"/>
                      </a:endParaRPr>
                    </a:p>
                  </a:txBody>
                  <a:tcPr/>
                </a:tc>
                <a:extLst>
                  <a:ext uri="{0D108BD9-81ED-4DB2-BD59-A6C34878D82A}">
                    <a16:rowId xmlns:a16="http://schemas.microsoft.com/office/drawing/2014/main" val="4068946050"/>
                  </a:ext>
                </a:extLst>
              </a:tr>
            </a:tbl>
          </a:graphicData>
        </a:graphic>
      </p:graphicFrame>
      <p:pic>
        <p:nvPicPr>
          <p:cNvPr id="4" name="Рисунок 3" descr="Изображение выглядит как объект, часы, зеркало&#10;&#10;Автоматически созданное описание">
            <a:extLst>
              <a:ext uri="{FF2B5EF4-FFF2-40B4-BE49-F238E27FC236}">
                <a16:creationId xmlns:a16="http://schemas.microsoft.com/office/drawing/2014/main" id="{01EE60C4-A5B7-483C-BC92-81482488E0E1}"/>
              </a:ext>
            </a:extLst>
          </p:cNvPr>
          <p:cNvPicPr>
            <a:picLocks noChangeAspect="1"/>
          </p:cNvPicPr>
          <p:nvPr/>
        </p:nvPicPr>
        <p:blipFill>
          <a:blip r:embed="rId6"/>
          <a:stretch>
            <a:fillRect/>
          </a:stretch>
        </p:blipFill>
        <p:spPr>
          <a:xfrm>
            <a:off x="3942000" y="3396660"/>
            <a:ext cx="940078" cy="1260000"/>
          </a:xfrm>
          <a:prstGeom prst="rect">
            <a:avLst/>
          </a:prstGeom>
        </p:spPr>
      </p:pic>
    </p:spTree>
    <p:extLst>
      <p:ext uri="{BB962C8B-B14F-4D97-AF65-F5344CB8AC3E}">
        <p14:creationId xmlns:p14="http://schemas.microsoft.com/office/powerpoint/2010/main" val="1123990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0"/>
          <p:cNvSpPr txBox="1">
            <a:spLocks noGrp="1"/>
          </p:cNvSpPr>
          <p:nvPr>
            <p:ph type="title"/>
          </p:nvPr>
        </p:nvSpPr>
        <p:spPr>
          <a:xfrm>
            <a:off x="1905440" y="1674392"/>
            <a:ext cx="5333121" cy="893576"/>
          </a:xfrm>
          <a:prstGeom prst="rect">
            <a:avLst/>
          </a:prstGeom>
        </p:spPr>
        <p:txBody>
          <a:bodyPr spcFirstLastPara="1" wrap="square" lIns="91425" tIns="91425" rIns="91425" bIns="91425" anchor="t" anchorCtr="0">
            <a:noAutofit/>
          </a:bodyPr>
          <a:lstStyle/>
          <a:p>
            <a:pPr lvl="0" algn="ctr"/>
            <a:r>
              <a:rPr lang="ru"/>
              <a:t>Как качественно выполн</a:t>
            </a:r>
            <a:r>
              <a:rPr lang="ru-RU"/>
              <a:t>и</a:t>
            </a:r>
            <a:r>
              <a:rPr lang="ru"/>
              <a:t>ть тестирование требований? </a:t>
            </a:r>
            <a:br>
              <a:rPr lang="ru"/>
            </a:br>
            <a:endParaRPr/>
          </a:p>
        </p:txBody>
      </p:sp>
      <p:pic>
        <p:nvPicPr>
          <p:cNvPr id="183" name="Google Shape;183;p20"/>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184" name="Google Shape;184;p20"/>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2" name="AutoShape 1">
            <a:extLst>
              <a:ext uri="{FF2B5EF4-FFF2-40B4-BE49-F238E27FC236}">
                <a16:creationId xmlns:a16="http://schemas.microsoft.com/office/drawing/2014/main" id="{A4C5DCE2-E097-4B23-85B1-634A594145DE}"/>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3" name="Рисунок 12">
            <a:extLst>
              <a:ext uri="{FF2B5EF4-FFF2-40B4-BE49-F238E27FC236}">
                <a16:creationId xmlns:a16="http://schemas.microsoft.com/office/drawing/2014/main" id="{FCAF7CAE-54A1-44E8-8279-C507A9734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9" descr="sticker (7).png"/>
          <p:cNvPicPr>
            <a:picLocks noChangeAspect="1"/>
          </p:cNvPicPr>
          <p:nvPr/>
        </p:nvPicPr>
        <p:blipFill>
          <a:blip r:embed="rId6"/>
          <a:stretch>
            <a:fillRect/>
          </a:stretch>
        </p:blipFill>
        <p:spPr>
          <a:xfrm>
            <a:off x="727200" y="3308400"/>
            <a:ext cx="1260000" cy="1260000"/>
          </a:xfrm>
          <a:prstGeom prst="rect">
            <a:avLst/>
          </a:prstGeom>
        </p:spPr>
      </p:pic>
      <p:sp>
        <p:nvSpPr>
          <p:cNvPr id="4" name="Номер слайда 3">
            <a:extLst>
              <a:ext uri="{FF2B5EF4-FFF2-40B4-BE49-F238E27FC236}">
                <a16:creationId xmlns:a16="http://schemas.microsoft.com/office/drawing/2014/main" id="{38E8BA37-69D3-4E0B-BBFF-8208F6F3A9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15</a:t>
            </a:fld>
            <a:endParaRPr lang="ru" sz="1400">
              <a:solidFill>
                <a:srgbClr val="FFFFFF"/>
              </a:solidFill>
            </a:endParaRPr>
          </a:p>
        </p:txBody>
      </p:sp>
      <p:sp>
        <p:nvSpPr>
          <p:cNvPr id="16" name="TextBox 15">
            <a:extLst>
              <a:ext uri="{FF2B5EF4-FFF2-40B4-BE49-F238E27FC236}">
                <a16:creationId xmlns:a16="http://schemas.microsoft.com/office/drawing/2014/main" id="{D02918DA-A42E-4B13-8AC7-3D5B1FB0F886}"/>
              </a:ext>
            </a:extLst>
          </p:cNvPr>
          <p:cNvSpPr txBox="1"/>
          <p:nvPr/>
        </p:nvSpPr>
        <p:spPr>
          <a:xfrm>
            <a:off x="2533651" y="2509828"/>
            <a:ext cx="4076699" cy="492443"/>
          </a:xfrm>
          <a:prstGeom prst="rect">
            <a:avLst/>
          </a:prstGeom>
          <a:noFill/>
        </p:spPr>
        <p:txBody>
          <a:bodyPr wrap="square">
            <a:spAutoFit/>
          </a:bodyPr>
          <a:lstStyle/>
          <a:p>
            <a:r>
              <a:rPr lang="ru" sz="2600" b="1">
                <a:solidFill>
                  <a:schemeClr val="dk2"/>
                </a:solidFill>
                <a:latin typeface="Open Sans" charset="0"/>
                <a:ea typeface="Open Sans" charset="0"/>
                <a:cs typeface="Open Sans" charset="0"/>
                <a:sym typeface="Raleway"/>
              </a:rPr>
              <a:t>Узнать</a:t>
            </a:r>
            <a:r>
              <a:rPr lang="ru"/>
              <a:t> </a:t>
            </a:r>
            <a:r>
              <a:rPr lang="ru-RU" sz="2600" b="1">
                <a:solidFill>
                  <a:schemeClr val="dk2"/>
                </a:solidFill>
                <a:latin typeface="Open Sans" charset="0"/>
                <a:ea typeface="Open Sans" charset="0"/>
                <a:cs typeface="Open Sans" charset="0"/>
              </a:rPr>
              <a:t>проект</a:t>
            </a:r>
            <a:r>
              <a:rPr lang="ru" sz="2600" b="1">
                <a:solidFill>
                  <a:schemeClr val="dk2"/>
                </a:solidFill>
                <a:latin typeface="Open Sans" charset="0"/>
                <a:ea typeface="Open Sans" charset="0"/>
                <a:cs typeface="Open Sans" charset="0"/>
              </a:rPr>
              <a:t> лучше!</a:t>
            </a:r>
            <a:endParaRPr lang="ru-RU" sz="2600" b="1">
              <a:solidFill>
                <a:schemeClr val="dk2"/>
              </a:solidFill>
              <a:latin typeface="Open Sans" charset="0"/>
              <a:ea typeface="Open Sans" charset="0"/>
              <a:cs typeface="Open Sans" charset="0"/>
            </a:endParaRPr>
          </a:p>
        </p:txBody>
      </p:sp>
    </p:spTree>
  </p:cSld>
  <p:clrMapOvr>
    <a:masterClrMapping/>
  </p:clrMapOvr>
  <p:transition advClick="0" advTm="1675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Как узнать проект лучше?</a:t>
            </a:r>
            <a:endParaRPr/>
          </a:p>
        </p:txBody>
      </p:sp>
      <p:sp>
        <p:nvSpPr>
          <p:cNvPr id="222" name="Google Shape;222;p22"/>
          <p:cNvSpPr txBox="1">
            <a:spLocks noGrp="1"/>
          </p:cNvSpPr>
          <p:nvPr>
            <p:ph type="body" idx="2"/>
          </p:nvPr>
        </p:nvSpPr>
        <p:spPr>
          <a:xfrm>
            <a:off x="727200" y="1620000"/>
            <a:ext cx="7631014" cy="2438700"/>
          </a:xfrm>
          <a:prstGeom prst="rect">
            <a:avLst/>
          </a:prstGeom>
        </p:spPr>
        <p:txBody>
          <a:bodyPr spcFirstLastPara="1" wrap="square" lIns="91425" tIns="91425" rIns="91425" bIns="91425" anchor="t" anchorCtr="0">
            <a:noAutofit/>
          </a:bodyPr>
          <a:lstStyle/>
          <a:p>
            <a:pPr marL="14288" lvl="0" indent="-14288" algn="l" rtl="0">
              <a:spcBef>
                <a:spcPts val="0"/>
              </a:spcBef>
              <a:spcAft>
                <a:spcPts val="0"/>
              </a:spcAft>
              <a:buSzPts val="1300"/>
              <a:buNone/>
            </a:pPr>
            <a:r>
              <a:rPr lang="ru-RU" b="1" cap="all">
                <a:latin typeface="+mj-lt"/>
              </a:rPr>
              <a:t>Проблема</a:t>
            </a:r>
            <a:r>
              <a:rPr lang="ru-RU" b="1">
                <a:latin typeface="+mj-lt"/>
              </a:rPr>
              <a:t>:</a:t>
            </a:r>
            <a:endParaRPr b="1">
              <a:latin typeface="+mj-lt"/>
            </a:endParaRPr>
          </a:p>
          <a:p>
            <a:pPr marL="0" indent="0" algn="just">
              <a:spcBef>
                <a:spcPts val="1600"/>
              </a:spcBef>
              <a:buNone/>
            </a:pPr>
            <a:r>
              <a:rPr lang="ru-RU" sz="1600"/>
              <a:t>Новая предметная область. Нет понимания, почему реализованы те или иные процессы. Как следствие, пропадает интерес к изучению. Хочется уже делать задачи, но нет уверенности в том, что это будет приносить пользу.</a:t>
            </a:r>
            <a:endParaRPr b="1"/>
          </a:p>
        </p:txBody>
      </p:sp>
      <p:pic>
        <p:nvPicPr>
          <p:cNvPr id="223" name="Google Shape;223;p22"/>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224" name="Google Shape;224;p22"/>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3" name="AutoShape 1">
            <a:extLst>
              <a:ext uri="{FF2B5EF4-FFF2-40B4-BE49-F238E27FC236}">
                <a16:creationId xmlns:a16="http://schemas.microsoft.com/office/drawing/2014/main" id="{93E72CF4-E110-441F-A075-5F1BA675181C}"/>
              </a:ext>
            </a:extLst>
          </p:cNvPr>
          <p:cNvSpPr>
            <a:spLocks noChangeArrowheads="1"/>
          </p:cNvSpPr>
          <p:nvPr/>
        </p:nvSpPr>
        <p:spPr bwMode="auto">
          <a:xfrm>
            <a:off x="0" y="4687200"/>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4" name="Рисунок 13">
            <a:extLst>
              <a:ext uri="{FF2B5EF4-FFF2-40B4-BE49-F238E27FC236}">
                <a16:creationId xmlns:a16="http://schemas.microsoft.com/office/drawing/2014/main" id="{0170B9B5-BFBB-4228-B7F4-1962B4C0E3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a:extLst>
              <a:ext uri="{FF2B5EF4-FFF2-40B4-BE49-F238E27FC236}">
                <a16:creationId xmlns:a16="http://schemas.microsoft.com/office/drawing/2014/main" id="{F1908A27-1B1A-4AEE-AD08-6587383296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16</a:t>
            </a:fld>
            <a:endParaRPr lang="ru" sz="1400">
              <a:solidFill>
                <a:srgbClr val="FFFFFF"/>
              </a:solidFill>
            </a:endParaRPr>
          </a:p>
        </p:txBody>
      </p:sp>
      <p:pic>
        <p:nvPicPr>
          <p:cNvPr id="5" name="Рисунок 4">
            <a:extLst>
              <a:ext uri="{FF2B5EF4-FFF2-40B4-BE49-F238E27FC236}">
                <a16:creationId xmlns:a16="http://schemas.microsoft.com/office/drawing/2014/main" id="{251B7D2E-A34F-4E9A-9833-F8C82DDB23C8}"/>
              </a:ext>
            </a:extLst>
          </p:cNvPr>
          <p:cNvPicPr>
            <a:picLocks noChangeAspect="1"/>
          </p:cNvPicPr>
          <p:nvPr/>
        </p:nvPicPr>
        <p:blipFill>
          <a:blip r:embed="rId6"/>
          <a:stretch>
            <a:fillRect/>
          </a:stretch>
        </p:blipFill>
        <p:spPr>
          <a:xfrm>
            <a:off x="3941400" y="3437280"/>
            <a:ext cx="1260000" cy="797344"/>
          </a:xfrm>
          <a:prstGeom prst="rect">
            <a:avLst/>
          </a:prstGeom>
        </p:spPr>
      </p:pic>
    </p:spTree>
  </p:cSld>
  <p:clrMapOvr>
    <a:masterClrMapping/>
  </p:clrMapOvr>
  <p:transition advTm="20766"/>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pPr lvl="0"/>
            <a:r>
              <a:rPr lang="ru"/>
              <a:t>Как узнать </a:t>
            </a:r>
            <a:r>
              <a:rPr lang="ru-RU"/>
              <a:t>проект</a:t>
            </a:r>
            <a:r>
              <a:rPr lang="ru"/>
              <a:t> лучше?</a:t>
            </a:r>
            <a:endParaRPr/>
          </a:p>
        </p:txBody>
      </p:sp>
      <p:sp>
        <p:nvSpPr>
          <p:cNvPr id="230" name="Google Shape;230;p23"/>
          <p:cNvSpPr txBox="1">
            <a:spLocks noGrp="1"/>
          </p:cNvSpPr>
          <p:nvPr>
            <p:ph type="body" idx="1"/>
          </p:nvPr>
        </p:nvSpPr>
        <p:spPr>
          <a:xfrm>
            <a:off x="727200" y="1620000"/>
            <a:ext cx="7632000" cy="2438700"/>
          </a:xfrm>
          <a:prstGeom prst="rect">
            <a:avLst/>
          </a:prstGeom>
        </p:spPr>
        <p:txBody>
          <a:bodyPr spcFirstLastPara="1" wrap="square" lIns="91425" tIns="91425" rIns="91425" bIns="91425" anchor="t" anchorCtr="0">
            <a:noAutofit/>
          </a:bodyPr>
          <a:lstStyle/>
          <a:p>
            <a:pPr marL="14288" marR="0" lvl="0" indent="-14288" algn="l" rtl="0">
              <a:lnSpc>
                <a:spcPct val="115000"/>
              </a:lnSpc>
              <a:spcBef>
                <a:spcPts val="0"/>
              </a:spcBef>
              <a:spcAft>
                <a:spcPts val="0"/>
              </a:spcAft>
              <a:buSzPts val="1300"/>
              <a:buNone/>
            </a:pPr>
            <a:r>
              <a:rPr lang="ru-RU" b="1" dirty="0"/>
              <a:t>ВОЗМОЖНОЕ РЕШЕНИЕ</a:t>
            </a:r>
            <a:r>
              <a:rPr lang="ru" b="1" dirty="0"/>
              <a:t>:</a:t>
            </a:r>
            <a:endParaRPr b="1" dirty="0"/>
          </a:p>
          <a:p>
            <a:pPr marL="146050" lvl="1" indent="0">
              <a:spcBef>
                <a:spcPts val="0"/>
              </a:spcBef>
              <a:buSzPts val="1300"/>
              <a:buNone/>
            </a:pPr>
            <a:r>
              <a:rPr lang="ru-RU" sz="1600" dirty="0">
                <a:latin typeface="Open Sans" charset="0"/>
                <a:ea typeface="Open Sans" charset="0"/>
                <a:cs typeface="Open Sans" charset="0"/>
                <a:sym typeface="Arial"/>
              </a:rPr>
              <a:t>Подготовка материалов по предметной области в разных форматах:</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sym typeface="Arial"/>
              </a:rPr>
              <a:t>Книги</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sym typeface="Arial"/>
              </a:rPr>
              <a:t>Интересные статьи</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sym typeface="Arial"/>
              </a:rPr>
              <a:t>Курсы (как платные так и бесплатные)</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sym typeface="Arial"/>
              </a:rPr>
              <a:t>Презентация от экспертов для команды по ключевым моментам</a:t>
            </a:r>
          </a:p>
          <a:p>
            <a:pPr marL="457200" lvl="1" indent="-311150">
              <a:spcBef>
                <a:spcPts val="0"/>
              </a:spcBef>
              <a:buSzPts val="1300"/>
              <a:buFont typeface="Wingdings" panose="05000000000000000000" pitchFamily="2" charset="2"/>
              <a:buChar char="þ"/>
            </a:pPr>
            <a:endParaRPr lang="ru-RU" sz="1600" dirty="0">
              <a:latin typeface="Open Sans" charset="0"/>
              <a:ea typeface="Open Sans" charset="0"/>
              <a:cs typeface="Open Sans" charset="0"/>
              <a:sym typeface="Arial"/>
            </a:endParaRPr>
          </a:p>
          <a:p>
            <a:pPr marL="498849" indent="0" algn="just">
              <a:buNone/>
            </a:pPr>
            <a:endParaRPr lang="ru-RU" sz="1600" dirty="0"/>
          </a:p>
          <a:p>
            <a:pPr marL="0" lvl="0" indent="0" algn="just" rtl="0">
              <a:spcBef>
                <a:spcPts val="1600"/>
              </a:spcBef>
              <a:spcAft>
                <a:spcPts val="0"/>
              </a:spcAft>
              <a:buNone/>
            </a:pPr>
            <a:endParaRPr lang="ru-RU" sz="1600" dirty="0"/>
          </a:p>
          <a:p>
            <a:pPr marL="0" lvl="0" indent="0" algn="just" rtl="0">
              <a:spcBef>
                <a:spcPts val="1600"/>
              </a:spcBef>
              <a:spcAft>
                <a:spcPts val="0"/>
              </a:spcAft>
              <a:buNone/>
            </a:pPr>
            <a:endParaRPr sz="1600" dirty="0"/>
          </a:p>
          <a:p>
            <a:pPr marL="0" lvl="0" indent="0" algn="l" rtl="0">
              <a:spcBef>
                <a:spcPts val="1600"/>
              </a:spcBef>
              <a:spcAft>
                <a:spcPts val="1600"/>
              </a:spcAft>
              <a:buNone/>
            </a:pPr>
            <a:endParaRPr dirty="0"/>
          </a:p>
        </p:txBody>
      </p:sp>
      <p:pic>
        <p:nvPicPr>
          <p:cNvPr id="234" name="Google Shape;234;p23"/>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235" name="Google Shape;235;p23"/>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3" name="AutoShape 1">
            <a:extLst>
              <a:ext uri="{FF2B5EF4-FFF2-40B4-BE49-F238E27FC236}">
                <a16:creationId xmlns:a16="http://schemas.microsoft.com/office/drawing/2014/main" id="{26394792-86DA-40A8-A8F6-C71E44033E32}"/>
              </a:ext>
            </a:extLst>
          </p:cNvPr>
          <p:cNvSpPr>
            <a:spLocks noChangeArrowheads="1"/>
          </p:cNvSpPr>
          <p:nvPr/>
        </p:nvSpPr>
        <p:spPr bwMode="auto">
          <a:xfrm>
            <a:off x="0" y="4687200"/>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4" name="Рисунок 13">
            <a:extLst>
              <a:ext uri="{FF2B5EF4-FFF2-40B4-BE49-F238E27FC236}">
                <a16:creationId xmlns:a16="http://schemas.microsoft.com/office/drawing/2014/main" id="{7693410B-9122-427E-BDE2-5234DC3C6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a:extLst>
              <a:ext uri="{FF2B5EF4-FFF2-40B4-BE49-F238E27FC236}">
                <a16:creationId xmlns:a16="http://schemas.microsoft.com/office/drawing/2014/main" id="{4CF2F6C6-E99A-480E-BFA7-FC81D67F48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17</a:t>
            </a:fld>
            <a:endParaRPr lang="ru" sz="1400">
              <a:solidFill>
                <a:srgbClr val="FFFFFF"/>
              </a:solidFill>
            </a:endParaRPr>
          </a:p>
        </p:txBody>
      </p:sp>
      <p:pic>
        <p:nvPicPr>
          <p:cNvPr id="3" name="Рисунок 2">
            <a:extLst>
              <a:ext uri="{FF2B5EF4-FFF2-40B4-BE49-F238E27FC236}">
                <a16:creationId xmlns:a16="http://schemas.microsoft.com/office/drawing/2014/main" id="{27638EC0-CEFF-4D3C-A67D-424763E5A4F5}"/>
              </a:ext>
            </a:extLst>
          </p:cNvPr>
          <p:cNvPicPr>
            <a:picLocks noChangeAspect="1"/>
          </p:cNvPicPr>
          <p:nvPr/>
        </p:nvPicPr>
        <p:blipFill>
          <a:blip r:embed="rId6"/>
          <a:stretch>
            <a:fillRect/>
          </a:stretch>
        </p:blipFill>
        <p:spPr>
          <a:xfrm>
            <a:off x="3942000" y="3595372"/>
            <a:ext cx="1260000" cy="794883"/>
          </a:xfrm>
          <a:prstGeom prst="rect">
            <a:avLst/>
          </a:prstGeom>
        </p:spPr>
      </p:pic>
    </p:spTree>
    <p:extLst>
      <p:ext uri="{BB962C8B-B14F-4D97-AF65-F5344CB8AC3E}">
        <p14:creationId xmlns:p14="http://schemas.microsoft.com/office/powerpoint/2010/main" val="2440218106"/>
      </p:ext>
    </p:extLst>
  </p:cSld>
  <p:clrMapOvr>
    <a:masterClrMapping/>
  </p:clrMapOvr>
  <p:transition advTm="7132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2"/>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Как узнать проект лучше?</a:t>
            </a:r>
            <a:endParaRPr/>
          </a:p>
        </p:txBody>
      </p:sp>
      <p:sp>
        <p:nvSpPr>
          <p:cNvPr id="222" name="Google Shape;222;p22"/>
          <p:cNvSpPr txBox="1">
            <a:spLocks noGrp="1"/>
          </p:cNvSpPr>
          <p:nvPr>
            <p:ph type="body" idx="2"/>
          </p:nvPr>
        </p:nvSpPr>
        <p:spPr>
          <a:xfrm>
            <a:off x="727200" y="1620000"/>
            <a:ext cx="7631014" cy="2438700"/>
          </a:xfrm>
          <a:prstGeom prst="rect">
            <a:avLst/>
          </a:prstGeom>
        </p:spPr>
        <p:txBody>
          <a:bodyPr spcFirstLastPara="1" wrap="square" lIns="91425" tIns="91425" rIns="91425" bIns="91425" anchor="t" anchorCtr="0">
            <a:noAutofit/>
          </a:bodyPr>
          <a:lstStyle/>
          <a:p>
            <a:pPr marL="14288" lvl="0" indent="-14288" algn="l" rtl="0">
              <a:spcBef>
                <a:spcPts val="0"/>
              </a:spcBef>
              <a:spcAft>
                <a:spcPts val="0"/>
              </a:spcAft>
              <a:buSzPts val="1300"/>
              <a:buNone/>
            </a:pPr>
            <a:r>
              <a:rPr lang="ru-RU" b="1" cap="all">
                <a:latin typeface="+mj-lt"/>
              </a:rPr>
              <a:t>Проблема</a:t>
            </a:r>
            <a:r>
              <a:rPr lang="ru-RU" b="1">
                <a:latin typeface="+mj-lt"/>
              </a:rPr>
              <a:t>:</a:t>
            </a:r>
            <a:endParaRPr b="1">
              <a:latin typeface="+mj-lt"/>
            </a:endParaRPr>
          </a:p>
          <a:p>
            <a:pPr marL="0" lvl="0" indent="0" algn="just" rtl="0">
              <a:spcBef>
                <a:spcPts val="1600"/>
              </a:spcBef>
              <a:spcAft>
                <a:spcPts val="0"/>
              </a:spcAft>
              <a:buNone/>
            </a:pPr>
            <a:r>
              <a:rPr lang="ru-RU" sz="1600"/>
              <a:t>Новый </a:t>
            </a:r>
            <a:r>
              <a:rPr lang="en-US" sz="1600"/>
              <a:t>QA</a:t>
            </a:r>
            <a:r>
              <a:rPr lang="ru-RU" sz="1600"/>
              <a:t> в команде. Проект знает поверхностно, т.к очень много информации. При изучении требований не видит проблем, которые могут возникнуть. </a:t>
            </a:r>
            <a:endParaRPr b="1"/>
          </a:p>
          <a:p>
            <a:pPr marL="457200" lvl="0" indent="0" algn="l" rtl="0">
              <a:spcBef>
                <a:spcPts val="1600"/>
              </a:spcBef>
              <a:spcAft>
                <a:spcPts val="1600"/>
              </a:spcAft>
              <a:buNone/>
            </a:pPr>
            <a:endParaRPr b="1"/>
          </a:p>
        </p:txBody>
      </p:sp>
      <p:pic>
        <p:nvPicPr>
          <p:cNvPr id="223" name="Google Shape;223;p22"/>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224" name="Google Shape;224;p22"/>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3" name="AutoShape 1">
            <a:extLst>
              <a:ext uri="{FF2B5EF4-FFF2-40B4-BE49-F238E27FC236}">
                <a16:creationId xmlns:a16="http://schemas.microsoft.com/office/drawing/2014/main" id="{93E72CF4-E110-441F-A075-5F1BA675181C}"/>
              </a:ext>
            </a:extLst>
          </p:cNvPr>
          <p:cNvSpPr>
            <a:spLocks noChangeArrowheads="1"/>
          </p:cNvSpPr>
          <p:nvPr/>
        </p:nvSpPr>
        <p:spPr bwMode="auto">
          <a:xfrm>
            <a:off x="0" y="4687200"/>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4" name="Рисунок 13">
            <a:extLst>
              <a:ext uri="{FF2B5EF4-FFF2-40B4-BE49-F238E27FC236}">
                <a16:creationId xmlns:a16="http://schemas.microsoft.com/office/drawing/2014/main" id="{0170B9B5-BFBB-4228-B7F4-1962B4C0E3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a:extLst>
              <a:ext uri="{FF2B5EF4-FFF2-40B4-BE49-F238E27FC236}">
                <a16:creationId xmlns:a16="http://schemas.microsoft.com/office/drawing/2014/main" id="{F1908A27-1B1A-4AEE-AD08-6587383296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18</a:t>
            </a:fld>
            <a:endParaRPr lang="ru" sz="1400">
              <a:solidFill>
                <a:srgbClr val="FFFFFF"/>
              </a:solidFill>
            </a:endParaRPr>
          </a:p>
        </p:txBody>
      </p:sp>
      <p:pic>
        <p:nvPicPr>
          <p:cNvPr id="3" name="Рисунок 2" descr="Изображение выглядит как объект, знак, висит, часы&#10;&#10;Автоматически созданное описание">
            <a:extLst>
              <a:ext uri="{FF2B5EF4-FFF2-40B4-BE49-F238E27FC236}">
                <a16:creationId xmlns:a16="http://schemas.microsoft.com/office/drawing/2014/main" id="{2206C187-8DA7-44A7-ABA9-36A9E7F77995}"/>
              </a:ext>
            </a:extLst>
          </p:cNvPr>
          <p:cNvPicPr>
            <a:picLocks noChangeAspect="1"/>
          </p:cNvPicPr>
          <p:nvPr/>
        </p:nvPicPr>
        <p:blipFill>
          <a:blip r:embed="rId6"/>
          <a:stretch>
            <a:fillRect/>
          </a:stretch>
        </p:blipFill>
        <p:spPr>
          <a:xfrm>
            <a:off x="3942000" y="3308400"/>
            <a:ext cx="1260000" cy="881016"/>
          </a:xfrm>
          <a:prstGeom prst="rect">
            <a:avLst/>
          </a:prstGeom>
        </p:spPr>
      </p:pic>
    </p:spTree>
    <p:extLst>
      <p:ext uri="{BB962C8B-B14F-4D97-AF65-F5344CB8AC3E}">
        <p14:creationId xmlns:p14="http://schemas.microsoft.com/office/powerpoint/2010/main" val="50792355"/>
      </p:ext>
    </p:extLst>
  </p:cSld>
  <p:clrMapOvr>
    <a:masterClrMapping/>
  </p:clrMapOvr>
  <p:transition advTm="20766"/>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3"/>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pPr lvl="0"/>
            <a:r>
              <a:rPr lang="ru"/>
              <a:t>Как узнать </a:t>
            </a:r>
            <a:r>
              <a:rPr lang="ru-RU"/>
              <a:t>проект</a:t>
            </a:r>
            <a:r>
              <a:rPr lang="ru"/>
              <a:t> лучше?</a:t>
            </a:r>
            <a:endParaRPr/>
          </a:p>
        </p:txBody>
      </p:sp>
      <p:sp>
        <p:nvSpPr>
          <p:cNvPr id="230" name="Google Shape;230;p23"/>
          <p:cNvSpPr txBox="1">
            <a:spLocks noGrp="1"/>
          </p:cNvSpPr>
          <p:nvPr>
            <p:ph type="body" idx="1"/>
          </p:nvPr>
        </p:nvSpPr>
        <p:spPr>
          <a:xfrm>
            <a:off x="727200" y="1620000"/>
            <a:ext cx="7632000" cy="2438700"/>
          </a:xfrm>
          <a:prstGeom prst="rect">
            <a:avLst/>
          </a:prstGeom>
        </p:spPr>
        <p:txBody>
          <a:bodyPr spcFirstLastPara="1" wrap="square" lIns="91425" tIns="91425" rIns="91425" bIns="91425" anchor="t" anchorCtr="0">
            <a:noAutofit/>
          </a:bodyPr>
          <a:lstStyle/>
          <a:p>
            <a:pPr marL="14288" marR="0" lvl="0" indent="-14288" algn="l" rtl="0">
              <a:lnSpc>
                <a:spcPct val="115000"/>
              </a:lnSpc>
              <a:spcBef>
                <a:spcPts val="0"/>
              </a:spcBef>
              <a:spcAft>
                <a:spcPts val="0"/>
              </a:spcAft>
              <a:buSzPts val="1300"/>
              <a:buNone/>
            </a:pPr>
            <a:r>
              <a:rPr lang="ru-RU" b="1"/>
              <a:t>ВОЗМОЖНОЕ РЕШЕНИЕ</a:t>
            </a:r>
            <a:r>
              <a:rPr lang="ru" b="1"/>
              <a:t>:</a:t>
            </a:r>
            <a:endParaRPr b="1"/>
          </a:p>
          <a:p>
            <a:pPr marL="457200" lvl="1" indent="-311150">
              <a:spcBef>
                <a:spcPts val="0"/>
              </a:spcBef>
              <a:buSzPts val="1300"/>
              <a:buFont typeface="Wingdings" panose="05000000000000000000" pitchFamily="2" charset="2"/>
              <a:buChar char="þ"/>
            </a:pPr>
            <a:r>
              <a:rPr lang="ru-RU" sz="1600">
                <a:latin typeface="Open Sans" charset="0"/>
                <a:ea typeface="Open Sans" charset="0"/>
                <a:cs typeface="Open Sans" charset="0"/>
                <a:sym typeface="Arial"/>
              </a:rPr>
              <a:t>Документ со страницами, разделами, настройками</a:t>
            </a:r>
          </a:p>
          <a:p>
            <a:pPr marL="457200" lvl="1" indent="-311150">
              <a:spcBef>
                <a:spcPts val="0"/>
              </a:spcBef>
              <a:buSzPts val="1300"/>
              <a:buFont typeface="Wingdings" panose="05000000000000000000" pitchFamily="2" charset="2"/>
              <a:buChar char="þ"/>
            </a:pPr>
            <a:r>
              <a:rPr lang="ru-RU" sz="1600">
                <a:latin typeface="Open Sans" charset="0"/>
                <a:ea typeface="Open Sans" charset="0"/>
                <a:cs typeface="Open Sans" charset="0"/>
                <a:sym typeface="Arial"/>
              </a:rPr>
              <a:t>Схема проекта</a:t>
            </a:r>
            <a:r>
              <a:rPr lang="en-US" sz="1600">
                <a:latin typeface="Open Sans" charset="0"/>
                <a:ea typeface="Open Sans" charset="0"/>
                <a:cs typeface="Open Sans" charset="0"/>
                <a:sym typeface="Arial"/>
              </a:rPr>
              <a:t> c </a:t>
            </a:r>
            <a:r>
              <a:rPr lang="ru-RU" sz="1600">
                <a:latin typeface="Open Sans" charset="0"/>
                <a:ea typeface="Open Sans" charset="0"/>
                <a:cs typeface="Open Sans" charset="0"/>
                <a:sym typeface="Arial"/>
              </a:rPr>
              <a:t>переходами</a:t>
            </a:r>
          </a:p>
          <a:p>
            <a:pPr marL="457200" lvl="1" indent="-311150">
              <a:spcBef>
                <a:spcPts val="0"/>
              </a:spcBef>
              <a:buSzPts val="1300"/>
              <a:buFont typeface="Wingdings" panose="05000000000000000000" pitchFamily="2" charset="2"/>
              <a:buChar char="þ"/>
            </a:pPr>
            <a:r>
              <a:rPr lang="ru-RU" sz="1600">
                <a:latin typeface="Open Sans" charset="0"/>
                <a:ea typeface="Open Sans" charset="0"/>
                <a:cs typeface="Open Sans" charset="0"/>
                <a:sym typeface="Arial"/>
              </a:rPr>
              <a:t>Чек-листы по основным процессам</a:t>
            </a:r>
          </a:p>
          <a:p>
            <a:pPr marL="457200" lvl="1" indent="-311150">
              <a:spcBef>
                <a:spcPts val="0"/>
              </a:spcBef>
              <a:buSzPts val="1300"/>
              <a:buFont typeface="Wingdings" panose="05000000000000000000" pitchFamily="2" charset="2"/>
              <a:buChar char="þ"/>
            </a:pPr>
            <a:r>
              <a:rPr lang="ru-RU" sz="1600">
                <a:latin typeface="Open Sans" charset="0"/>
                <a:ea typeface="Open Sans" charset="0"/>
                <a:cs typeface="Open Sans" charset="0"/>
                <a:sym typeface="Arial"/>
              </a:rPr>
              <a:t>Наставник, который расскажет о тонкостях проекта</a:t>
            </a:r>
          </a:p>
          <a:p>
            <a:pPr marL="457200" lvl="1" indent="-311150">
              <a:spcBef>
                <a:spcPts val="0"/>
              </a:spcBef>
              <a:buSzPts val="1300"/>
              <a:buFont typeface="Wingdings" panose="05000000000000000000" pitchFamily="2" charset="2"/>
              <a:buChar char="þ"/>
            </a:pPr>
            <a:r>
              <a:rPr lang="ru-RU" sz="1600">
                <a:latin typeface="Open Sans" charset="0"/>
                <a:ea typeface="Open Sans" charset="0"/>
                <a:cs typeface="Open Sans" charset="0"/>
                <a:sym typeface="Arial"/>
              </a:rPr>
              <a:t>Перепроверка готовых сложных задач, по которым давно не проводилось ручное тестирование</a:t>
            </a:r>
          </a:p>
          <a:p>
            <a:pPr marL="457200" lvl="1" indent="-311150">
              <a:spcBef>
                <a:spcPts val="0"/>
              </a:spcBef>
              <a:buSzPts val="1300"/>
              <a:buFont typeface="Wingdings" panose="05000000000000000000" pitchFamily="2" charset="2"/>
              <a:buChar char="þ"/>
            </a:pPr>
            <a:r>
              <a:rPr lang="ru-RU" sz="1600">
                <a:latin typeface="Open Sans" charset="0"/>
                <a:ea typeface="Open Sans" charset="0"/>
                <a:cs typeface="Open Sans" charset="0"/>
                <a:sym typeface="Arial"/>
              </a:rPr>
              <a:t>Изучение проекта по логическим блокам, например по ролям</a:t>
            </a:r>
          </a:p>
          <a:p>
            <a:pPr marL="457200" lvl="1" indent="-311150">
              <a:spcBef>
                <a:spcPts val="0"/>
              </a:spcBef>
              <a:buSzPts val="1300"/>
              <a:buFont typeface="Wingdings" panose="05000000000000000000" pitchFamily="2" charset="2"/>
              <a:buChar char="þ"/>
            </a:pPr>
            <a:r>
              <a:rPr lang="ru-RU" sz="1600">
                <a:latin typeface="Open Sans" charset="0"/>
                <a:ea typeface="Open Sans" charset="0"/>
                <a:cs typeface="Open Sans" charset="0"/>
                <a:sym typeface="Arial"/>
              </a:rPr>
              <a:t>Тест по проекту, который новый участник будет проходить по истечении какого-то периода</a:t>
            </a:r>
          </a:p>
          <a:p>
            <a:pPr marL="498849" indent="0" algn="just">
              <a:buNone/>
            </a:pPr>
            <a:endParaRPr lang="ru-RU" sz="1600"/>
          </a:p>
          <a:p>
            <a:pPr marL="0" lvl="0" indent="0" algn="just" rtl="0">
              <a:spcBef>
                <a:spcPts val="1600"/>
              </a:spcBef>
              <a:spcAft>
                <a:spcPts val="0"/>
              </a:spcAft>
              <a:buNone/>
            </a:pPr>
            <a:endParaRPr lang="ru-RU" sz="1600"/>
          </a:p>
          <a:p>
            <a:pPr marL="0" lvl="0" indent="0" algn="just" rtl="0">
              <a:spcBef>
                <a:spcPts val="1600"/>
              </a:spcBef>
              <a:spcAft>
                <a:spcPts val="0"/>
              </a:spcAft>
              <a:buNone/>
            </a:pPr>
            <a:endParaRPr sz="1600"/>
          </a:p>
          <a:p>
            <a:pPr marL="0" lvl="0" indent="0" algn="l" rtl="0">
              <a:spcBef>
                <a:spcPts val="1600"/>
              </a:spcBef>
              <a:spcAft>
                <a:spcPts val="1600"/>
              </a:spcAft>
              <a:buNone/>
            </a:pPr>
            <a:endParaRPr/>
          </a:p>
        </p:txBody>
      </p:sp>
      <p:pic>
        <p:nvPicPr>
          <p:cNvPr id="234" name="Google Shape;234;p23"/>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235" name="Google Shape;235;p23"/>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3" name="AutoShape 1">
            <a:extLst>
              <a:ext uri="{FF2B5EF4-FFF2-40B4-BE49-F238E27FC236}">
                <a16:creationId xmlns:a16="http://schemas.microsoft.com/office/drawing/2014/main" id="{26394792-86DA-40A8-A8F6-C71E44033E32}"/>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4" name="Рисунок 13">
            <a:extLst>
              <a:ext uri="{FF2B5EF4-FFF2-40B4-BE49-F238E27FC236}">
                <a16:creationId xmlns:a16="http://schemas.microsoft.com/office/drawing/2014/main" id="{7693410B-9122-427E-BDE2-5234DC3C64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descr="sticker3.png"/>
          <p:cNvPicPr>
            <a:picLocks noChangeAspect="1"/>
          </p:cNvPicPr>
          <p:nvPr/>
        </p:nvPicPr>
        <p:blipFill>
          <a:blip r:embed="rId6"/>
          <a:stretch>
            <a:fillRect/>
          </a:stretch>
        </p:blipFill>
        <p:spPr>
          <a:xfrm>
            <a:off x="6930000" y="712800"/>
            <a:ext cx="1260000" cy="1260000"/>
          </a:xfrm>
          <a:prstGeom prst="rect">
            <a:avLst/>
          </a:prstGeom>
        </p:spPr>
      </p:pic>
      <p:sp>
        <p:nvSpPr>
          <p:cNvPr id="4" name="Номер слайда 3">
            <a:extLst>
              <a:ext uri="{FF2B5EF4-FFF2-40B4-BE49-F238E27FC236}">
                <a16:creationId xmlns:a16="http://schemas.microsoft.com/office/drawing/2014/main" id="{4CF2F6C6-E99A-480E-BFA7-FC81D67F485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19</a:t>
            </a:fld>
            <a:endParaRPr lang="ru" sz="1400">
              <a:solidFill>
                <a:srgbClr val="FFFFFF"/>
              </a:solidFill>
            </a:endParaRPr>
          </a:p>
        </p:txBody>
      </p:sp>
    </p:spTree>
  </p:cSld>
  <p:clrMapOvr>
    <a:masterClrMapping/>
  </p:clrMapOvr>
  <p:transition advTm="71328"/>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FC29B51-144C-4A6B-B472-AF395E04822D}"/>
              </a:ext>
            </a:extLst>
          </p:cNvPr>
          <p:cNvSpPr>
            <a:spLocks noGrp="1"/>
          </p:cNvSpPr>
          <p:nvPr>
            <p:ph type="title"/>
          </p:nvPr>
        </p:nvSpPr>
        <p:spPr>
          <a:xfrm>
            <a:off x="727200" y="993600"/>
            <a:ext cx="7688700" cy="535200"/>
          </a:xfrm>
        </p:spPr>
        <p:txBody>
          <a:bodyPr/>
          <a:lstStyle/>
          <a:p>
            <a:r>
              <a:rPr lang="ru-RU">
                <a:latin typeface="Open Sans" charset="0"/>
                <a:ea typeface="Open Sans" charset="0"/>
                <a:cs typeface="Open Sans" charset="0"/>
              </a:rPr>
              <a:t>О себе</a:t>
            </a:r>
          </a:p>
        </p:txBody>
      </p:sp>
      <p:sp>
        <p:nvSpPr>
          <p:cNvPr id="5" name="Текст 4">
            <a:extLst>
              <a:ext uri="{FF2B5EF4-FFF2-40B4-BE49-F238E27FC236}">
                <a16:creationId xmlns:a16="http://schemas.microsoft.com/office/drawing/2014/main" id="{3002FAEF-54DB-46EC-A442-4E0ED28C68A8}"/>
              </a:ext>
            </a:extLst>
          </p:cNvPr>
          <p:cNvSpPr>
            <a:spLocks noGrp="1"/>
          </p:cNvSpPr>
          <p:nvPr>
            <p:ph type="body" idx="1"/>
          </p:nvPr>
        </p:nvSpPr>
        <p:spPr>
          <a:xfrm>
            <a:off x="727200" y="1620000"/>
            <a:ext cx="4395058" cy="2261100"/>
          </a:xfrm>
        </p:spPr>
        <p:txBody>
          <a:bodyPr/>
          <a:lstStyle/>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В тестировании </a:t>
            </a:r>
            <a:r>
              <a:rPr lang="en-US" sz="1600" dirty="0">
                <a:latin typeface="Open Sans" charset="0"/>
                <a:ea typeface="Open Sans" charset="0"/>
                <a:cs typeface="Open Sans" charset="0"/>
              </a:rPr>
              <a:t>6 </a:t>
            </a:r>
            <a:r>
              <a:rPr lang="ru-RU" sz="1600" dirty="0">
                <a:latin typeface="Open Sans" charset="0"/>
                <a:ea typeface="Open Sans" charset="0"/>
                <a:cs typeface="Open Sans" charset="0"/>
              </a:rPr>
              <a:t>лет</a:t>
            </a:r>
          </a:p>
          <a:p>
            <a:pPr marL="457200" lvl="1" indent="-311150">
              <a:spcBef>
                <a:spcPts val="0"/>
              </a:spcBef>
              <a:buSzPts val="1300"/>
              <a:buFont typeface="Wingdings" panose="05000000000000000000" pitchFamily="2" charset="2"/>
              <a:buChar char="þ"/>
            </a:pPr>
            <a:r>
              <a:rPr lang="en-US" sz="1600" dirty="0">
                <a:latin typeface="Open Sans" charset="0"/>
                <a:ea typeface="Open Sans" charset="0"/>
                <a:cs typeface="Open Sans" charset="0"/>
              </a:rPr>
              <a:t>QA Lead </a:t>
            </a:r>
            <a:r>
              <a:rPr lang="ru-RU" sz="1600" dirty="0">
                <a:latin typeface="Open Sans" charset="0"/>
                <a:ea typeface="Open Sans" charset="0"/>
                <a:cs typeface="Open Sans" charset="0"/>
              </a:rPr>
              <a:t>в АО </a:t>
            </a:r>
            <a:r>
              <a:rPr lang="ru-RU" sz="1600" dirty="0" err="1">
                <a:latin typeface="Open Sans" charset="0"/>
                <a:ea typeface="Open Sans" charset="0"/>
                <a:cs typeface="Open Sans" charset="0"/>
              </a:rPr>
              <a:t>Винвестор</a:t>
            </a:r>
            <a:r>
              <a:rPr lang="ru-RU" sz="1600" dirty="0">
                <a:latin typeface="Open Sans" charset="0"/>
                <a:ea typeface="Open Sans" charset="0"/>
                <a:cs typeface="Open Sans" charset="0"/>
              </a:rPr>
              <a:t> (</a:t>
            </a:r>
            <a:r>
              <a:rPr lang="en-US" sz="1600" dirty="0">
                <a:latin typeface="Open Sans" charset="0"/>
                <a:ea typeface="Open Sans" charset="0"/>
                <a:cs typeface="Open Sans" charset="0"/>
              </a:rPr>
              <a:t>&amp; RND SOFT)</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Постоянно сталкиваюсь с багами </a:t>
            </a:r>
            <a:endParaRPr lang="en-US" sz="1600" dirty="0">
              <a:latin typeface="Open Sans" charset="0"/>
              <a:ea typeface="Open Sans" charset="0"/>
              <a:cs typeface="Open Sans" charset="0"/>
            </a:endParaRPr>
          </a:p>
          <a:p>
            <a:pPr marL="444500" lvl="1" indent="0">
              <a:spcBef>
                <a:spcPts val="0"/>
              </a:spcBef>
              <a:buSzPts val="1300"/>
              <a:buNone/>
            </a:pPr>
            <a:r>
              <a:rPr lang="ru-RU" sz="1600" dirty="0">
                <a:latin typeface="Open Sans" charset="0"/>
                <a:ea typeface="Open Sans" charset="0"/>
                <a:cs typeface="Open Sans" charset="0"/>
              </a:rPr>
              <a:t>в реальной жизни</a:t>
            </a:r>
          </a:p>
          <a:p>
            <a:pPr marL="146050" indent="0">
              <a:buNone/>
            </a:pPr>
            <a:endParaRPr lang="ru-RU" sz="1600" dirty="0"/>
          </a:p>
          <a:p>
            <a:endParaRPr lang="ru-RU" dirty="0">
              <a:latin typeface="Open Sans" charset="0"/>
              <a:ea typeface="Open Sans" charset="0"/>
              <a:cs typeface="Open Sans" charset="0"/>
            </a:endParaRPr>
          </a:p>
        </p:txBody>
      </p:sp>
      <p:pic>
        <p:nvPicPr>
          <p:cNvPr id="6" name="Google Shape;99;p14">
            <a:extLst>
              <a:ext uri="{FF2B5EF4-FFF2-40B4-BE49-F238E27FC236}">
                <a16:creationId xmlns:a16="http://schemas.microsoft.com/office/drawing/2014/main" id="{F50B536E-75E3-4321-9815-29BF7F6E96AA}"/>
              </a:ext>
            </a:extLst>
          </p:cNvPr>
          <p:cNvPicPr preferRelativeResize="0"/>
          <p:nvPr/>
        </p:nvPicPr>
        <p:blipFill>
          <a:blip r:embed="rId3">
            <a:alphaModFix/>
          </a:blip>
          <a:stretch>
            <a:fillRect/>
          </a:stretch>
        </p:blipFill>
        <p:spPr>
          <a:xfrm>
            <a:off x="67625" y="38155"/>
            <a:ext cx="1666500" cy="396000"/>
          </a:xfrm>
          <a:prstGeom prst="rect">
            <a:avLst/>
          </a:prstGeom>
          <a:noFill/>
          <a:ln>
            <a:noFill/>
          </a:ln>
        </p:spPr>
      </p:pic>
      <p:pic>
        <p:nvPicPr>
          <p:cNvPr id="7" name="Google Shape;91;p13">
            <a:extLst>
              <a:ext uri="{FF2B5EF4-FFF2-40B4-BE49-F238E27FC236}">
                <a16:creationId xmlns:a16="http://schemas.microsoft.com/office/drawing/2014/main" id="{89536975-D5BE-47E2-BC75-FF7A7C88C52D}"/>
              </a:ext>
            </a:extLst>
          </p:cNvPr>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0" name="AutoShape 1">
            <a:extLst>
              <a:ext uri="{FF2B5EF4-FFF2-40B4-BE49-F238E27FC236}">
                <a16:creationId xmlns:a16="http://schemas.microsoft.com/office/drawing/2014/main" id="{91F3B40A-A1C6-4744-9C2F-4F5C5BCFF3DB}"/>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charset="0"/>
              <a:ea typeface="Open Sans" charset="0"/>
              <a:cs typeface="Open Sans" charset="0"/>
            </a:endParaRPr>
          </a:p>
        </p:txBody>
      </p:sp>
      <p:pic>
        <p:nvPicPr>
          <p:cNvPr id="11" name="Рисунок 10">
            <a:extLst>
              <a:ext uri="{FF2B5EF4-FFF2-40B4-BE49-F238E27FC236}">
                <a16:creationId xmlns:a16="http://schemas.microsoft.com/office/drawing/2014/main" id="{DACBE18F-57B6-4D16-ABAB-45D3996EC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descr="IMG_6861.JPG"/>
          <p:cNvPicPr>
            <a:picLocks noChangeAspect="1"/>
          </p:cNvPicPr>
          <p:nvPr/>
        </p:nvPicPr>
        <p:blipFill>
          <a:blip r:embed="rId6"/>
          <a:stretch>
            <a:fillRect/>
          </a:stretch>
        </p:blipFill>
        <p:spPr>
          <a:xfrm>
            <a:off x="5400000" y="714362"/>
            <a:ext cx="2500500" cy="3750000"/>
          </a:xfrm>
          <a:prstGeom prst="rect">
            <a:avLst/>
          </a:prstGeom>
        </p:spPr>
      </p:pic>
      <p:sp>
        <p:nvSpPr>
          <p:cNvPr id="9" name="Номер слайда 8">
            <a:extLst>
              <a:ext uri="{FF2B5EF4-FFF2-40B4-BE49-F238E27FC236}">
                <a16:creationId xmlns:a16="http://schemas.microsoft.com/office/drawing/2014/main" id="{888F200A-2AC2-4E88-898B-9DAE338A91E8}"/>
              </a:ext>
            </a:extLst>
          </p:cNvPr>
          <p:cNvSpPr>
            <a:spLocks noGrp="1"/>
          </p:cNvSpPr>
          <p:nvPr>
            <p:ph type="sldNum" idx="12"/>
          </p:nvPr>
        </p:nvSpPr>
        <p:spPr/>
        <p:txBody>
          <a:bodyPr/>
          <a:lstStyle/>
          <a:p>
            <a:pPr marL="0" lvl="0" indent="0">
              <a:lnSpc>
                <a:spcPct val="96000"/>
              </a:lnSpc>
              <a:buFont typeface="Arial"/>
              <a:buNone/>
            </a:pPr>
            <a:fld id="{00000000-1234-1234-1234-123412341234}" type="slidenum">
              <a:rPr lang="ru" sz="1400" smtClean="0">
                <a:solidFill>
                  <a:srgbClr val="FFFFFF"/>
                </a:solidFill>
                <a:sym typeface="Arial"/>
              </a:rPr>
              <a:pPr marL="0" lvl="0" indent="0">
                <a:lnSpc>
                  <a:spcPct val="96000"/>
                </a:lnSpc>
                <a:buFont typeface="Arial"/>
                <a:buNone/>
              </a:pPr>
              <a:t>2</a:t>
            </a:fld>
            <a:endParaRPr lang="ru" sz="1400" dirty="0">
              <a:solidFill>
                <a:srgbClr val="FFFFFF"/>
              </a:solidFill>
              <a:sym typeface="Arial"/>
            </a:endParaRPr>
          </a:p>
        </p:txBody>
      </p:sp>
      <p:pic>
        <p:nvPicPr>
          <p:cNvPr id="2" name="Рисунок 1" descr="Изображение выглядит как зеркало, чашка&#10;&#10;Автоматически созданное описание">
            <a:extLst>
              <a:ext uri="{FF2B5EF4-FFF2-40B4-BE49-F238E27FC236}">
                <a16:creationId xmlns:a16="http://schemas.microsoft.com/office/drawing/2014/main" id="{9FB6840F-6DFE-4318-B939-4F6B4C90D85D}"/>
              </a:ext>
            </a:extLst>
          </p:cNvPr>
          <p:cNvPicPr>
            <a:picLocks noChangeAspect="1"/>
          </p:cNvPicPr>
          <p:nvPr/>
        </p:nvPicPr>
        <p:blipFill>
          <a:blip r:embed="rId7"/>
          <a:stretch>
            <a:fillRect/>
          </a:stretch>
        </p:blipFill>
        <p:spPr>
          <a:xfrm>
            <a:off x="2145951" y="3024658"/>
            <a:ext cx="1260000" cy="1260000"/>
          </a:xfrm>
          <a:prstGeom prst="rect">
            <a:avLst/>
          </a:prstGeom>
        </p:spPr>
      </p:pic>
    </p:spTree>
    <p:extLst>
      <p:ext uri="{BB962C8B-B14F-4D97-AF65-F5344CB8AC3E}">
        <p14:creationId xmlns:p14="http://schemas.microsoft.com/office/powerpoint/2010/main" val="334466918"/>
      </p:ext>
    </p:extLst>
  </p:cSld>
  <p:clrMapOvr>
    <a:masterClrMapping/>
  </p:clrMapOvr>
  <p:transition advTm="345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5"/>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pPr lvl="0"/>
            <a:r>
              <a:rPr lang="ru"/>
              <a:t>Как узнать </a:t>
            </a:r>
            <a:r>
              <a:rPr lang="ru-RU"/>
              <a:t>проект</a:t>
            </a:r>
            <a:r>
              <a:rPr lang="ru"/>
              <a:t> лучше?</a:t>
            </a:r>
            <a:endParaRPr/>
          </a:p>
        </p:txBody>
      </p:sp>
      <p:sp>
        <p:nvSpPr>
          <p:cNvPr id="253" name="Google Shape;253;p25"/>
          <p:cNvSpPr txBox="1">
            <a:spLocks noGrp="1"/>
          </p:cNvSpPr>
          <p:nvPr>
            <p:ph type="body" idx="2"/>
          </p:nvPr>
        </p:nvSpPr>
        <p:spPr>
          <a:xfrm>
            <a:off x="727200" y="1620000"/>
            <a:ext cx="7631014" cy="2437200"/>
          </a:xfrm>
          <a:prstGeom prst="rect">
            <a:avLst/>
          </a:prstGeom>
        </p:spPr>
        <p:txBody>
          <a:bodyPr spcFirstLastPara="1" wrap="square" lIns="91425" tIns="91425" rIns="91425" bIns="91425" anchor="t" anchorCtr="0">
            <a:noAutofit/>
          </a:bodyPr>
          <a:lstStyle/>
          <a:p>
            <a:pPr marL="14288" lvl="0" indent="-14288" algn="l" rtl="0">
              <a:spcBef>
                <a:spcPts val="0"/>
              </a:spcBef>
              <a:spcAft>
                <a:spcPts val="0"/>
              </a:spcAft>
              <a:buSzPts val="1300"/>
              <a:buNone/>
            </a:pPr>
            <a:r>
              <a:rPr lang="ru" b="1" cap="all"/>
              <a:t>Проблема</a:t>
            </a:r>
            <a:r>
              <a:rPr lang="ru" b="1"/>
              <a:t>:</a:t>
            </a:r>
            <a:endParaRPr b="1"/>
          </a:p>
          <a:p>
            <a:pPr marL="0" lvl="0" indent="0" algn="just" rtl="0">
              <a:spcBef>
                <a:spcPts val="1600"/>
              </a:spcBef>
              <a:spcAft>
                <a:spcPts val="1600"/>
              </a:spcAft>
              <a:buNone/>
            </a:pPr>
            <a:r>
              <a:rPr lang="ru" sz="1600"/>
              <a:t>Разработчик</a:t>
            </a:r>
            <a:r>
              <a:rPr lang="en-US" sz="1600"/>
              <a:t>/</a:t>
            </a:r>
            <a:r>
              <a:rPr lang="ru-RU" sz="1600"/>
              <a:t>тестировщик</a:t>
            </a:r>
            <a:r>
              <a:rPr lang="ru" sz="1600"/>
              <a:t> знает только свои задачи, не может компететно помочь аналитику составить требования.</a:t>
            </a:r>
            <a:endParaRPr sz="1600" b="1"/>
          </a:p>
        </p:txBody>
      </p:sp>
      <p:pic>
        <p:nvPicPr>
          <p:cNvPr id="254" name="Google Shape;254;p25"/>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255" name="Google Shape;255;p25"/>
          <p:cNvPicPr preferRelativeResize="0"/>
          <p:nvPr/>
        </p:nvPicPr>
        <p:blipFill>
          <a:blip r:embed="rId4">
            <a:alphaModFix/>
          </a:blip>
          <a:stretch>
            <a:fillRect/>
          </a:stretch>
        </p:blipFill>
        <p:spPr>
          <a:xfrm>
            <a:off x="8662400" y="44900"/>
            <a:ext cx="396000" cy="396000"/>
          </a:xfrm>
          <a:prstGeom prst="rect">
            <a:avLst/>
          </a:prstGeom>
          <a:noFill/>
          <a:ln>
            <a:noFill/>
          </a:ln>
        </p:spPr>
      </p:pic>
      <p:grpSp>
        <p:nvGrpSpPr>
          <p:cNvPr id="17" name="Группа 16"/>
          <p:cNvGrpSpPr/>
          <p:nvPr/>
        </p:nvGrpSpPr>
        <p:grpSpPr>
          <a:xfrm>
            <a:off x="0" y="4688216"/>
            <a:ext cx="9144000" cy="486000"/>
            <a:chOff x="0" y="4688216"/>
            <a:chExt cx="9144000" cy="486000"/>
          </a:xfrm>
        </p:grpSpPr>
        <p:sp>
          <p:nvSpPr>
            <p:cNvPr id="13" name="AutoShape 1">
              <a:extLst>
                <a:ext uri="{FF2B5EF4-FFF2-40B4-BE49-F238E27FC236}">
                  <a16:creationId xmlns:a16="http://schemas.microsoft.com/office/drawing/2014/main" id="{FB4D38FC-7632-42B2-B8FD-2202FAAB0017}"/>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4" name="Рисунок 13">
              <a:extLst>
                <a:ext uri="{FF2B5EF4-FFF2-40B4-BE49-F238E27FC236}">
                  <a16:creationId xmlns:a16="http://schemas.microsoft.com/office/drawing/2014/main" id="{42579E4F-923D-438A-B6C3-4341C5B20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Номер слайда 3">
            <a:extLst>
              <a:ext uri="{FF2B5EF4-FFF2-40B4-BE49-F238E27FC236}">
                <a16:creationId xmlns:a16="http://schemas.microsoft.com/office/drawing/2014/main" id="{0EDC66BE-ADFF-4129-AB33-140F22F8A9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20</a:t>
            </a:fld>
            <a:endParaRPr lang="ru" sz="1400">
              <a:solidFill>
                <a:srgbClr val="FFFFFF"/>
              </a:solidFill>
            </a:endParaRPr>
          </a:p>
        </p:txBody>
      </p:sp>
      <p:pic>
        <p:nvPicPr>
          <p:cNvPr id="3" name="Рисунок 2" descr="Изображение выглядит как объект, зеркало, круглый, легкий&#10;&#10;Автоматически созданное описание">
            <a:extLst>
              <a:ext uri="{FF2B5EF4-FFF2-40B4-BE49-F238E27FC236}">
                <a16:creationId xmlns:a16="http://schemas.microsoft.com/office/drawing/2014/main" id="{2127AD7E-A899-4E99-AEAF-85676D50ED97}"/>
              </a:ext>
            </a:extLst>
          </p:cNvPr>
          <p:cNvPicPr>
            <a:picLocks noChangeAspect="1"/>
          </p:cNvPicPr>
          <p:nvPr/>
        </p:nvPicPr>
        <p:blipFill>
          <a:blip r:embed="rId6"/>
          <a:stretch>
            <a:fillRect/>
          </a:stretch>
        </p:blipFill>
        <p:spPr>
          <a:xfrm>
            <a:off x="3942000" y="2880000"/>
            <a:ext cx="1260000" cy="1706667"/>
          </a:xfrm>
          <a:prstGeom prst="rect">
            <a:avLst/>
          </a:prstGeom>
        </p:spPr>
      </p:pic>
    </p:spTree>
  </p:cSld>
  <p:clrMapOvr>
    <a:masterClrMapping/>
  </p:clrMapOvr>
  <p:transition advTm="1503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pPr lvl="0"/>
            <a:r>
              <a:rPr lang="ru"/>
              <a:t>Как узнать </a:t>
            </a:r>
            <a:r>
              <a:rPr lang="ru-RU"/>
              <a:t>проект</a:t>
            </a:r>
            <a:r>
              <a:rPr lang="ru"/>
              <a:t> лучше?</a:t>
            </a:r>
            <a:endParaRPr/>
          </a:p>
        </p:txBody>
      </p:sp>
      <p:sp>
        <p:nvSpPr>
          <p:cNvPr id="262" name="Google Shape;262;p26"/>
          <p:cNvSpPr txBox="1">
            <a:spLocks noGrp="1"/>
          </p:cNvSpPr>
          <p:nvPr>
            <p:ph type="body" idx="1"/>
          </p:nvPr>
        </p:nvSpPr>
        <p:spPr>
          <a:xfrm>
            <a:off x="727200" y="1620000"/>
            <a:ext cx="7632000" cy="2437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300"/>
              <a:buNone/>
            </a:pPr>
            <a:r>
              <a:rPr lang="ru-RU" b="1"/>
              <a:t>ВОЗМОЖНОЕ РЕШЕНИЕ</a:t>
            </a:r>
            <a:r>
              <a:rPr lang="ru" b="1"/>
              <a:t>:</a:t>
            </a:r>
          </a:p>
          <a:p>
            <a:pPr marL="0" marR="0" lvl="0" indent="0" algn="l" rtl="0">
              <a:lnSpc>
                <a:spcPct val="115000"/>
              </a:lnSpc>
              <a:spcBef>
                <a:spcPts val="0"/>
              </a:spcBef>
              <a:spcAft>
                <a:spcPts val="0"/>
              </a:spcAft>
              <a:buSzPts val="1300"/>
              <a:buNone/>
            </a:pPr>
            <a:endParaRPr b="1"/>
          </a:p>
          <a:p>
            <a:pPr marL="457200" lvl="1" indent="-311150">
              <a:spcBef>
                <a:spcPts val="0"/>
              </a:spcBef>
              <a:buSzPts val="1300"/>
              <a:buFont typeface="Wingdings" panose="05000000000000000000" pitchFamily="2" charset="2"/>
              <a:buChar char="þ"/>
            </a:pPr>
            <a:r>
              <a:rPr lang="ru-RU" sz="1600">
                <a:latin typeface="Open Sans" charset="0"/>
                <a:ea typeface="Open Sans" charset="0"/>
                <a:cs typeface="Open Sans" charset="0"/>
              </a:rPr>
              <a:t>Проведение демонстрационных показов команде, с изменением человека, который проводит демонстрацию. Взять за основу последние несколько релизов</a:t>
            </a:r>
            <a:endParaRPr lang="ru" sz="1600">
              <a:latin typeface="Open Sans" charset="0"/>
              <a:ea typeface="Open Sans" charset="0"/>
              <a:cs typeface="Open Sans" charset="0"/>
            </a:endParaRPr>
          </a:p>
          <a:p>
            <a:pPr marL="457200" lvl="1" indent="-311150">
              <a:spcBef>
                <a:spcPts val="0"/>
              </a:spcBef>
              <a:buSzPts val="1300"/>
              <a:buFont typeface="Wingdings" panose="05000000000000000000" pitchFamily="2" charset="2"/>
              <a:buChar char="þ"/>
            </a:pPr>
            <a:r>
              <a:rPr lang="ru" sz="1600">
                <a:latin typeface="Open Sans" charset="0"/>
                <a:ea typeface="Open Sans" charset="0"/>
                <a:cs typeface="Open Sans" charset="0"/>
              </a:rPr>
              <a:t>Подготовить сценарии по ролям проекта и распределить между членами команды, предложить «сыграть»  в проект для более глубокого понимания взаимосвязей</a:t>
            </a:r>
          </a:p>
        </p:txBody>
      </p:sp>
      <p:pic>
        <p:nvPicPr>
          <p:cNvPr id="265" name="Google Shape;265;p26"/>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266" name="Google Shape;266;p26"/>
          <p:cNvPicPr preferRelativeResize="0"/>
          <p:nvPr/>
        </p:nvPicPr>
        <p:blipFill>
          <a:blip r:embed="rId4">
            <a:alphaModFix/>
          </a:blip>
          <a:stretch>
            <a:fillRect/>
          </a:stretch>
        </p:blipFill>
        <p:spPr>
          <a:xfrm>
            <a:off x="8662400" y="44900"/>
            <a:ext cx="396000" cy="396000"/>
          </a:xfrm>
          <a:prstGeom prst="rect">
            <a:avLst/>
          </a:prstGeom>
          <a:noFill/>
          <a:ln>
            <a:noFill/>
          </a:ln>
        </p:spPr>
      </p:pic>
      <p:pic>
        <p:nvPicPr>
          <p:cNvPr id="9" name="Рисунок 8" descr="sticker5.png"/>
          <p:cNvPicPr>
            <a:picLocks noChangeAspect="1"/>
          </p:cNvPicPr>
          <p:nvPr/>
        </p:nvPicPr>
        <p:blipFill>
          <a:blip r:embed="rId5"/>
          <a:stretch>
            <a:fillRect/>
          </a:stretch>
        </p:blipFill>
        <p:spPr>
          <a:xfrm>
            <a:off x="6929454" y="714362"/>
            <a:ext cx="1260000" cy="1260000"/>
          </a:xfrm>
          <a:prstGeom prst="rect">
            <a:avLst/>
          </a:prstGeom>
        </p:spPr>
      </p:pic>
      <p:grpSp>
        <p:nvGrpSpPr>
          <p:cNvPr id="2" name="Группа 11"/>
          <p:cNvGrpSpPr/>
          <p:nvPr/>
        </p:nvGrpSpPr>
        <p:grpSpPr>
          <a:xfrm>
            <a:off x="0" y="4688216"/>
            <a:ext cx="9144000" cy="486000"/>
            <a:chOff x="0" y="4688216"/>
            <a:chExt cx="9144000" cy="486000"/>
          </a:xfrm>
        </p:grpSpPr>
        <p:sp>
          <p:nvSpPr>
            <p:cNvPr id="13" name="AutoShape 1">
              <a:extLst>
                <a:ext uri="{FF2B5EF4-FFF2-40B4-BE49-F238E27FC236}">
                  <a16:creationId xmlns:a16="http://schemas.microsoft.com/office/drawing/2014/main" id="{FB4D38FC-7632-42B2-B8FD-2202FAAB0017}"/>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4" name="Рисунок 13">
              <a:extLst>
                <a:ext uri="{FF2B5EF4-FFF2-40B4-BE49-F238E27FC236}">
                  <a16:creationId xmlns:a16="http://schemas.microsoft.com/office/drawing/2014/main" id="{42579E4F-923D-438A-B6C3-4341C5B20F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Номер слайда 4">
            <a:extLst>
              <a:ext uri="{FF2B5EF4-FFF2-40B4-BE49-F238E27FC236}">
                <a16:creationId xmlns:a16="http://schemas.microsoft.com/office/drawing/2014/main" id="{E1F8C365-3D69-4D26-AC56-CAE0D5DCD77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21</a:t>
            </a:fld>
            <a:endParaRPr lang="ru" sz="1400">
              <a:solidFill>
                <a:srgbClr val="FFFFFF"/>
              </a:solidFill>
            </a:endParaRPr>
          </a:p>
        </p:txBody>
      </p:sp>
    </p:spTree>
  </p:cSld>
  <p:clrMapOvr>
    <a:masterClrMapping/>
  </p:clrMapOvr>
  <p:transition advTm="3803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5"/>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pPr lvl="0"/>
            <a:r>
              <a:rPr lang="ru"/>
              <a:t>Как узнать </a:t>
            </a:r>
            <a:r>
              <a:rPr lang="ru-RU"/>
              <a:t>проект</a:t>
            </a:r>
            <a:r>
              <a:rPr lang="ru"/>
              <a:t> лучше?</a:t>
            </a:r>
            <a:endParaRPr/>
          </a:p>
        </p:txBody>
      </p:sp>
      <p:sp>
        <p:nvSpPr>
          <p:cNvPr id="253" name="Google Shape;253;p25"/>
          <p:cNvSpPr txBox="1">
            <a:spLocks noGrp="1"/>
          </p:cNvSpPr>
          <p:nvPr>
            <p:ph type="body" idx="2"/>
          </p:nvPr>
        </p:nvSpPr>
        <p:spPr>
          <a:xfrm>
            <a:off x="727200" y="1620000"/>
            <a:ext cx="7631014" cy="2437200"/>
          </a:xfrm>
          <a:prstGeom prst="rect">
            <a:avLst/>
          </a:prstGeom>
        </p:spPr>
        <p:txBody>
          <a:bodyPr spcFirstLastPara="1" wrap="square" lIns="91425" tIns="91425" rIns="91425" bIns="91425" anchor="t" anchorCtr="0">
            <a:noAutofit/>
          </a:bodyPr>
          <a:lstStyle/>
          <a:p>
            <a:pPr marL="14288" lvl="0" indent="-14288" algn="l" rtl="0">
              <a:spcBef>
                <a:spcPts val="0"/>
              </a:spcBef>
              <a:spcAft>
                <a:spcPts val="0"/>
              </a:spcAft>
              <a:buSzPts val="1300"/>
              <a:buNone/>
            </a:pPr>
            <a:r>
              <a:rPr lang="ru" b="1" cap="all"/>
              <a:t>Проблема</a:t>
            </a:r>
            <a:r>
              <a:rPr lang="ru" b="1"/>
              <a:t>:</a:t>
            </a:r>
            <a:endParaRPr b="1"/>
          </a:p>
          <a:p>
            <a:pPr marL="0" lvl="0" indent="0" algn="just" rtl="0">
              <a:spcBef>
                <a:spcPts val="1600"/>
              </a:spcBef>
              <a:spcAft>
                <a:spcPts val="1600"/>
              </a:spcAft>
              <a:buNone/>
            </a:pPr>
            <a:r>
              <a:rPr lang="ru" sz="1600"/>
              <a:t>Заказчик просит ускорить согласование требований. Но задача «застряла» у тестировщиков, т.к. </a:t>
            </a:r>
            <a:r>
              <a:rPr lang="ru-RU" sz="1600"/>
              <a:t>н</a:t>
            </a:r>
            <a:r>
              <a:rPr lang="ru" sz="1600"/>
              <a:t>ужна доп. </a:t>
            </a:r>
            <a:r>
              <a:rPr lang="ru-RU" sz="1600"/>
              <a:t>и</a:t>
            </a:r>
            <a:r>
              <a:rPr lang="ru" sz="1600"/>
              <a:t>нформация от заказчика, разработчика и т.п.</a:t>
            </a:r>
            <a:endParaRPr sz="1600" b="1"/>
          </a:p>
        </p:txBody>
      </p:sp>
      <p:pic>
        <p:nvPicPr>
          <p:cNvPr id="254" name="Google Shape;254;p25"/>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255" name="Google Shape;255;p25"/>
          <p:cNvPicPr preferRelativeResize="0"/>
          <p:nvPr/>
        </p:nvPicPr>
        <p:blipFill>
          <a:blip r:embed="rId4">
            <a:alphaModFix/>
          </a:blip>
          <a:stretch>
            <a:fillRect/>
          </a:stretch>
        </p:blipFill>
        <p:spPr>
          <a:xfrm>
            <a:off x="8662400" y="44900"/>
            <a:ext cx="396000" cy="396000"/>
          </a:xfrm>
          <a:prstGeom prst="rect">
            <a:avLst/>
          </a:prstGeom>
          <a:noFill/>
          <a:ln>
            <a:noFill/>
          </a:ln>
        </p:spPr>
      </p:pic>
      <p:grpSp>
        <p:nvGrpSpPr>
          <p:cNvPr id="2" name="Группа 16"/>
          <p:cNvGrpSpPr/>
          <p:nvPr/>
        </p:nvGrpSpPr>
        <p:grpSpPr>
          <a:xfrm>
            <a:off x="0" y="4688216"/>
            <a:ext cx="9144000" cy="486000"/>
            <a:chOff x="0" y="4688216"/>
            <a:chExt cx="9144000" cy="486000"/>
          </a:xfrm>
        </p:grpSpPr>
        <p:sp>
          <p:nvSpPr>
            <p:cNvPr id="13" name="AutoShape 1">
              <a:extLst>
                <a:ext uri="{FF2B5EF4-FFF2-40B4-BE49-F238E27FC236}">
                  <a16:creationId xmlns:a16="http://schemas.microsoft.com/office/drawing/2014/main" id="{FB4D38FC-7632-42B2-B8FD-2202FAAB0017}"/>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4" name="Рисунок 13">
              <a:extLst>
                <a:ext uri="{FF2B5EF4-FFF2-40B4-BE49-F238E27FC236}">
                  <a16:creationId xmlns:a16="http://schemas.microsoft.com/office/drawing/2014/main" id="{42579E4F-923D-438A-B6C3-4341C5B20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Номер слайда 4">
            <a:extLst>
              <a:ext uri="{FF2B5EF4-FFF2-40B4-BE49-F238E27FC236}">
                <a16:creationId xmlns:a16="http://schemas.microsoft.com/office/drawing/2014/main" id="{7CFC3B84-C988-4BD4-96A0-E5322FB707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22</a:t>
            </a:fld>
            <a:endParaRPr lang="ru" sz="1400">
              <a:solidFill>
                <a:srgbClr val="FFFFFF"/>
              </a:solidFill>
            </a:endParaRPr>
          </a:p>
        </p:txBody>
      </p:sp>
      <p:pic>
        <p:nvPicPr>
          <p:cNvPr id="4" name="Рисунок 3" descr="Изображение выглядит как зеркало, сидит, компьютер, стол&#10;&#10;Автоматически созданное описание">
            <a:extLst>
              <a:ext uri="{FF2B5EF4-FFF2-40B4-BE49-F238E27FC236}">
                <a16:creationId xmlns:a16="http://schemas.microsoft.com/office/drawing/2014/main" id="{AE6A6860-12AC-45BD-ACE3-AB46039521BE}"/>
              </a:ext>
            </a:extLst>
          </p:cNvPr>
          <p:cNvPicPr>
            <a:picLocks noChangeAspect="1"/>
          </p:cNvPicPr>
          <p:nvPr/>
        </p:nvPicPr>
        <p:blipFill>
          <a:blip r:embed="rId6"/>
          <a:stretch>
            <a:fillRect/>
          </a:stretch>
        </p:blipFill>
        <p:spPr>
          <a:xfrm>
            <a:off x="4001063" y="3308420"/>
            <a:ext cx="1141875" cy="1260000"/>
          </a:xfrm>
          <a:prstGeom prst="rect">
            <a:avLst/>
          </a:prstGeom>
        </p:spPr>
      </p:pic>
    </p:spTree>
  </p:cSld>
  <p:clrMapOvr>
    <a:masterClrMapping/>
  </p:clrMapOvr>
  <p:transition advTm="16437"/>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6"/>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pPr lvl="0"/>
            <a:r>
              <a:rPr lang="ru"/>
              <a:t>Как узнать </a:t>
            </a:r>
            <a:r>
              <a:rPr lang="ru-RU"/>
              <a:t>проект</a:t>
            </a:r>
            <a:r>
              <a:rPr lang="ru"/>
              <a:t> лучше?</a:t>
            </a:r>
            <a:endParaRPr/>
          </a:p>
        </p:txBody>
      </p:sp>
      <p:sp>
        <p:nvSpPr>
          <p:cNvPr id="262" name="Google Shape;262;p26"/>
          <p:cNvSpPr txBox="1">
            <a:spLocks noGrp="1"/>
          </p:cNvSpPr>
          <p:nvPr>
            <p:ph type="body" idx="1"/>
          </p:nvPr>
        </p:nvSpPr>
        <p:spPr>
          <a:xfrm>
            <a:off x="727200" y="1620000"/>
            <a:ext cx="7632000" cy="2437200"/>
          </a:xfrm>
          <a:prstGeom prst="rect">
            <a:avLst/>
          </a:prstGeom>
        </p:spPr>
        <p:txBody>
          <a:bodyPr spcFirstLastPara="1" wrap="square" lIns="91425" tIns="91425" rIns="91425" bIns="91425" anchor="t" anchorCtr="0">
            <a:noAutofit/>
          </a:bodyPr>
          <a:lstStyle/>
          <a:p>
            <a:pPr marL="0" marR="0" lvl="0" indent="0" algn="l" rtl="0">
              <a:lnSpc>
                <a:spcPct val="115000"/>
              </a:lnSpc>
              <a:spcBef>
                <a:spcPts val="0"/>
              </a:spcBef>
              <a:spcAft>
                <a:spcPts val="0"/>
              </a:spcAft>
              <a:buSzPts val="1300"/>
              <a:buNone/>
            </a:pPr>
            <a:r>
              <a:rPr lang="ru-RU" b="1"/>
              <a:t>ВОЗМОЖНОЕ РЕШЕНИЕ</a:t>
            </a:r>
            <a:r>
              <a:rPr lang="ru" b="1"/>
              <a:t>:</a:t>
            </a:r>
          </a:p>
          <a:p>
            <a:pPr marL="0" marR="0" lvl="0" indent="0" algn="l" rtl="0">
              <a:lnSpc>
                <a:spcPct val="115000"/>
              </a:lnSpc>
              <a:spcBef>
                <a:spcPts val="0"/>
              </a:spcBef>
              <a:spcAft>
                <a:spcPts val="0"/>
              </a:spcAft>
              <a:buSzPts val="1300"/>
              <a:buNone/>
            </a:pPr>
            <a:endParaRPr b="1"/>
          </a:p>
          <a:p>
            <a:pPr marL="457200" lvl="1" indent="-311150">
              <a:spcBef>
                <a:spcPts val="0"/>
              </a:spcBef>
              <a:buSzPts val="1300"/>
              <a:buFont typeface="Wingdings" panose="05000000000000000000" pitchFamily="2" charset="2"/>
              <a:buChar char="þ"/>
            </a:pPr>
            <a:r>
              <a:rPr lang="ru" sz="1600">
                <a:latin typeface="Open Sans" charset="0"/>
                <a:ea typeface="Open Sans" charset="0"/>
                <a:cs typeface="Open Sans" charset="0"/>
              </a:rPr>
              <a:t>Подключить </a:t>
            </a:r>
            <a:r>
              <a:rPr lang="en-US" sz="1600">
                <a:latin typeface="Open Sans" charset="0"/>
                <a:ea typeface="Open Sans" charset="0"/>
                <a:cs typeface="Open Sans" charset="0"/>
              </a:rPr>
              <a:t>QA </a:t>
            </a:r>
            <a:r>
              <a:rPr lang="ru-RU" sz="1600">
                <a:latin typeface="Open Sans" charset="0"/>
                <a:ea typeface="Open Sans" charset="0"/>
                <a:cs typeface="Open Sans" charset="0"/>
              </a:rPr>
              <a:t>для общения с заказчиком чтобы уточнить спорные вопросы</a:t>
            </a:r>
            <a:endParaRPr lang="ru" sz="1600">
              <a:latin typeface="Open Sans" charset="0"/>
              <a:ea typeface="Open Sans" charset="0"/>
              <a:cs typeface="Open Sans" charset="0"/>
            </a:endParaRPr>
          </a:p>
          <a:p>
            <a:pPr marL="457200" lvl="1" indent="-311150">
              <a:spcBef>
                <a:spcPts val="0"/>
              </a:spcBef>
              <a:buSzPts val="1300"/>
              <a:buFont typeface="Wingdings" panose="05000000000000000000" pitchFamily="2" charset="2"/>
              <a:buChar char="þ"/>
            </a:pPr>
            <a:r>
              <a:rPr lang="ru" sz="1600">
                <a:latin typeface="Open Sans" charset="0"/>
                <a:ea typeface="Open Sans" charset="0"/>
                <a:cs typeface="Open Sans" charset="0"/>
              </a:rPr>
              <a:t>Подготовить требования в текущем формате, но с пометками в тех местах, где есть спорные вопросы и передать заказчику</a:t>
            </a:r>
          </a:p>
          <a:p>
            <a:pPr marL="457200" lvl="1" indent="-311150">
              <a:spcBef>
                <a:spcPts val="0"/>
              </a:spcBef>
              <a:buSzPts val="1300"/>
              <a:buFont typeface="Wingdings" pitchFamily="2" charset="2"/>
              <a:buChar char="q"/>
            </a:pPr>
            <a:endParaRPr lang="ru" sz="1600">
              <a:latin typeface="Open Sans" charset="0"/>
              <a:ea typeface="Open Sans" charset="0"/>
              <a:cs typeface="Open Sans" charset="0"/>
            </a:endParaRPr>
          </a:p>
        </p:txBody>
      </p:sp>
      <p:pic>
        <p:nvPicPr>
          <p:cNvPr id="265" name="Google Shape;265;p26"/>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266" name="Google Shape;266;p26"/>
          <p:cNvPicPr preferRelativeResize="0"/>
          <p:nvPr/>
        </p:nvPicPr>
        <p:blipFill>
          <a:blip r:embed="rId4">
            <a:alphaModFix/>
          </a:blip>
          <a:stretch>
            <a:fillRect/>
          </a:stretch>
        </p:blipFill>
        <p:spPr>
          <a:xfrm>
            <a:off x="8662400" y="44900"/>
            <a:ext cx="396000" cy="396000"/>
          </a:xfrm>
          <a:prstGeom prst="rect">
            <a:avLst/>
          </a:prstGeom>
          <a:noFill/>
          <a:ln>
            <a:noFill/>
          </a:ln>
        </p:spPr>
      </p:pic>
      <p:grpSp>
        <p:nvGrpSpPr>
          <p:cNvPr id="2" name="Группа 11"/>
          <p:cNvGrpSpPr/>
          <p:nvPr/>
        </p:nvGrpSpPr>
        <p:grpSpPr>
          <a:xfrm>
            <a:off x="0" y="4688216"/>
            <a:ext cx="9144000" cy="486000"/>
            <a:chOff x="0" y="4688216"/>
            <a:chExt cx="9144000" cy="486000"/>
          </a:xfrm>
        </p:grpSpPr>
        <p:sp>
          <p:nvSpPr>
            <p:cNvPr id="13" name="AutoShape 1">
              <a:extLst>
                <a:ext uri="{FF2B5EF4-FFF2-40B4-BE49-F238E27FC236}">
                  <a16:creationId xmlns:a16="http://schemas.microsoft.com/office/drawing/2014/main" id="{FB4D38FC-7632-42B2-B8FD-2202FAAB0017}"/>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4" name="Рисунок 13">
              <a:extLst>
                <a:ext uri="{FF2B5EF4-FFF2-40B4-BE49-F238E27FC236}">
                  <a16:creationId xmlns:a16="http://schemas.microsoft.com/office/drawing/2014/main" id="{42579E4F-923D-438A-B6C3-4341C5B20F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Номер слайда 4">
            <a:extLst>
              <a:ext uri="{FF2B5EF4-FFF2-40B4-BE49-F238E27FC236}">
                <a16:creationId xmlns:a16="http://schemas.microsoft.com/office/drawing/2014/main" id="{E417C5B4-8B4C-4FA3-ACD5-74AA68119F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23</a:t>
            </a:fld>
            <a:endParaRPr lang="ru" sz="1400">
              <a:solidFill>
                <a:srgbClr val="FFFFFF"/>
              </a:solidFill>
            </a:endParaRPr>
          </a:p>
        </p:txBody>
      </p:sp>
      <p:pic>
        <p:nvPicPr>
          <p:cNvPr id="4" name="Рисунок 3" descr="Изображение выглядит как объект, зеркало, компьютер, стол&#10;&#10;Автоматически созданное описание">
            <a:extLst>
              <a:ext uri="{FF2B5EF4-FFF2-40B4-BE49-F238E27FC236}">
                <a16:creationId xmlns:a16="http://schemas.microsoft.com/office/drawing/2014/main" id="{40927A02-D80C-4FEF-A1D3-E60E1E3DD880}"/>
              </a:ext>
            </a:extLst>
          </p:cNvPr>
          <p:cNvPicPr>
            <a:picLocks noChangeAspect="1"/>
          </p:cNvPicPr>
          <p:nvPr/>
        </p:nvPicPr>
        <p:blipFill>
          <a:blip r:embed="rId6"/>
          <a:stretch>
            <a:fillRect/>
          </a:stretch>
        </p:blipFill>
        <p:spPr>
          <a:xfrm>
            <a:off x="3775556" y="3308420"/>
            <a:ext cx="1592889" cy="1260000"/>
          </a:xfrm>
          <a:prstGeom prst="rect">
            <a:avLst/>
          </a:prstGeom>
        </p:spPr>
      </p:pic>
    </p:spTree>
  </p:cSld>
  <p:clrMapOvr>
    <a:masterClrMapping/>
  </p:clrMapOvr>
  <p:transition advTm="32703"/>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4"/>
          <p:cNvSpPr txBox="1">
            <a:spLocks noGrp="1"/>
          </p:cNvSpPr>
          <p:nvPr>
            <p:ph type="title"/>
          </p:nvPr>
        </p:nvSpPr>
        <p:spPr>
          <a:xfrm>
            <a:off x="727200" y="9936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Что почитать?</a:t>
            </a:r>
            <a:endParaRPr/>
          </a:p>
        </p:txBody>
      </p:sp>
      <p:pic>
        <p:nvPicPr>
          <p:cNvPr id="456" name="Google Shape;456;p44"/>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457" name="Google Shape;457;p44"/>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0" name="AutoShape 1">
            <a:extLst>
              <a:ext uri="{FF2B5EF4-FFF2-40B4-BE49-F238E27FC236}">
                <a16:creationId xmlns:a16="http://schemas.microsoft.com/office/drawing/2014/main" id="{13B1931A-260B-4C10-B07C-1E0B61A42A13}"/>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1" name="Рисунок 10">
            <a:extLst>
              <a:ext uri="{FF2B5EF4-FFF2-40B4-BE49-F238E27FC236}">
                <a16:creationId xmlns:a16="http://schemas.microsoft.com/office/drawing/2014/main" id="{B0FF6313-62DA-4109-8C85-EB48548A90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a:extLst>
              <a:ext uri="{FF2B5EF4-FFF2-40B4-BE49-F238E27FC236}">
                <a16:creationId xmlns:a16="http://schemas.microsoft.com/office/drawing/2014/main" id="{367235A1-8792-4AFA-B9FD-B5F5D211585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24</a:t>
            </a:fld>
            <a:endParaRPr lang="ru"/>
          </a:p>
        </p:txBody>
      </p:sp>
      <p:pic>
        <p:nvPicPr>
          <p:cNvPr id="13" name="Рисунок 12" descr="bstroe_testirovanie1-1.jpg"/>
          <p:cNvPicPr>
            <a:picLocks noChangeAspect="1"/>
          </p:cNvPicPr>
          <p:nvPr/>
        </p:nvPicPr>
        <p:blipFill>
          <a:blip r:embed="rId6"/>
          <a:stretch>
            <a:fillRect/>
          </a:stretch>
        </p:blipFill>
        <p:spPr>
          <a:xfrm>
            <a:off x="6215949" y="1483200"/>
            <a:ext cx="2267046" cy="3204000"/>
          </a:xfrm>
          <a:prstGeom prst="rect">
            <a:avLst/>
          </a:prstGeom>
          <a:ln>
            <a:solidFill>
              <a:schemeClr val="bg2"/>
            </a:solidFill>
          </a:ln>
        </p:spPr>
      </p:pic>
      <p:pic>
        <p:nvPicPr>
          <p:cNvPr id="14" name="Рисунок 13" descr="2.png"/>
          <p:cNvPicPr>
            <a:picLocks noChangeAspect="1"/>
          </p:cNvPicPr>
          <p:nvPr/>
        </p:nvPicPr>
        <p:blipFill>
          <a:blip r:embed="rId7"/>
          <a:stretch>
            <a:fillRect/>
          </a:stretch>
        </p:blipFill>
        <p:spPr>
          <a:xfrm>
            <a:off x="549710" y="1483200"/>
            <a:ext cx="2283973" cy="3204000"/>
          </a:xfrm>
          <a:prstGeom prst="rect">
            <a:avLst/>
          </a:prstGeom>
          <a:ln>
            <a:solidFill>
              <a:schemeClr val="bg2"/>
            </a:solidFill>
          </a:ln>
        </p:spPr>
      </p:pic>
      <p:pic>
        <p:nvPicPr>
          <p:cNvPr id="15" name="Рисунок 14" descr="71jVw0sIC4L.jpg"/>
          <p:cNvPicPr>
            <a:picLocks noChangeAspect="1"/>
          </p:cNvPicPr>
          <p:nvPr/>
        </p:nvPicPr>
        <p:blipFill>
          <a:blip r:embed="rId8"/>
          <a:stretch>
            <a:fillRect/>
          </a:stretch>
        </p:blipFill>
        <p:spPr>
          <a:xfrm>
            <a:off x="3251920" y="1483200"/>
            <a:ext cx="2458536" cy="3204000"/>
          </a:xfrm>
          <a:prstGeom prst="rect">
            <a:avLst/>
          </a:prstGeom>
          <a:ln>
            <a:solidFill>
              <a:schemeClr val="bg2"/>
            </a:solidFill>
          </a:ln>
        </p:spPr>
      </p:pic>
      <p:pic>
        <p:nvPicPr>
          <p:cNvPr id="3" name="Рисунок 2">
            <a:extLst>
              <a:ext uri="{FF2B5EF4-FFF2-40B4-BE49-F238E27FC236}">
                <a16:creationId xmlns:a16="http://schemas.microsoft.com/office/drawing/2014/main" id="{1EF571AE-3722-450F-BCB0-7AB3F17548A8}"/>
              </a:ext>
            </a:extLst>
          </p:cNvPr>
          <p:cNvPicPr>
            <a:picLocks noChangeAspect="1"/>
          </p:cNvPicPr>
          <p:nvPr/>
        </p:nvPicPr>
        <p:blipFill>
          <a:blip r:embed="rId9"/>
          <a:stretch>
            <a:fillRect/>
          </a:stretch>
        </p:blipFill>
        <p:spPr>
          <a:xfrm>
            <a:off x="5115688" y="559671"/>
            <a:ext cx="1260000" cy="915469"/>
          </a:xfrm>
          <a:prstGeom prst="rect">
            <a:avLst/>
          </a:prstGeom>
        </p:spPr>
      </p:pic>
    </p:spTree>
  </p:cSld>
  <p:clrMapOvr>
    <a:masterClrMapping/>
  </p:clrMapOvr>
  <p:transition advTm="35656"/>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46"/>
          <p:cNvSpPr txBox="1">
            <a:spLocks noGrp="1"/>
          </p:cNvSpPr>
          <p:nvPr>
            <p:ph type="title"/>
          </p:nvPr>
        </p:nvSpPr>
        <p:spPr>
          <a:xfrm>
            <a:off x="727200" y="993600"/>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Итоги	</a:t>
            </a:r>
            <a:endParaRPr/>
          </a:p>
        </p:txBody>
      </p:sp>
      <p:sp>
        <p:nvSpPr>
          <p:cNvPr id="473" name="Google Shape;473;p46"/>
          <p:cNvSpPr txBox="1">
            <a:spLocks noGrp="1"/>
          </p:cNvSpPr>
          <p:nvPr>
            <p:ph type="body" idx="1"/>
          </p:nvPr>
        </p:nvSpPr>
        <p:spPr>
          <a:xfrm>
            <a:off x="727200" y="1620000"/>
            <a:ext cx="7632000" cy="1301225"/>
          </a:xfrm>
          <a:prstGeom prst="rect">
            <a:avLst/>
          </a:prstGeom>
        </p:spPr>
        <p:txBody>
          <a:bodyPr spcFirstLastPara="1" wrap="square" lIns="91425" tIns="91425" rIns="91425" bIns="91425" anchor="t" anchorCtr="0">
            <a:noAutofit/>
          </a:bodyPr>
          <a:lstStyle/>
          <a:p>
            <a:pPr marL="457200" lvl="0" indent="0" algn="l" rtl="0">
              <a:spcBef>
                <a:spcPts val="1600"/>
              </a:spcBef>
              <a:spcAft>
                <a:spcPts val="1600"/>
              </a:spcAft>
              <a:buNone/>
            </a:pPr>
            <a:endParaRPr lang="ru-RU" sz="1600"/>
          </a:p>
          <a:p>
            <a:pPr marL="3175" indent="0" algn="just">
              <a:lnSpc>
                <a:spcPct val="100000"/>
              </a:lnSpc>
              <a:spcBef>
                <a:spcPts val="1600"/>
              </a:spcBef>
              <a:buNone/>
            </a:pPr>
            <a:endParaRPr lang="ru" sz="1600"/>
          </a:p>
        </p:txBody>
      </p:sp>
      <p:pic>
        <p:nvPicPr>
          <p:cNvPr id="475" name="Google Shape;475;p46"/>
          <p:cNvPicPr preferRelativeResize="0"/>
          <p:nvPr/>
        </p:nvPicPr>
        <p:blipFill rotWithShape="1">
          <a:blip r:embed="rId3">
            <a:alphaModFix/>
          </a:blip>
          <a:srcRect b="19123"/>
          <a:stretch/>
        </p:blipFill>
        <p:spPr>
          <a:xfrm>
            <a:off x="3852000" y="3308400"/>
            <a:ext cx="1440000" cy="1164630"/>
          </a:xfrm>
          <a:prstGeom prst="rect">
            <a:avLst/>
          </a:prstGeom>
          <a:noFill/>
          <a:ln>
            <a:noFill/>
          </a:ln>
        </p:spPr>
      </p:pic>
      <p:pic>
        <p:nvPicPr>
          <p:cNvPr id="476" name="Google Shape;476;p46"/>
          <p:cNvPicPr preferRelativeResize="0"/>
          <p:nvPr/>
        </p:nvPicPr>
        <p:blipFill>
          <a:blip r:embed="rId4">
            <a:alphaModFix/>
          </a:blip>
          <a:stretch>
            <a:fillRect/>
          </a:stretch>
        </p:blipFill>
        <p:spPr>
          <a:xfrm>
            <a:off x="67625" y="44550"/>
            <a:ext cx="1666500" cy="396000"/>
          </a:xfrm>
          <a:prstGeom prst="rect">
            <a:avLst/>
          </a:prstGeom>
          <a:noFill/>
          <a:ln>
            <a:noFill/>
          </a:ln>
        </p:spPr>
      </p:pic>
      <p:pic>
        <p:nvPicPr>
          <p:cNvPr id="477" name="Google Shape;477;p46"/>
          <p:cNvPicPr preferRelativeResize="0"/>
          <p:nvPr/>
        </p:nvPicPr>
        <p:blipFill>
          <a:blip r:embed="rId5">
            <a:alphaModFix/>
          </a:blip>
          <a:stretch>
            <a:fillRect/>
          </a:stretch>
        </p:blipFill>
        <p:spPr>
          <a:xfrm>
            <a:off x="8662400" y="44900"/>
            <a:ext cx="396000" cy="396000"/>
          </a:xfrm>
          <a:prstGeom prst="rect">
            <a:avLst/>
          </a:prstGeom>
          <a:noFill/>
          <a:ln>
            <a:noFill/>
          </a:ln>
        </p:spPr>
      </p:pic>
      <p:sp>
        <p:nvSpPr>
          <p:cNvPr id="10" name="AutoShape 1">
            <a:extLst>
              <a:ext uri="{FF2B5EF4-FFF2-40B4-BE49-F238E27FC236}">
                <a16:creationId xmlns:a16="http://schemas.microsoft.com/office/drawing/2014/main" id="{92D4C171-5DA9-4515-AAE4-6D27B08D8DAE}"/>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1" name="Рисунок 10">
            <a:extLst>
              <a:ext uri="{FF2B5EF4-FFF2-40B4-BE49-F238E27FC236}">
                <a16:creationId xmlns:a16="http://schemas.microsoft.com/office/drawing/2014/main" id="{3AEEEBFC-E03B-4F73-8D3B-EAB9794383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Номер слайда 3">
            <a:extLst>
              <a:ext uri="{FF2B5EF4-FFF2-40B4-BE49-F238E27FC236}">
                <a16:creationId xmlns:a16="http://schemas.microsoft.com/office/drawing/2014/main" id="{C3A17F0B-388D-45D9-925C-2EA103217C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25</a:t>
            </a:fld>
            <a:endParaRPr lang="ru"/>
          </a:p>
        </p:txBody>
      </p:sp>
      <p:sp>
        <p:nvSpPr>
          <p:cNvPr id="14" name="Google Shape;262;p26">
            <a:extLst>
              <a:ext uri="{FF2B5EF4-FFF2-40B4-BE49-F238E27FC236}">
                <a16:creationId xmlns:a16="http://schemas.microsoft.com/office/drawing/2014/main" id="{60077383-5A9C-4F0A-B3F5-B2DE5FF9456C}"/>
              </a:ext>
            </a:extLst>
          </p:cNvPr>
          <p:cNvSpPr txBox="1">
            <a:spLocks/>
          </p:cNvSpPr>
          <p:nvPr/>
        </p:nvSpPr>
        <p:spPr>
          <a:xfrm>
            <a:off x="727200" y="1620000"/>
            <a:ext cx="7632000" cy="119634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Open Sans" charset="0"/>
                <a:ea typeface="Open Sans" charset="0"/>
                <a:cs typeface="Open Sans" charset="0"/>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Проблемы с тестированием могут быть не связаны с ним напрямую</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Всегда есть место для творчества при улучшении процессов</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Знание вашего проекта – залог хорошей командной работы</a:t>
            </a:r>
          </a:p>
          <a:p>
            <a:pPr marL="457200" lvl="1" indent="-311150">
              <a:spcBef>
                <a:spcPts val="0"/>
              </a:spcBef>
              <a:buSzPts val="1300"/>
              <a:buFont typeface="Wingdings" pitchFamily="2" charset="2"/>
              <a:buChar char="q"/>
            </a:pPr>
            <a:endParaRPr lang="ru-RU" sz="1600" dirty="0">
              <a:latin typeface="Open Sans" charset="0"/>
              <a:ea typeface="Open Sans" charset="0"/>
              <a:cs typeface="Open Sans" charset="0"/>
            </a:endParaRPr>
          </a:p>
        </p:txBody>
      </p:sp>
    </p:spTree>
    <p:extLst>
      <p:ext uri="{BB962C8B-B14F-4D97-AF65-F5344CB8AC3E}">
        <p14:creationId xmlns:p14="http://schemas.microsoft.com/office/powerpoint/2010/main" val="2879600475"/>
      </p:ext>
    </p:extLst>
  </p:cSld>
  <p:clrMapOvr>
    <a:masterClrMapping/>
  </p:clrMapOvr>
  <p:transition advTm="43984"/>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4" name="Google Shape;484;p47"/>
          <p:cNvSpPr txBox="1">
            <a:spLocks noGrp="1"/>
          </p:cNvSpPr>
          <p:nvPr>
            <p:ph type="title"/>
          </p:nvPr>
        </p:nvSpPr>
        <p:spPr>
          <a:xfrm>
            <a:off x="727200" y="1321200"/>
            <a:ext cx="7688400" cy="5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t>Спасибо за внимание!</a:t>
            </a:r>
            <a:r>
              <a:rPr lang="en-US"/>
              <a:t> </a:t>
            </a:r>
            <a:r>
              <a:rPr lang="ru-RU"/>
              <a:t>Вопросы?</a:t>
            </a:r>
            <a:endParaRPr/>
          </a:p>
        </p:txBody>
      </p:sp>
      <p:pic>
        <p:nvPicPr>
          <p:cNvPr id="485" name="Google Shape;485;p47"/>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486" name="Google Shape;486;p47"/>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9" name="AutoShape 1">
            <a:extLst>
              <a:ext uri="{FF2B5EF4-FFF2-40B4-BE49-F238E27FC236}">
                <a16:creationId xmlns:a16="http://schemas.microsoft.com/office/drawing/2014/main" id="{31396CD0-7DA7-4E5B-8F95-19B2B54C9C53}"/>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0" name="Рисунок 9">
            <a:extLst>
              <a:ext uri="{FF2B5EF4-FFF2-40B4-BE49-F238E27FC236}">
                <a16:creationId xmlns:a16="http://schemas.microsoft.com/office/drawing/2014/main" id="{046B0ACF-6570-46A9-9708-83C5306534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descr="sticker14.png"/>
          <p:cNvPicPr>
            <a:picLocks noChangeAspect="1"/>
          </p:cNvPicPr>
          <p:nvPr/>
        </p:nvPicPr>
        <p:blipFill>
          <a:blip r:embed="rId6"/>
          <a:stretch>
            <a:fillRect/>
          </a:stretch>
        </p:blipFill>
        <p:spPr>
          <a:xfrm>
            <a:off x="3852000" y="2124563"/>
            <a:ext cx="1440000" cy="894375"/>
          </a:xfrm>
          <a:prstGeom prst="rect">
            <a:avLst/>
          </a:prstGeom>
        </p:spPr>
      </p:pic>
      <p:grpSp>
        <p:nvGrpSpPr>
          <p:cNvPr id="23" name="Группа 22">
            <a:extLst>
              <a:ext uri="{FF2B5EF4-FFF2-40B4-BE49-F238E27FC236}">
                <a16:creationId xmlns:a16="http://schemas.microsoft.com/office/drawing/2014/main" id="{4F6A6912-F9C0-4964-A240-119C7D42388A}"/>
              </a:ext>
            </a:extLst>
          </p:cNvPr>
          <p:cNvGrpSpPr/>
          <p:nvPr/>
        </p:nvGrpSpPr>
        <p:grpSpPr>
          <a:xfrm>
            <a:off x="5745688" y="3369045"/>
            <a:ext cx="1905903" cy="558000"/>
            <a:chOff x="5855548" y="3351378"/>
            <a:chExt cx="1905903" cy="558000"/>
          </a:xfrm>
        </p:grpSpPr>
        <p:pic>
          <p:nvPicPr>
            <p:cNvPr id="7" name="Рисунок 6" descr="Изображение выглядит как рисунок&#10;&#10;Автоматически созданное описание">
              <a:extLst>
                <a:ext uri="{FF2B5EF4-FFF2-40B4-BE49-F238E27FC236}">
                  <a16:creationId xmlns:a16="http://schemas.microsoft.com/office/drawing/2014/main" id="{47325608-6B37-4A49-9C7B-3D23C186C00D}"/>
                </a:ext>
              </a:extLst>
            </p:cNvPr>
            <p:cNvPicPr>
              <a:picLocks noChangeAspect="1"/>
            </p:cNvPicPr>
            <p:nvPr/>
          </p:nvPicPr>
          <p:blipFill>
            <a:blip r:embed="rId7"/>
            <a:stretch>
              <a:fillRect/>
            </a:stretch>
          </p:blipFill>
          <p:spPr>
            <a:xfrm>
              <a:off x="5855548" y="3351378"/>
              <a:ext cx="558000" cy="558000"/>
            </a:xfrm>
            <a:prstGeom prst="rect">
              <a:avLst/>
            </a:prstGeom>
          </p:spPr>
        </p:pic>
        <p:sp>
          <p:nvSpPr>
            <p:cNvPr id="20" name="TextBox 19">
              <a:extLst>
                <a:ext uri="{FF2B5EF4-FFF2-40B4-BE49-F238E27FC236}">
                  <a16:creationId xmlns:a16="http://schemas.microsoft.com/office/drawing/2014/main" id="{50FCCCA1-A966-408B-92B7-E592100E6952}"/>
                </a:ext>
              </a:extLst>
            </p:cNvPr>
            <p:cNvSpPr txBox="1"/>
            <p:nvPr/>
          </p:nvSpPr>
          <p:spPr>
            <a:xfrm>
              <a:off x="6413460" y="3469377"/>
              <a:ext cx="1347991" cy="338554"/>
            </a:xfrm>
            <a:prstGeom prst="rect">
              <a:avLst/>
            </a:prstGeom>
            <a:noFill/>
          </p:spPr>
          <p:txBody>
            <a:bodyPr wrap="square">
              <a:spAutoFit/>
            </a:bodyPr>
            <a:lstStyle/>
            <a:p>
              <a:r>
                <a:rPr lang="en-US" sz="1600" b="1">
                  <a:latin typeface="+mn-lt"/>
                </a:rPr>
                <a:t>@anasttia</a:t>
              </a:r>
              <a:endParaRPr lang="ru-RU" sz="1600" b="1">
                <a:latin typeface="+mn-lt"/>
              </a:endParaRPr>
            </a:p>
          </p:txBody>
        </p:sp>
      </p:grpSp>
      <p:grpSp>
        <p:nvGrpSpPr>
          <p:cNvPr id="32" name="Группа 31">
            <a:extLst>
              <a:ext uri="{FF2B5EF4-FFF2-40B4-BE49-F238E27FC236}">
                <a16:creationId xmlns:a16="http://schemas.microsoft.com/office/drawing/2014/main" id="{ECB1C0D6-D063-48FB-A616-A54328A2376A}"/>
              </a:ext>
            </a:extLst>
          </p:cNvPr>
          <p:cNvGrpSpPr/>
          <p:nvPr/>
        </p:nvGrpSpPr>
        <p:grpSpPr>
          <a:xfrm>
            <a:off x="5752835" y="2656800"/>
            <a:ext cx="1898844" cy="558000"/>
            <a:chOff x="5868144" y="2722692"/>
            <a:chExt cx="1898844" cy="558000"/>
          </a:xfrm>
        </p:grpSpPr>
        <p:pic>
          <p:nvPicPr>
            <p:cNvPr id="33" name="Рисунок 32" descr="Изображение выглядит как рисунок&#10;&#10;Автоматически созданное описание">
              <a:extLst>
                <a:ext uri="{FF2B5EF4-FFF2-40B4-BE49-F238E27FC236}">
                  <a16:creationId xmlns:a16="http://schemas.microsoft.com/office/drawing/2014/main" id="{10F10081-AADE-48B4-92CC-A935EFCF3801}"/>
                </a:ext>
              </a:extLst>
            </p:cNvPr>
            <p:cNvPicPr>
              <a:picLocks noChangeAspect="1"/>
            </p:cNvPicPr>
            <p:nvPr/>
          </p:nvPicPr>
          <p:blipFill>
            <a:blip r:embed="rId8"/>
            <a:stretch>
              <a:fillRect/>
            </a:stretch>
          </p:blipFill>
          <p:spPr>
            <a:xfrm>
              <a:off x="5868144" y="2722692"/>
              <a:ext cx="558000" cy="558000"/>
            </a:xfrm>
            <a:prstGeom prst="rect">
              <a:avLst/>
            </a:prstGeom>
          </p:spPr>
        </p:pic>
        <p:sp>
          <p:nvSpPr>
            <p:cNvPr id="34" name="TextBox 33">
              <a:extLst>
                <a:ext uri="{FF2B5EF4-FFF2-40B4-BE49-F238E27FC236}">
                  <a16:creationId xmlns:a16="http://schemas.microsoft.com/office/drawing/2014/main" id="{58E3DD9F-3254-4262-B980-4C7913606149}"/>
                </a:ext>
              </a:extLst>
            </p:cNvPr>
            <p:cNvSpPr txBox="1"/>
            <p:nvPr/>
          </p:nvSpPr>
          <p:spPr>
            <a:xfrm>
              <a:off x="6418997" y="2834351"/>
              <a:ext cx="1347991" cy="338554"/>
            </a:xfrm>
            <a:prstGeom prst="rect">
              <a:avLst/>
            </a:prstGeom>
            <a:noFill/>
          </p:spPr>
          <p:txBody>
            <a:bodyPr wrap="square">
              <a:spAutoFit/>
            </a:bodyPr>
            <a:lstStyle/>
            <a:p>
              <a:r>
                <a:rPr lang="en-US" sz="1600" b="1">
                  <a:latin typeface="+mn-lt"/>
                </a:rPr>
                <a:t>@anastia</a:t>
              </a:r>
              <a:endParaRPr lang="ru-RU" sz="1600" b="1">
                <a:latin typeface="+mn-lt"/>
              </a:endParaRPr>
            </a:p>
          </p:txBody>
        </p:sp>
      </p:grpSp>
      <p:grpSp>
        <p:nvGrpSpPr>
          <p:cNvPr id="2" name="Группа 1">
            <a:extLst>
              <a:ext uri="{FF2B5EF4-FFF2-40B4-BE49-F238E27FC236}">
                <a16:creationId xmlns:a16="http://schemas.microsoft.com/office/drawing/2014/main" id="{6C607E9C-D7BD-45B5-9C6A-0B751FA58C37}"/>
              </a:ext>
            </a:extLst>
          </p:cNvPr>
          <p:cNvGrpSpPr/>
          <p:nvPr/>
        </p:nvGrpSpPr>
        <p:grpSpPr>
          <a:xfrm>
            <a:off x="2209836" y="3910242"/>
            <a:ext cx="4724328" cy="888265"/>
            <a:chOff x="1914377" y="3910242"/>
            <a:chExt cx="4724328" cy="888265"/>
          </a:xfrm>
        </p:grpSpPr>
        <p:sp>
          <p:nvSpPr>
            <p:cNvPr id="16" name="TextBox 15">
              <a:extLst>
                <a:ext uri="{FF2B5EF4-FFF2-40B4-BE49-F238E27FC236}">
                  <a16:creationId xmlns:a16="http://schemas.microsoft.com/office/drawing/2014/main" id="{C15ECF96-CAD3-4D1F-952E-EEFE199DA345}"/>
                </a:ext>
              </a:extLst>
            </p:cNvPr>
            <p:cNvSpPr txBox="1"/>
            <p:nvPr/>
          </p:nvSpPr>
          <p:spPr>
            <a:xfrm>
              <a:off x="2505295" y="4029066"/>
              <a:ext cx="4133410" cy="769441"/>
            </a:xfrm>
            <a:prstGeom prst="rect">
              <a:avLst/>
            </a:prstGeom>
            <a:noFill/>
          </p:spPr>
          <p:txBody>
            <a:bodyPr wrap="square">
              <a:spAutoFit/>
            </a:bodyPr>
            <a:lstStyle/>
            <a:p>
              <a:r>
                <a:rPr lang="en-US" sz="1600" b="1">
                  <a:latin typeface="+mn-lt"/>
                  <a:hlinkClick r:id="rId9"/>
                </a:rPr>
                <a:t>https://winvestor.ru/pages/about</a:t>
              </a:r>
              <a:endParaRPr lang="en-US" sz="1600" b="1">
                <a:latin typeface="+mn-lt"/>
              </a:endParaRPr>
            </a:p>
            <a:p>
              <a:endParaRPr lang="en-US" b="1">
                <a:latin typeface="+mn-lt"/>
              </a:endParaRPr>
            </a:p>
            <a:p>
              <a:endParaRPr lang="en-US" b="1">
                <a:latin typeface="+mn-lt"/>
              </a:endParaRPr>
            </a:p>
          </p:txBody>
        </p:sp>
        <p:pic>
          <p:nvPicPr>
            <p:cNvPr id="30" name="Рисунок 29" descr="Изображение выглядит как рисунок&#10;&#10;Автоматически созданное описание">
              <a:extLst>
                <a:ext uri="{FF2B5EF4-FFF2-40B4-BE49-F238E27FC236}">
                  <a16:creationId xmlns:a16="http://schemas.microsoft.com/office/drawing/2014/main" id="{D0E542F6-CAAC-4593-80EE-4A6E9BBE6EB6}"/>
                </a:ext>
              </a:extLst>
            </p:cNvPr>
            <p:cNvPicPr>
              <a:picLocks noChangeAspect="1"/>
            </p:cNvPicPr>
            <p:nvPr/>
          </p:nvPicPr>
          <p:blipFill>
            <a:blip r:embed="rId10"/>
            <a:stretch>
              <a:fillRect/>
            </a:stretch>
          </p:blipFill>
          <p:spPr>
            <a:xfrm>
              <a:off x="1914377" y="3910242"/>
              <a:ext cx="558000" cy="558000"/>
            </a:xfrm>
            <a:prstGeom prst="rect">
              <a:avLst/>
            </a:prstGeom>
          </p:spPr>
        </p:pic>
      </p:grpSp>
      <p:pic>
        <p:nvPicPr>
          <p:cNvPr id="36" name="Рисунок 35" descr="Изображение выглядит как рисунок&#10;&#10;Автоматически созданное описание">
            <a:extLst>
              <a:ext uri="{FF2B5EF4-FFF2-40B4-BE49-F238E27FC236}">
                <a16:creationId xmlns:a16="http://schemas.microsoft.com/office/drawing/2014/main" id="{292CFCEB-A91B-4139-A2E3-7089E70922B5}"/>
              </a:ext>
            </a:extLst>
          </p:cNvPr>
          <p:cNvPicPr>
            <a:picLocks noChangeAspect="1"/>
          </p:cNvPicPr>
          <p:nvPr/>
        </p:nvPicPr>
        <p:blipFill>
          <a:blip r:embed="rId11"/>
          <a:stretch>
            <a:fillRect/>
          </a:stretch>
        </p:blipFill>
        <p:spPr>
          <a:xfrm>
            <a:off x="713540" y="3376783"/>
            <a:ext cx="558000" cy="558000"/>
          </a:xfrm>
          <a:prstGeom prst="rect">
            <a:avLst/>
          </a:prstGeom>
        </p:spPr>
      </p:pic>
      <p:sp>
        <p:nvSpPr>
          <p:cNvPr id="42" name="TextBox 41">
            <a:extLst>
              <a:ext uri="{FF2B5EF4-FFF2-40B4-BE49-F238E27FC236}">
                <a16:creationId xmlns:a16="http://schemas.microsoft.com/office/drawing/2014/main" id="{8C3B99F3-EE22-4BAC-BDAA-3674BADFAA67}"/>
              </a:ext>
            </a:extLst>
          </p:cNvPr>
          <p:cNvSpPr txBox="1"/>
          <p:nvPr/>
        </p:nvSpPr>
        <p:spPr>
          <a:xfrm>
            <a:off x="1260000" y="3462405"/>
            <a:ext cx="2436346" cy="338554"/>
          </a:xfrm>
          <a:prstGeom prst="rect">
            <a:avLst/>
          </a:prstGeom>
          <a:noFill/>
        </p:spPr>
        <p:txBody>
          <a:bodyPr wrap="square">
            <a:spAutoFit/>
          </a:bodyPr>
          <a:lstStyle/>
          <a:p>
            <a:r>
              <a:rPr lang="en-US" sz="1600" b="1">
                <a:latin typeface="+mn-lt"/>
                <a:hlinkClick r:id="rId12"/>
              </a:rPr>
              <a:t>https://esiafinance.ru</a:t>
            </a:r>
            <a:endParaRPr lang="en-US" sz="1600" b="1">
              <a:latin typeface="+mn-lt"/>
            </a:endParaRPr>
          </a:p>
        </p:txBody>
      </p:sp>
      <p:pic>
        <p:nvPicPr>
          <p:cNvPr id="39" name="Google Shape;486;p47">
            <a:extLst>
              <a:ext uri="{FF2B5EF4-FFF2-40B4-BE49-F238E27FC236}">
                <a16:creationId xmlns:a16="http://schemas.microsoft.com/office/drawing/2014/main" id="{F0DBF237-BEFA-4574-9C2F-EB0F641B4980}"/>
              </a:ext>
            </a:extLst>
          </p:cNvPr>
          <p:cNvPicPr preferRelativeResize="0">
            <a:picLocks noChangeAspect="1"/>
          </p:cNvPicPr>
          <p:nvPr/>
        </p:nvPicPr>
        <p:blipFill>
          <a:blip r:embed="rId4">
            <a:alphaModFix/>
          </a:blip>
          <a:stretch>
            <a:fillRect/>
          </a:stretch>
        </p:blipFill>
        <p:spPr>
          <a:xfrm>
            <a:off x="696204" y="2657652"/>
            <a:ext cx="558000" cy="558000"/>
          </a:xfrm>
          <a:prstGeom prst="rect">
            <a:avLst/>
          </a:prstGeom>
          <a:noFill/>
          <a:ln>
            <a:noFill/>
          </a:ln>
        </p:spPr>
      </p:pic>
      <p:sp>
        <p:nvSpPr>
          <p:cNvPr id="40" name="TextBox 39">
            <a:extLst>
              <a:ext uri="{FF2B5EF4-FFF2-40B4-BE49-F238E27FC236}">
                <a16:creationId xmlns:a16="http://schemas.microsoft.com/office/drawing/2014/main" id="{7D8AE106-AC1D-4EE6-A295-1497C0487705}"/>
              </a:ext>
            </a:extLst>
          </p:cNvPr>
          <p:cNvSpPr txBox="1"/>
          <p:nvPr/>
        </p:nvSpPr>
        <p:spPr>
          <a:xfrm>
            <a:off x="1260000" y="2794476"/>
            <a:ext cx="2028679" cy="338554"/>
          </a:xfrm>
          <a:prstGeom prst="rect">
            <a:avLst/>
          </a:prstGeom>
          <a:noFill/>
        </p:spPr>
        <p:txBody>
          <a:bodyPr wrap="square">
            <a:spAutoFit/>
          </a:bodyPr>
          <a:lstStyle/>
          <a:p>
            <a:r>
              <a:rPr lang="en-US" sz="1600" b="1">
                <a:latin typeface="+mn-lt"/>
                <a:hlinkClick r:id="rId13"/>
              </a:rPr>
              <a:t>https://rnds.pro</a:t>
            </a:r>
            <a:endParaRPr lang="en-US" sz="1600" b="1">
              <a:latin typeface="+mn-lt"/>
            </a:endParaRPr>
          </a:p>
        </p:txBody>
      </p:sp>
      <p:sp>
        <p:nvSpPr>
          <p:cNvPr id="4" name="Номер слайда 3">
            <a:extLst>
              <a:ext uri="{FF2B5EF4-FFF2-40B4-BE49-F238E27FC236}">
                <a16:creationId xmlns:a16="http://schemas.microsoft.com/office/drawing/2014/main" id="{D0672AB3-6650-4F3C-A930-957E34C4E33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26</a:t>
            </a:fld>
            <a:endParaRPr lang="ru" sz="14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2FC29B51-144C-4A6B-B472-AF395E04822D}"/>
              </a:ext>
            </a:extLst>
          </p:cNvPr>
          <p:cNvSpPr>
            <a:spLocks noGrp="1"/>
          </p:cNvSpPr>
          <p:nvPr>
            <p:ph type="title"/>
          </p:nvPr>
        </p:nvSpPr>
        <p:spPr>
          <a:xfrm>
            <a:off x="727200" y="993600"/>
            <a:ext cx="7688700" cy="535200"/>
          </a:xfrm>
        </p:spPr>
        <p:txBody>
          <a:bodyPr/>
          <a:lstStyle/>
          <a:p>
            <a:r>
              <a:rPr lang="ru-RU"/>
              <a:t>План доклада</a:t>
            </a:r>
            <a:endParaRPr lang="ru-RU">
              <a:latin typeface="Open Sans" charset="0"/>
              <a:ea typeface="Open Sans" charset="0"/>
              <a:cs typeface="Open Sans" charset="0"/>
            </a:endParaRPr>
          </a:p>
        </p:txBody>
      </p:sp>
      <p:sp>
        <p:nvSpPr>
          <p:cNvPr id="5" name="Текст 4">
            <a:extLst>
              <a:ext uri="{FF2B5EF4-FFF2-40B4-BE49-F238E27FC236}">
                <a16:creationId xmlns:a16="http://schemas.microsoft.com/office/drawing/2014/main" id="{3002FAEF-54DB-46EC-A442-4E0ED28C68A8}"/>
              </a:ext>
            </a:extLst>
          </p:cNvPr>
          <p:cNvSpPr>
            <a:spLocks noGrp="1"/>
          </p:cNvSpPr>
          <p:nvPr>
            <p:ph type="body" idx="1"/>
          </p:nvPr>
        </p:nvSpPr>
        <p:spPr>
          <a:xfrm>
            <a:off x="727200" y="1620000"/>
            <a:ext cx="5786766" cy="2867860"/>
          </a:xfrm>
        </p:spPr>
        <p:txBody>
          <a:bodyPr/>
          <a:lstStyle/>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О проекте</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Хьюстон, у нас проблемы</a:t>
            </a:r>
            <a:endParaRPr lang="en-US" sz="1600" dirty="0">
              <a:latin typeface="Open Sans" charset="0"/>
              <a:ea typeface="Open Sans" charset="0"/>
              <a:cs typeface="Open Sans" charset="0"/>
            </a:endParaRP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Дедлайн? Не, не слышали</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Тестирование требований – панацея?</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Повышение знание о проекте</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Итоги</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Полезная литература</a:t>
            </a:r>
          </a:p>
          <a:p>
            <a:pPr marL="457200" lvl="1" indent="-311150">
              <a:spcBef>
                <a:spcPts val="0"/>
              </a:spcBef>
              <a:buSzPts val="1300"/>
              <a:buFont typeface="Wingdings" panose="05000000000000000000" pitchFamily="2" charset="2"/>
              <a:buChar char="þ"/>
            </a:pPr>
            <a:endParaRPr lang="ru-RU" sz="1600" dirty="0">
              <a:latin typeface="Open Sans" charset="0"/>
              <a:ea typeface="Open Sans" charset="0"/>
              <a:cs typeface="Open Sans" charset="0"/>
            </a:endParaRPr>
          </a:p>
          <a:p>
            <a:pPr marL="146050" indent="0">
              <a:buNone/>
            </a:pPr>
            <a:endParaRPr lang="ru-RU" sz="1600" dirty="0"/>
          </a:p>
        </p:txBody>
      </p:sp>
      <p:pic>
        <p:nvPicPr>
          <p:cNvPr id="6" name="Google Shape;99;p14">
            <a:extLst>
              <a:ext uri="{FF2B5EF4-FFF2-40B4-BE49-F238E27FC236}">
                <a16:creationId xmlns:a16="http://schemas.microsoft.com/office/drawing/2014/main" id="{F50B536E-75E3-4321-9815-29BF7F6E96AA}"/>
              </a:ext>
            </a:extLst>
          </p:cNvPr>
          <p:cNvPicPr preferRelativeResize="0"/>
          <p:nvPr/>
        </p:nvPicPr>
        <p:blipFill>
          <a:blip r:embed="rId3">
            <a:alphaModFix/>
          </a:blip>
          <a:stretch>
            <a:fillRect/>
          </a:stretch>
        </p:blipFill>
        <p:spPr>
          <a:xfrm>
            <a:off x="67625" y="38155"/>
            <a:ext cx="1666500" cy="396000"/>
          </a:xfrm>
          <a:prstGeom prst="rect">
            <a:avLst/>
          </a:prstGeom>
          <a:noFill/>
          <a:ln>
            <a:noFill/>
          </a:ln>
        </p:spPr>
      </p:pic>
      <p:pic>
        <p:nvPicPr>
          <p:cNvPr id="7" name="Google Shape;91;p13">
            <a:extLst>
              <a:ext uri="{FF2B5EF4-FFF2-40B4-BE49-F238E27FC236}">
                <a16:creationId xmlns:a16="http://schemas.microsoft.com/office/drawing/2014/main" id="{89536975-D5BE-47E2-BC75-FF7A7C88C52D}"/>
              </a:ext>
            </a:extLst>
          </p:cNvPr>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0" name="AutoShape 1">
            <a:extLst>
              <a:ext uri="{FF2B5EF4-FFF2-40B4-BE49-F238E27FC236}">
                <a16:creationId xmlns:a16="http://schemas.microsoft.com/office/drawing/2014/main" id="{91F3B40A-A1C6-4744-9C2F-4F5C5BCFF3DB}"/>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charset="0"/>
              <a:ea typeface="Open Sans" charset="0"/>
              <a:cs typeface="Open Sans" charset="0"/>
            </a:endParaRPr>
          </a:p>
        </p:txBody>
      </p:sp>
      <p:pic>
        <p:nvPicPr>
          <p:cNvPr id="11" name="Рисунок 10">
            <a:extLst>
              <a:ext uri="{FF2B5EF4-FFF2-40B4-BE49-F238E27FC236}">
                <a16:creationId xmlns:a16="http://schemas.microsoft.com/office/drawing/2014/main" id="{DACBE18F-57B6-4D16-ABAB-45D3996EC3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Номер слайда 12">
            <a:extLst>
              <a:ext uri="{FF2B5EF4-FFF2-40B4-BE49-F238E27FC236}">
                <a16:creationId xmlns:a16="http://schemas.microsoft.com/office/drawing/2014/main" id="{17F7EFD6-7165-4F32-9C63-E37A0EE594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3</a:t>
            </a:fld>
            <a:endParaRPr lang="ru" dirty="0"/>
          </a:p>
        </p:txBody>
      </p:sp>
      <p:pic>
        <p:nvPicPr>
          <p:cNvPr id="3" name="Рисунок 2">
            <a:extLst>
              <a:ext uri="{FF2B5EF4-FFF2-40B4-BE49-F238E27FC236}">
                <a16:creationId xmlns:a16="http://schemas.microsoft.com/office/drawing/2014/main" id="{90DD0BFB-CD8A-4814-8163-C137B1D870C0}"/>
              </a:ext>
            </a:extLst>
          </p:cNvPr>
          <p:cNvPicPr>
            <a:picLocks noChangeAspect="1"/>
          </p:cNvPicPr>
          <p:nvPr/>
        </p:nvPicPr>
        <p:blipFill>
          <a:blip r:embed="rId6"/>
          <a:stretch>
            <a:fillRect/>
          </a:stretch>
        </p:blipFill>
        <p:spPr>
          <a:xfrm>
            <a:off x="6321675" y="2698038"/>
            <a:ext cx="1972844" cy="1260000"/>
          </a:xfrm>
          <a:prstGeom prst="rect">
            <a:avLst/>
          </a:prstGeom>
        </p:spPr>
      </p:pic>
    </p:spTree>
    <p:extLst>
      <p:ext uri="{BB962C8B-B14F-4D97-AF65-F5344CB8AC3E}">
        <p14:creationId xmlns:p14="http://schemas.microsoft.com/office/powerpoint/2010/main" val="636351269"/>
      </p:ext>
    </p:extLst>
  </p:cSld>
  <p:clrMapOvr>
    <a:masterClrMapping/>
  </p:clrMapOvr>
  <p:transition advTm="42453"/>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727200" y="992125"/>
            <a:ext cx="7857300" cy="5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Немного о проекте</a:t>
            </a:r>
            <a:endParaRPr/>
          </a:p>
        </p:txBody>
      </p:sp>
      <p:pic>
        <p:nvPicPr>
          <p:cNvPr id="99" name="Google Shape;99;p14"/>
          <p:cNvPicPr preferRelativeResize="0"/>
          <p:nvPr/>
        </p:nvPicPr>
        <p:blipFill>
          <a:blip r:embed="rId3">
            <a:alphaModFix/>
          </a:blip>
          <a:stretch>
            <a:fillRect/>
          </a:stretch>
        </p:blipFill>
        <p:spPr>
          <a:xfrm>
            <a:off x="67625" y="38155"/>
            <a:ext cx="1666500" cy="396000"/>
          </a:xfrm>
          <a:prstGeom prst="rect">
            <a:avLst/>
          </a:prstGeom>
          <a:noFill/>
          <a:ln>
            <a:noFill/>
          </a:ln>
        </p:spPr>
      </p:pic>
      <p:pic>
        <p:nvPicPr>
          <p:cNvPr id="100" name="Google Shape;100;p14"/>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9" name="AutoShape 1">
            <a:extLst>
              <a:ext uri="{FF2B5EF4-FFF2-40B4-BE49-F238E27FC236}">
                <a16:creationId xmlns:a16="http://schemas.microsoft.com/office/drawing/2014/main" id="{0216273E-F259-46B9-94CB-F949805B663F}"/>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0" name="Рисунок 9">
            <a:extLst>
              <a:ext uri="{FF2B5EF4-FFF2-40B4-BE49-F238E27FC236}">
                <a16:creationId xmlns:a16="http://schemas.microsoft.com/office/drawing/2014/main" id="{A443A864-5B26-4AF6-9280-8CA21B07B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2ACFF598-6C6A-4E3E-8863-EE9EBAE115F0}"/>
              </a:ext>
            </a:extLst>
          </p:cNvPr>
          <p:cNvSpPr txBox="1"/>
          <p:nvPr/>
        </p:nvSpPr>
        <p:spPr>
          <a:xfrm>
            <a:off x="4222067" y="619123"/>
            <a:ext cx="4921933" cy="4555093"/>
          </a:xfrm>
          <a:prstGeom prst="rect">
            <a:avLst/>
          </a:prstGeom>
          <a:noFill/>
        </p:spPr>
        <p:txBody>
          <a:bodyPr wrap="square">
            <a:spAutoFit/>
          </a:bodyPr>
          <a:lstStyle/>
          <a:p>
            <a:pPr marL="457200" lvl="1" indent="-311150">
              <a:lnSpc>
                <a:spcPct val="115000"/>
              </a:lnSpc>
              <a:buClr>
                <a:schemeClr val="accent1"/>
              </a:buClr>
              <a:buSzPts val="1300"/>
              <a:buFont typeface="Wingdings" panose="05000000000000000000" pitchFamily="2" charset="2"/>
              <a:buChar char="þ"/>
            </a:pPr>
            <a:r>
              <a:rPr lang="en-US" sz="1600" dirty="0">
                <a:solidFill>
                  <a:schemeClr val="accent1"/>
                </a:solidFill>
                <a:latin typeface="Open Sans" charset="0"/>
                <a:ea typeface="Open Sans" charset="0"/>
                <a:cs typeface="Open Sans" charset="0"/>
                <a:sym typeface="Lato"/>
              </a:rPr>
              <a:t>White</a:t>
            </a:r>
            <a:r>
              <a:rPr lang="ru-RU" sz="1600" dirty="0">
                <a:solidFill>
                  <a:schemeClr val="accent1"/>
                </a:solidFill>
                <a:latin typeface="Open Sans" charset="0"/>
                <a:ea typeface="Open Sans" charset="0"/>
                <a:cs typeface="Open Sans" charset="0"/>
                <a:sym typeface="Lato"/>
              </a:rPr>
              <a:t> </a:t>
            </a:r>
            <a:r>
              <a:rPr lang="en-US" sz="1600" dirty="0">
                <a:solidFill>
                  <a:schemeClr val="accent1"/>
                </a:solidFill>
                <a:latin typeface="Open Sans" charset="0"/>
                <a:ea typeface="Open Sans" charset="0"/>
                <a:cs typeface="Open Sans" charset="0"/>
                <a:sym typeface="Lato"/>
              </a:rPr>
              <a:t>Label</a:t>
            </a:r>
            <a:r>
              <a:rPr lang="ru-RU" sz="1600" dirty="0">
                <a:solidFill>
                  <a:schemeClr val="accent1"/>
                </a:solidFill>
                <a:latin typeface="Open Sans" charset="0"/>
                <a:ea typeface="Open Sans" charset="0"/>
                <a:cs typeface="Open Sans" charset="0"/>
                <a:sym typeface="Lato"/>
              </a:rPr>
              <a:t> решение</a:t>
            </a:r>
          </a:p>
          <a:p>
            <a:pPr marL="457200" lvl="1" indent="-311150">
              <a:lnSpc>
                <a:spcPct val="115000"/>
              </a:lnSpc>
              <a:buClr>
                <a:schemeClr val="accent1"/>
              </a:buClr>
              <a:buSzPts val="1300"/>
              <a:buFont typeface="Wingdings" panose="05000000000000000000" pitchFamily="2" charset="2"/>
              <a:buChar char="þ"/>
            </a:pPr>
            <a:r>
              <a:rPr lang="ru-RU" sz="1600" dirty="0">
                <a:solidFill>
                  <a:schemeClr val="accent1"/>
                </a:solidFill>
                <a:latin typeface="Open Sans" charset="0"/>
                <a:ea typeface="Open Sans" charset="0"/>
                <a:cs typeface="Open Sans" charset="0"/>
                <a:sym typeface="Lato"/>
              </a:rPr>
              <a:t>Используют 25+ компаний (УК и брокеры)</a:t>
            </a:r>
            <a:endParaRPr lang="en-US" sz="1600" dirty="0">
              <a:solidFill>
                <a:schemeClr val="accent1"/>
              </a:solidFill>
              <a:latin typeface="Open Sans" charset="0"/>
              <a:ea typeface="Open Sans" charset="0"/>
              <a:cs typeface="Open Sans" charset="0"/>
              <a:sym typeface="Lato"/>
            </a:endParaRPr>
          </a:p>
          <a:p>
            <a:pPr marL="457200" lvl="1" indent="-311150">
              <a:lnSpc>
                <a:spcPct val="115000"/>
              </a:lnSpc>
              <a:buClr>
                <a:schemeClr val="accent1"/>
              </a:buClr>
              <a:buSzPts val="1300"/>
              <a:buFont typeface="Wingdings" panose="05000000000000000000" pitchFamily="2" charset="2"/>
              <a:buChar char="þ"/>
            </a:pPr>
            <a:r>
              <a:rPr lang="ru-RU" sz="1600" dirty="0">
                <a:solidFill>
                  <a:schemeClr val="accent1"/>
                </a:solidFill>
                <a:latin typeface="Open Sans" charset="0"/>
                <a:ea typeface="Open Sans" charset="0"/>
                <a:cs typeface="Open Sans" charset="0"/>
                <a:sym typeface="Lato"/>
              </a:rPr>
              <a:t>250+ настроек</a:t>
            </a:r>
          </a:p>
          <a:p>
            <a:pPr marL="457200" lvl="1" indent="-311150">
              <a:lnSpc>
                <a:spcPct val="115000"/>
              </a:lnSpc>
              <a:buClr>
                <a:schemeClr val="accent1"/>
              </a:buClr>
              <a:buSzPts val="1300"/>
              <a:buFont typeface="Wingdings" panose="05000000000000000000" pitchFamily="2" charset="2"/>
              <a:buChar char="þ"/>
            </a:pPr>
            <a:r>
              <a:rPr lang="ru-RU" sz="1600" dirty="0">
                <a:solidFill>
                  <a:schemeClr val="accent1"/>
                </a:solidFill>
                <a:latin typeface="Open Sans" charset="0"/>
                <a:ea typeface="Open Sans" charset="0"/>
                <a:cs typeface="Open Sans" charset="0"/>
                <a:sym typeface="Lato"/>
              </a:rPr>
              <a:t>3 личных кабинета (менеджер, клиент, агент)</a:t>
            </a:r>
          </a:p>
          <a:p>
            <a:pPr marL="457200" lvl="1" indent="-311150">
              <a:lnSpc>
                <a:spcPct val="115000"/>
              </a:lnSpc>
              <a:buClr>
                <a:schemeClr val="accent1"/>
              </a:buClr>
              <a:buSzPts val="1300"/>
              <a:buFont typeface="Wingdings" panose="05000000000000000000" pitchFamily="2" charset="2"/>
              <a:buChar char="þ"/>
            </a:pPr>
            <a:r>
              <a:rPr lang="ru-RU" sz="1600" dirty="0">
                <a:solidFill>
                  <a:schemeClr val="accent1"/>
                </a:solidFill>
                <a:latin typeface="Open Sans" charset="0"/>
                <a:ea typeface="Open Sans" charset="0"/>
                <a:cs typeface="Open Sans" charset="0"/>
                <a:sym typeface="Lato"/>
              </a:rPr>
              <a:t>4 модуля (брокерское обслуживание, доверительное управление, паевые фонды, кабинет агента)</a:t>
            </a:r>
          </a:p>
          <a:p>
            <a:pPr marL="457200" lvl="1" indent="-311150">
              <a:lnSpc>
                <a:spcPct val="115000"/>
              </a:lnSpc>
              <a:buClr>
                <a:schemeClr val="accent1"/>
              </a:buClr>
              <a:buSzPts val="1300"/>
              <a:buFont typeface="Wingdings" panose="05000000000000000000" pitchFamily="2" charset="2"/>
              <a:buChar char="þ"/>
            </a:pPr>
            <a:r>
              <a:rPr lang="ru-RU" sz="1600" dirty="0">
                <a:solidFill>
                  <a:schemeClr val="accent1"/>
                </a:solidFill>
                <a:latin typeface="Open Sans" charset="0"/>
                <a:ea typeface="Open Sans" charset="0"/>
                <a:cs typeface="Open Sans" charset="0"/>
                <a:sym typeface="Lato"/>
              </a:rPr>
              <a:t>Импорт данных в различных форматах</a:t>
            </a:r>
            <a:r>
              <a:rPr lang="en-US" sz="1600" dirty="0">
                <a:solidFill>
                  <a:schemeClr val="accent1"/>
                </a:solidFill>
                <a:latin typeface="Open Sans" charset="0"/>
                <a:ea typeface="Open Sans" charset="0"/>
                <a:cs typeface="Open Sans" charset="0"/>
                <a:sym typeface="Lato"/>
              </a:rPr>
              <a:t>:</a:t>
            </a:r>
            <a:r>
              <a:rPr lang="ru-RU" sz="1600" dirty="0">
                <a:solidFill>
                  <a:schemeClr val="accent1"/>
                </a:solidFill>
                <a:latin typeface="Open Sans" charset="0"/>
                <a:ea typeface="Open Sans" charset="0"/>
                <a:cs typeface="Open Sans" charset="0"/>
                <a:sym typeface="Lato"/>
              </a:rPr>
              <a:t> </a:t>
            </a:r>
            <a:r>
              <a:rPr lang="en-US" sz="1600" dirty="0">
                <a:solidFill>
                  <a:schemeClr val="accent1"/>
                </a:solidFill>
                <a:latin typeface="Open Sans" charset="0"/>
                <a:ea typeface="Open Sans" charset="0"/>
                <a:cs typeface="Open Sans" charset="0"/>
                <a:sym typeface="Lato"/>
              </a:rPr>
              <a:t>xml, csv, </a:t>
            </a:r>
            <a:r>
              <a:rPr lang="en-US" sz="1600" dirty="0" err="1">
                <a:solidFill>
                  <a:schemeClr val="accent1"/>
                </a:solidFill>
                <a:latin typeface="Open Sans" charset="0"/>
                <a:ea typeface="Open Sans" charset="0"/>
                <a:cs typeface="Open Sans" charset="0"/>
                <a:sym typeface="Lato"/>
              </a:rPr>
              <a:t>xls</a:t>
            </a:r>
            <a:r>
              <a:rPr lang="en-US" sz="1600" dirty="0">
                <a:solidFill>
                  <a:schemeClr val="accent1"/>
                </a:solidFill>
                <a:latin typeface="Open Sans" charset="0"/>
                <a:ea typeface="Open Sans" charset="0"/>
                <a:cs typeface="Open Sans" charset="0"/>
                <a:sym typeface="Lato"/>
              </a:rPr>
              <a:t>, </a:t>
            </a:r>
            <a:r>
              <a:rPr lang="en-US" sz="1600" dirty="0" err="1">
                <a:solidFill>
                  <a:schemeClr val="accent1"/>
                </a:solidFill>
                <a:latin typeface="Open Sans" charset="0"/>
                <a:ea typeface="Open Sans" charset="0"/>
                <a:cs typeface="Open Sans" charset="0"/>
                <a:sym typeface="Lato"/>
              </a:rPr>
              <a:t>dbf</a:t>
            </a:r>
            <a:endParaRPr lang="ru-RU" sz="1600" dirty="0">
              <a:solidFill>
                <a:schemeClr val="accent1"/>
              </a:solidFill>
              <a:latin typeface="Open Sans" charset="0"/>
              <a:ea typeface="Open Sans" charset="0"/>
              <a:cs typeface="Open Sans" charset="0"/>
              <a:sym typeface="Lato"/>
            </a:endParaRPr>
          </a:p>
          <a:p>
            <a:pPr marL="457200" lvl="1" indent="-311150">
              <a:lnSpc>
                <a:spcPct val="115000"/>
              </a:lnSpc>
              <a:buClr>
                <a:schemeClr val="accent1"/>
              </a:buClr>
              <a:buSzPts val="1300"/>
              <a:buFont typeface="Wingdings" panose="05000000000000000000" pitchFamily="2" charset="2"/>
              <a:buChar char="þ"/>
            </a:pPr>
            <a:r>
              <a:rPr lang="ru-RU" sz="1600" dirty="0">
                <a:solidFill>
                  <a:schemeClr val="accent1"/>
                </a:solidFill>
                <a:latin typeface="Open Sans" charset="0"/>
                <a:ea typeface="Open Sans" charset="0"/>
                <a:cs typeface="Open Sans" charset="0"/>
                <a:sym typeface="Lato"/>
              </a:rPr>
              <a:t>Взаимодействие по </a:t>
            </a:r>
            <a:r>
              <a:rPr lang="en-US" sz="1600" dirty="0">
                <a:solidFill>
                  <a:schemeClr val="accent1"/>
                </a:solidFill>
                <a:latin typeface="Open Sans" charset="0"/>
                <a:ea typeface="Open Sans" charset="0"/>
                <a:cs typeface="Open Sans" charset="0"/>
                <a:sym typeface="Lato"/>
              </a:rPr>
              <a:t>API</a:t>
            </a:r>
          </a:p>
          <a:p>
            <a:pPr marL="457200" lvl="1" indent="-311150">
              <a:lnSpc>
                <a:spcPct val="115000"/>
              </a:lnSpc>
              <a:buClr>
                <a:schemeClr val="accent1"/>
              </a:buClr>
              <a:buSzPts val="1300"/>
              <a:buFont typeface="Wingdings" panose="05000000000000000000" pitchFamily="2" charset="2"/>
              <a:buChar char="þ"/>
            </a:pPr>
            <a:r>
              <a:rPr lang="ru-RU" sz="1600" dirty="0">
                <a:solidFill>
                  <a:schemeClr val="accent1"/>
                </a:solidFill>
                <a:latin typeface="Open Sans" charset="0"/>
                <a:ea typeface="Open Sans" charset="0"/>
                <a:cs typeface="Open Sans" charset="0"/>
                <a:sym typeface="Lato"/>
              </a:rPr>
              <a:t>Интеграция со сторонними системами (Госуслуги, СМЭВ, Росфинмониторинг, Центробанк, НРД, СМС-провайдер)</a:t>
            </a:r>
          </a:p>
          <a:p>
            <a:pPr marL="457200" indent="-311150">
              <a:lnSpc>
                <a:spcPct val="115000"/>
              </a:lnSpc>
              <a:buClr>
                <a:schemeClr val="accent1"/>
              </a:buClr>
              <a:buSzPts val="1300"/>
              <a:buFont typeface="Wingdings" pitchFamily="2" charset="2"/>
              <a:buChar char="q"/>
            </a:pPr>
            <a:endParaRPr lang="ru-RU" sz="1600" dirty="0">
              <a:solidFill>
                <a:schemeClr val="accent1"/>
              </a:solidFill>
              <a:latin typeface="Open Sans" charset="0"/>
              <a:ea typeface="Open Sans" charset="0"/>
              <a:cs typeface="Open Sans" charset="0"/>
              <a:sym typeface="Lato"/>
            </a:endParaRPr>
          </a:p>
          <a:p>
            <a:endParaRPr lang="en-US" sz="1400" dirty="0">
              <a:latin typeface="+mn-lt"/>
            </a:endParaRPr>
          </a:p>
        </p:txBody>
      </p:sp>
      <p:sp>
        <p:nvSpPr>
          <p:cNvPr id="5" name="Номер слайда 4">
            <a:extLst>
              <a:ext uri="{FF2B5EF4-FFF2-40B4-BE49-F238E27FC236}">
                <a16:creationId xmlns:a16="http://schemas.microsoft.com/office/drawing/2014/main" id="{50FDD6A6-18F5-4F59-B6AD-6CA4BDE778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4</a:t>
            </a:fld>
            <a:endParaRPr lang="ru"/>
          </a:p>
        </p:txBody>
      </p:sp>
      <p:pic>
        <p:nvPicPr>
          <p:cNvPr id="3" name="Picture 2">
            <a:extLst>
              <a:ext uri="{FF2B5EF4-FFF2-40B4-BE49-F238E27FC236}">
                <a16:creationId xmlns:a16="http://schemas.microsoft.com/office/drawing/2014/main" id="{9B555151-C84C-4361-8188-9AD26E428E15}"/>
              </a:ext>
            </a:extLst>
          </p:cNvPr>
          <p:cNvPicPr>
            <a:picLocks noChangeAspect="1" noChangeArrowheads="1"/>
          </p:cNvPicPr>
          <p:nvPr/>
        </p:nvPicPr>
        <p:blipFill rotWithShape="1">
          <a:blip r:embed="rId6"/>
          <a:srcRect l="8334" t="51547" r="8334" b="8611"/>
          <a:stretch/>
        </p:blipFill>
        <p:spPr bwMode="auto">
          <a:xfrm>
            <a:off x="67625" y="1452246"/>
            <a:ext cx="4403132" cy="1119908"/>
          </a:xfrm>
          <a:prstGeom prst="rect">
            <a:avLst/>
          </a:prstGeom>
          <a:noFill/>
          <a:ln w="9525">
            <a:noFill/>
            <a:miter lim="800000"/>
            <a:headEnd/>
            <a:tailEnd/>
          </a:ln>
          <a:effectLst/>
        </p:spPr>
      </p:pic>
      <p:pic>
        <p:nvPicPr>
          <p:cNvPr id="8" name="Рисунок 7">
            <a:extLst>
              <a:ext uri="{FF2B5EF4-FFF2-40B4-BE49-F238E27FC236}">
                <a16:creationId xmlns:a16="http://schemas.microsoft.com/office/drawing/2014/main" id="{5397D5B4-E406-4C05-A21D-0BA892BB7A95}"/>
              </a:ext>
            </a:extLst>
          </p:cNvPr>
          <p:cNvPicPr>
            <a:picLocks noChangeAspect="1"/>
          </p:cNvPicPr>
          <p:nvPr/>
        </p:nvPicPr>
        <p:blipFill rotWithShape="1">
          <a:blip r:embed="rId7"/>
          <a:srcRect l="14769" t="16189" r="17823" b="7718"/>
          <a:stretch/>
        </p:blipFill>
        <p:spPr>
          <a:xfrm>
            <a:off x="1320133" y="2620562"/>
            <a:ext cx="1898116" cy="1800000"/>
          </a:xfrm>
          <a:prstGeom prst="rect">
            <a:avLst/>
          </a:prstGeom>
        </p:spPr>
      </p:pic>
    </p:spTree>
    <p:extLst>
      <p:ext uri="{BB962C8B-B14F-4D97-AF65-F5344CB8AC3E}">
        <p14:creationId xmlns:p14="http://schemas.microsoft.com/office/powerpoint/2010/main" val="2644979387"/>
      </p:ext>
    </p:extLst>
  </p:cSld>
  <p:clrMapOvr>
    <a:masterClrMapping/>
  </p:clrMapOvr>
  <p:transition advTm="31844"/>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727650" y="992125"/>
            <a:ext cx="7857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Где больше всего проблем при разработке ПО?</a:t>
            </a:r>
            <a:endParaRPr/>
          </a:p>
        </p:txBody>
      </p:sp>
      <p:pic>
        <p:nvPicPr>
          <p:cNvPr id="98" name="Google Shape;98;p14"/>
          <p:cNvPicPr preferRelativeResize="0"/>
          <p:nvPr/>
        </p:nvPicPr>
        <p:blipFill rotWithShape="1">
          <a:blip r:embed="rId3">
            <a:alphaModFix/>
          </a:blip>
          <a:srcRect l="922" t="18498" r="951" b="6148"/>
          <a:stretch/>
        </p:blipFill>
        <p:spPr>
          <a:xfrm>
            <a:off x="2162326" y="1620000"/>
            <a:ext cx="4819349" cy="2797200"/>
          </a:xfrm>
          <a:prstGeom prst="rect">
            <a:avLst/>
          </a:prstGeom>
          <a:noFill/>
          <a:ln>
            <a:noFill/>
          </a:ln>
        </p:spPr>
      </p:pic>
      <p:pic>
        <p:nvPicPr>
          <p:cNvPr id="99" name="Google Shape;99;p14"/>
          <p:cNvPicPr preferRelativeResize="0"/>
          <p:nvPr/>
        </p:nvPicPr>
        <p:blipFill>
          <a:blip r:embed="rId4">
            <a:alphaModFix/>
          </a:blip>
          <a:stretch>
            <a:fillRect/>
          </a:stretch>
        </p:blipFill>
        <p:spPr>
          <a:xfrm>
            <a:off x="67625" y="38155"/>
            <a:ext cx="1666500" cy="396000"/>
          </a:xfrm>
          <a:prstGeom prst="rect">
            <a:avLst/>
          </a:prstGeom>
          <a:noFill/>
          <a:ln>
            <a:noFill/>
          </a:ln>
        </p:spPr>
      </p:pic>
      <p:pic>
        <p:nvPicPr>
          <p:cNvPr id="100" name="Google Shape;100;p14"/>
          <p:cNvPicPr preferRelativeResize="0"/>
          <p:nvPr/>
        </p:nvPicPr>
        <p:blipFill>
          <a:blip r:embed="rId5">
            <a:alphaModFix/>
          </a:blip>
          <a:stretch>
            <a:fillRect/>
          </a:stretch>
        </p:blipFill>
        <p:spPr>
          <a:xfrm>
            <a:off x="8662400" y="44900"/>
            <a:ext cx="396000" cy="396000"/>
          </a:xfrm>
          <a:prstGeom prst="rect">
            <a:avLst/>
          </a:prstGeom>
          <a:noFill/>
          <a:ln>
            <a:noFill/>
          </a:ln>
        </p:spPr>
      </p:pic>
      <p:sp>
        <p:nvSpPr>
          <p:cNvPr id="9" name="AutoShape 1">
            <a:extLst>
              <a:ext uri="{FF2B5EF4-FFF2-40B4-BE49-F238E27FC236}">
                <a16:creationId xmlns:a16="http://schemas.microsoft.com/office/drawing/2014/main" id="{0216273E-F259-46B9-94CB-F949805B663F}"/>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0" name="Рисунок 9">
            <a:extLst>
              <a:ext uri="{FF2B5EF4-FFF2-40B4-BE49-F238E27FC236}">
                <a16:creationId xmlns:a16="http://schemas.microsoft.com/office/drawing/2014/main" id="{A443A864-5B26-4AF6-9280-8CA21B07B0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Номер слайда 4">
            <a:extLst>
              <a:ext uri="{FF2B5EF4-FFF2-40B4-BE49-F238E27FC236}">
                <a16:creationId xmlns:a16="http://schemas.microsoft.com/office/drawing/2014/main" id="{272169D6-6C44-457A-B41A-15DD0F1DC8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mtClean="0"/>
              <a:pPr marL="0" lvl="0" indent="0" algn="r" rtl="0">
                <a:spcBef>
                  <a:spcPts val="0"/>
                </a:spcBef>
                <a:spcAft>
                  <a:spcPts val="0"/>
                </a:spcAft>
                <a:buNone/>
              </a:pPr>
              <a:t>5</a:t>
            </a:fld>
            <a:endParaRPr lang="ru" dirty="0"/>
          </a:p>
        </p:txBody>
      </p:sp>
    </p:spTree>
  </p:cSld>
  <p:clrMapOvr>
    <a:masterClrMapping/>
  </p:clrMapOvr>
  <p:transition advTm="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727200" y="993750"/>
            <a:ext cx="7935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 зачем тестировать требования?</a:t>
            </a:r>
            <a:endParaRPr/>
          </a:p>
        </p:txBody>
      </p:sp>
      <p:sp>
        <p:nvSpPr>
          <p:cNvPr id="129" name="Google Shape;129;p16"/>
          <p:cNvSpPr txBox="1">
            <a:spLocks noGrp="1"/>
          </p:cNvSpPr>
          <p:nvPr>
            <p:ph type="body" idx="1"/>
          </p:nvPr>
        </p:nvSpPr>
        <p:spPr>
          <a:xfrm>
            <a:off x="727200" y="1620000"/>
            <a:ext cx="4204840" cy="2261100"/>
          </a:xfrm>
          <a:prstGeom prst="rect">
            <a:avLst/>
          </a:prstGeom>
        </p:spPr>
        <p:txBody>
          <a:bodyPr spcFirstLastPara="1" wrap="square" lIns="91425" tIns="91425" rIns="91425" bIns="91425" anchor="t" anchorCtr="0">
            <a:noAutofit/>
          </a:bodyPr>
          <a:lstStyle/>
          <a:p>
            <a:pPr marL="177800" lvl="1" indent="0">
              <a:spcBef>
                <a:spcPts val="0"/>
              </a:spcBef>
              <a:buNone/>
            </a:pPr>
            <a:r>
              <a:rPr lang="ru" sz="1300" b="1">
                <a:latin typeface="Open Sans" charset="0"/>
                <a:ea typeface="Open Sans" charset="0"/>
                <a:cs typeface="Open Sans" charset="0"/>
              </a:rPr>
              <a:t>ЗАДАЧА:</a:t>
            </a:r>
          </a:p>
          <a:p>
            <a:pPr marL="177800" lvl="1" indent="0">
              <a:spcBef>
                <a:spcPts val="0"/>
              </a:spcBef>
              <a:buNone/>
            </a:pPr>
            <a:r>
              <a:rPr lang="ru" sz="1600">
                <a:latin typeface="Open Sans" charset="0"/>
                <a:ea typeface="Open Sans" charset="0"/>
                <a:cs typeface="Open Sans" charset="0"/>
              </a:rPr>
              <a:t>Разработать новый раздел «Заявки».  Есть прототипы, аналитика. И дизайн</a:t>
            </a:r>
            <a:r>
              <a:rPr lang="en-US" sz="1600">
                <a:latin typeface="Open Sans" charset="0"/>
                <a:ea typeface="Open Sans" charset="0"/>
                <a:cs typeface="Open Sans" charset="0"/>
              </a:rPr>
              <a:t>.</a:t>
            </a:r>
            <a:endParaRPr lang="ru" sz="1600">
              <a:latin typeface="Open Sans" charset="0"/>
              <a:ea typeface="Open Sans" charset="0"/>
              <a:cs typeface="Open Sans" charset="0"/>
            </a:endParaRPr>
          </a:p>
          <a:p>
            <a:pPr marL="177800" lvl="1" indent="0">
              <a:spcBef>
                <a:spcPts val="0"/>
              </a:spcBef>
              <a:buNone/>
            </a:pPr>
            <a:r>
              <a:rPr lang="ru" sz="1600">
                <a:latin typeface="Open Sans" charset="0"/>
                <a:ea typeface="Open Sans" charset="0"/>
                <a:cs typeface="Open Sans" charset="0"/>
              </a:rPr>
              <a:t>Казалось бы, все хорошо.</a:t>
            </a:r>
            <a:endParaRPr lang="ru" sz="1300">
              <a:latin typeface="Open Sans" charset="0"/>
              <a:ea typeface="Open Sans" charset="0"/>
              <a:cs typeface="Open Sans" charset="0"/>
            </a:endParaRPr>
          </a:p>
          <a:p>
            <a:pPr marL="177800" lvl="1" indent="0">
              <a:spcBef>
                <a:spcPts val="0"/>
              </a:spcBef>
              <a:buNone/>
            </a:pPr>
            <a:endParaRPr lang="en-US" sz="1300" b="1">
              <a:latin typeface="Open Sans" charset="0"/>
              <a:ea typeface="Open Sans" charset="0"/>
              <a:cs typeface="Open Sans" charset="0"/>
            </a:endParaRPr>
          </a:p>
          <a:p>
            <a:pPr marL="457200" lvl="0" indent="0" algn="l" rtl="0">
              <a:spcBef>
                <a:spcPts val="1600"/>
              </a:spcBef>
              <a:spcAft>
                <a:spcPts val="1600"/>
              </a:spcAft>
              <a:buNone/>
            </a:pPr>
            <a:endParaRPr/>
          </a:p>
        </p:txBody>
      </p:sp>
      <p:pic>
        <p:nvPicPr>
          <p:cNvPr id="131" name="Google Shape;131;p16"/>
          <p:cNvPicPr preferRelativeResize="0"/>
          <p:nvPr/>
        </p:nvPicPr>
        <p:blipFill>
          <a:blip r:embed="rId3">
            <a:alphaModFix/>
          </a:blip>
          <a:stretch>
            <a:fillRect/>
          </a:stretch>
        </p:blipFill>
        <p:spPr>
          <a:xfrm>
            <a:off x="5400000" y="1500180"/>
            <a:ext cx="3600000" cy="2952002"/>
          </a:xfrm>
          <a:prstGeom prst="rect">
            <a:avLst/>
          </a:prstGeom>
          <a:noFill/>
          <a:ln>
            <a:noFill/>
          </a:ln>
        </p:spPr>
      </p:pic>
      <p:pic>
        <p:nvPicPr>
          <p:cNvPr id="133" name="Google Shape;133;p16"/>
          <p:cNvPicPr preferRelativeResize="0"/>
          <p:nvPr/>
        </p:nvPicPr>
        <p:blipFill>
          <a:blip r:embed="rId4">
            <a:alphaModFix/>
          </a:blip>
          <a:stretch>
            <a:fillRect/>
          </a:stretch>
        </p:blipFill>
        <p:spPr>
          <a:xfrm>
            <a:off x="67625" y="44550"/>
            <a:ext cx="1666500" cy="396000"/>
          </a:xfrm>
          <a:prstGeom prst="rect">
            <a:avLst/>
          </a:prstGeom>
          <a:noFill/>
          <a:ln>
            <a:noFill/>
          </a:ln>
        </p:spPr>
      </p:pic>
      <p:pic>
        <p:nvPicPr>
          <p:cNvPr id="134" name="Google Shape;134;p16"/>
          <p:cNvPicPr preferRelativeResize="0"/>
          <p:nvPr/>
        </p:nvPicPr>
        <p:blipFill>
          <a:blip r:embed="rId5">
            <a:alphaModFix/>
          </a:blip>
          <a:stretch>
            <a:fillRect/>
          </a:stretch>
        </p:blipFill>
        <p:spPr>
          <a:xfrm>
            <a:off x="8662400" y="44900"/>
            <a:ext cx="396000" cy="396000"/>
          </a:xfrm>
          <a:prstGeom prst="rect">
            <a:avLst/>
          </a:prstGeom>
          <a:noFill/>
          <a:ln>
            <a:noFill/>
          </a:ln>
        </p:spPr>
      </p:pic>
      <p:sp>
        <p:nvSpPr>
          <p:cNvPr id="11" name="AutoShape 1">
            <a:extLst>
              <a:ext uri="{FF2B5EF4-FFF2-40B4-BE49-F238E27FC236}">
                <a16:creationId xmlns:a16="http://schemas.microsoft.com/office/drawing/2014/main" id="{FAAFDAED-06FC-450A-995A-A40BD99358A2}"/>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2" name="Рисунок 11">
            <a:extLst>
              <a:ext uri="{FF2B5EF4-FFF2-40B4-BE49-F238E27FC236}">
                <a16:creationId xmlns:a16="http://schemas.microsoft.com/office/drawing/2014/main" id="{F06DFF8B-D198-46CD-B08F-FE4257EFEC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descr="sticker (10).png"/>
          <p:cNvPicPr>
            <a:picLocks noChangeAspect="1"/>
          </p:cNvPicPr>
          <p:nvPr/>
        </p:nvPicPr>
        <p:blipFill>
          <a:blip r:embed="rId7"/>
          <a:stretch>
            <a:fillRect/>
          </a:stretch>
        </p:blipFill>
        <p:spPr>
          <a:xfrm>
            <a:off x="1857356" y="3308400"/>
            <a:ext cx="1031133" cy="1260000"/>
          </a:xfrm>
          <a:prstGeom prst="rect">
            <a:avLst/>
          </a:prstGeom>
        </p:spPr>
      </p:pic>
      <p:sp>
        <p:nvSpPr>
          <p:cNvPr id="4" name="Номер слайда 3">
            <a:extLst>
              <a:ext uri="{FF2B5EF4-FFF2-40B4-BE49-F238E27FC236}">
                <a16:creationId xmlns:a16="http://schemas.microsoft.com/office/drawing/2014/main" id="{9B517744-5A94-4F9E-B0B3-D58A0F683AC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6</a:t>
            </a:fld>
            <a:endParaRPr lang="ru" sz="1400">
              <a:solidFill>
                <a:srgbClr val="FFFFFF"/>
              </a:solidFill>
            </a:endParaRPr>
          </a:p>
        </p:txBody>
      </p:sp>
    </p:spTree>
  </p:cSld>
  <p:clrMapOvr>
    <a:masterClrMapping/>
  </p:clrMapOvr>
  <p:transition advTm="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727200" y="993750"/>
            <a:ext cx="79353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Но есть одно «но»</a:t>
            </a:r>
            <a:endParaRPr/>
          </a:p>
        </p:txBody>
      </p:sp>
      <p:pic>
        <p:nvPicPr>
          <p:cNvPr id="133" name="Google Shape;133;p16"/>
          <p:cNvPicPr preferRelativeResize="0"/>
          <p:nvPr/>
        </p:nvPicPr>
        <p:blipFill>
          <a:blip r:embed="rId3">
            <a:alphaModFix/>
          </a:blip>
          <a:stretch>
            <a:fillRect/>
          </a:stretch>
        </p:blipFill>
        <p:spPr>
          <a:xfrm>
            <a:off x="67625" y="44550"/>
            <a:ext cx="1666500" cy="396000"/>
          </a:xfrm>
          <a:prstGeom prst="rect">
            <a:avLst/>
          </a:prstGeom>
          <a:noFill/>
          <a:ln>
            <a:noFill/>
          </a:ln>
        </p:spPr>
      </p:pic>
      <p:pic>
        <p:nvPicPr>
          <p:cNvPr id="134" name="Google Shape;134;p16"/>
          <p:cNvPicPr preferRelativeResize="0"/>
          <p:nvPr/>
        </p:nvPicPr>
        <p:blipFill>
          <a:blip r:embed="rId4">
            <a:alphaModFix/>
          </a:blip>
          <a:stretch>
            <a:fillRect/>
          </a:stretch>
        </p:blipFill>
        <p:spPr>
          <a:xfrm>
            <a:off x="8662400" y="44900"/>
            <a:ext cx="396000" cy="396000"/>
          </a:xfrm>
          <a:prstGeom prst="rect">
            <a:avLst/>
          </a:prstGeom>
          <a:noFill/>
          <a:ln>
            <a:noFill/>
          </a:ln>
        </p:spPr>
      </p:pic>
      <p:sp>
        <p:nvSpPr>
          <p:cNvPr id="11" name="AutoShape 1">
            <a:extLst>
              <a:ext uri="{FF2B5EF4-FFF2-40B4-BE49-F238E27FC236}">
                <a16:creationId xmlns:a16="http://schemas.microsoft.com/office/drawing/2014/main" id="{FAAFDAED-06FC-450A-995A-A40BD99358A2}"/>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2" name="Рисунок 11">
            <a:extLst>
              <a:ext uri="{FF2B5EF4-FFF2-40B4-BE49-F238E27FC236}">
                <a16:creationId xmlns:a16="http://schemas.microsoft.com/office/drawing/2014/main" id="{F06DFF8B-D198-46CD-B08F-FE4257EFEC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6"/>
          <a:srcRect/>
          <a:stretch>
            <a:fillRect/>
          </a:stretch>
        </p:blipFill>
        <p:spPr bwMode="auto">
          <a:xfrm>
            <a:off x="5400000" y="1500180"/>
            <a:ext cx="2880000" cy="2980606"/>
          </a:xfrm>
          <a:prstGeom prst="rect">
            <a:avLst/>
          </a:prstGeom>
          <a:noFill/>
          <a:ln w="38100">
            <a:noFill/>
            <a:miter lim="800000"/>
            <a:headEnd/>
            <a:tailEnd/>
          </a:ln>
          <a:effectLst/>
        </p:spPr>
      </p:pic>
      <p:sp>
        <p:nvSpPr>
          <p:cNvPr id="16" name="Прямоугольник 15"/>
          <p:cNvSpPr/>
          <p:nvPr/>
        </p:nvSpPr>
        <p:spPr>
          <a:xfrm>
            <a:off x="727200" y="1620000"/>
            <a:ext cx="4564880" cy="2787686"/>
          </a:xfrm>
          <a:prstGeom prst="rect">
            <a:avLst/>
          </a:prstGeom>
        </p:spPr>
        <p:txBody>
          <a:bodyPr wrap="square">
            <a:spAutoFit/>
          </a:bodyPr>
          <a:lstStyle/>
          <a:p>
            <a:pPr marL="177800" lvl="1">
              <a:lnSpc>
                <a:spcPct val="115000"/>
              </a:lnSpc>
              <a:buClr>
                <a:schemeClr val="accent1"/>
              </a:buClr>
              <a:buSzPts val="1100"/>
            </a:pPr>
            <a:r>
              <a:rPr lang="ru" sz="1300" b="1">
                <a:solidFill>
                  <a:schemeClr val="accent1"/>
                </a:solidFill>
                <a:latin typeface="Open Sans" charset="0"/>
                <a:ea typeface="Open Sans" charset="0"/>
                <a:cs typeface="Open Sans" charset="0"/>
                <a:sym typeface="Lato"/>
              </a:rPr>
              <a:t>ПРОЦЕСС РАЗРАБОТКИ:</a:t>
            </a:r>
          </a:p>
          <a:p>
            <a:pPr marL="457200" lvl="1" indent="-311150">
              <a:lnSpc>
                <a:spcPct val="115000"/>
              </a:lnSpc>
              <a:buClr>
                <a:schemeClr val="accent1"/>
              </a:buClr>
              <a:buSzPts val="1300"/>
              <a:buFont typeface="Wingdings" panose="05000000000000000000" pitchFamily="2" charset="2"/>
              <a:buChar char="þ"/>
            </a:pPr>
            <a:r>
              <a:rPr lang="ru" sz="1600">
                <a:solidFill>
                  <a:schemeClr val="accent1"/>
                </a:solidFill>
                <a:latin typeface="Open Sans" charset="0"/>
                <a:ea typeface="Open Sans" charset="0"/>
                <a:cs typeface="Open Sans" charset="0"/>
                <a:sym typeface="Lato"/>
              </a:rPr>
              <a:t>У разработчиков возникают вопросы по задаче</a:t>
            </a:r>
          </a:p>
          <a:p>
            <a:pPr marL="457200" lvl="1" indent="-311150">
              <a:lnSpc>
                <a:spcPct val="115000"/>
              </a:lnSpc>
              <a:buClr>
                <a:schemeClr val="accent1"/>
              </a:buClr>
              <a:buSzPts val="1300"/>
              <a:buFont typeface="Wingdings" panose="05000000000000000000" pitchFamily="2" charset="2"/>
              <a:buChar char="þ"/>
            </a:pPr>
            <a:r>
              <a:rPr lang="ru" sz="1600">
                <a:solidFill>
                  <a:schemeClr val="accent1"/>
                </a:solidFill>
                <a:latin typeface="Open Sans" charset="0"/>
                <a:ea typeface="Open Sans" charset="0"/>
                <a:cs typeface="Open Sans" charset="0"/>
                <a:sym typeface="Lato"/>
              </a:rPr>
              <a:t>У тестировщиков возникают вопросы по задаче</a:t>
            </a:r>
          </a:p>
          <a:p>
            <a:pPr marL="457200" lvl="1" indent="-311150">
              <a:lnSpc>
                <a:spcPct val="115000"/>
              </a:lnSpc>
              <a:buClr>
                <a:schemeClr val="accent1"/>
              </a:buClr>
              <a:buSzPts val="1300"/>
              <a:buFont typeface="Wingdings" panose="05000000000000000000" pitchFamily="2" charset="2"/>
              <a:buChar char="þ"/>
            </a:pPr>
            <a:r>
              <a:rPr lang="en-US" sz="1600">
                <a:solidFill>
                  <a:schemeClr val="accent1"/>
                </a:solidFill>
                <a:latin typeface="Open Sans" charset="0"/>
                <a:ea typeface="Open Sans" charset="0"/>
                <a:cs typeface="Open Sans" charset="0"/>
                <a:sym typeface="Lato"/>
              </a:rPr>
              <a:t>PM</a:t>
            </a:r>
            <a:r>
              <a:rPr lang="ru" sz="1600">
                <a:solidFill>
                  <a:schemeClr val="accent1"/>
                </a:solidFill>
                <a:latin typeface="Open Sans" charset="0"/>
                <a:ea typeface="Open Sans" charset="0"/>
                <a:cs typeface="Open Sans" charset="0"/>
                <a:sym typeface="Lato"/>
              </a:rPr>
              <a:t> не понимает, почему появились такие проблемы</a:t>
            </a:r>
          </a:p>
          <a:p>
            <a:pPr marL="457200" lvl="1" indent="-311150">
              <a:lnSpc>
                <a:spcPct val="115000"/>
              </a:lnSpc>
              <a:buClr>
                <a:schemeClr val="accent1"/>
              </a:buClr>
              <a:buSzPts val="1300"/>
              <a:buFont typeface="Wingdings" panose="05000000000000000000" pitchFamily="2" charset="2"/>
              <a:buChar char="þ"/>
            </a:pPr>
            <a:r>
              <a:rPr lang="ru" sz="1600">
                <a:solidFill>
                  <a:schemeClr val="accent1"/>
                </a:solidFill>
                <a:latin typeface="Open Sans" charset="0"/>
                <a:ea typeface="Open Sans" charset="0"/>
                <a:cs typeface="Open Sans" charset="0"/>
                <a:sym typeface="Lato"/>
              </a:rPr>
              <a:t>Чем ближе сроки </a:t>
            </a:r>
            <a:r>
              <a:rPr lang="ru-RU" sz="1600">
                <a:solidFill>
                  <a:schemeClr val="accent1"/>
                </a:solidFill>
                <a:latin typeface="Open Sans" charset="0"/>
                <a:ea typeface="Open Sans" charset="0"/>
                <a:cs typeface="Open Sans" charset="0"/>
                <a:sym typeface="Lato"/>
              </a:rPr>
              <a:t>релиза</a:t>
            </a:r>
            <a:r>
              <a:rPr lang="ru" sz="1600">
                <a:solidFill>
                  <a:schemeClr val="accent1"/>
                </a:solidFill>
                <a:latin typeface="Open Sans" charset="0"/>
                <a:ea typeface="Open Sans" charset="0"/>
                <a:cs typeface="Open Sans" charset="0"/>
                <a:sym typeface="Lato"/>
              </a:rPr>
              <a:t>, тем «дороже»  становятся баги</a:t>
            </a:r>
          </a:p>
          <a:p>
            <a:pPr marL="179388" lvl="1" indent="177800"/>
            <a:endParaRPr lang="ru" sz="1300">
              <a:solidFill>
                <a:schemeClr val="accent1"/>
              </a:solidFill>
              <a:latin typeface="Open Sans" charset="0"/>
              <a:ea typeface="Open Sans" charset="0"/>
              <a:cs typeface="Open Sans" charset="0"/>
              <a:sym typeface="Lato"/>
            </a:endParaRPr>
          </a:p>
        </p:txBody>
      </p:sp>
      <p:pic>
        <p:nvPicPr>
          <p:cNvPr id="18" name="Google Shape;256;p25"/>
          <p:cNvPicPr preferRelativeResize="0"/>
          <p:nvPr/>
        </p:nvPicPr>
        <p:blipFill>
          <a:blip r:embed="rId7">
            <a:alphaModFix/>
          </a:blip>
          <a:stretch>
            <a:fillRect/>
          </a:stretch>
        </p:blipFill>
        <p:spPr>
          <a:xfrm>
            <a:off x="4211960" y="712800"/>
            <a:ext cx="1260000" cy="1260000"/>
          </a:xfrm>
          <a:prstGeom prst="rect">
            <a:avLst/>
          </a:prstGeom>
          <a:noFill/>
          <a:ln>
            <a:noFill/>
          </a:ln>
        </p:spPr>
      </p:pic>
      <p:sp>
        <p:nvSpPr>
          <p:cNvPr id="4" name="Номер слайда 3">
            <a:extLst>
              <a:ext uri="{FF2B5EF4-FFF2-40B4-BE49-F238E27FC236}">
                <a16:creationId xmlns:a16="http://schemas.microsoft.com/office/drawing/2014/main" id="{C6A0D788-47AA-4546-BD4B-7409C38E72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smtClean="0">
                <a:solidFill>
                  <a:srgbClr val="FFFFFF"/>
                </a:solidFill>
              </a:rPr>
              <a:pPr marL="0" lvl="0" indent="0" algn="r" rtl="0">
                <a:spcBef>
                  <a:spcPts val="0"/>
                </a:spcBef>
                <a:spcAft>
                  <a:spcPts val="0"/>
                </a:spcAft>
                <a:buNone/>
              </a:pPr>
              <a:t>7</a:t>
            </a:fld>
            <a:endParaRPr lang="ru" sz="1400">
              <a:solidFill>
                <a:srgbClr val="FFFFFF"/>
              </a:solidFill>
            </a:endParaRPr>
          </a:p>
        </p:txBody>
      </p:sp>
    </p:spTree>
  </p:cSld>
  <p:clrMapOvr>
    <a:masterClrMapping/>
  </p:clrMapOvr>
  <p:transition advTm="2496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7"/>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 вот зачем!</a:t>
            </a:r>
            <a:endParaRPr/>
          </a:p>
        </p:txBody>
      </p:sp>
      <p:pic>
        <p:nvPicPr>
          <p:cNvPr id="141" name="Google Shape;141;p17"/>
          <p:cNvPicPr preferRelativeResize="0"/>
          <p:nvPr/>
        </p:nvPicPr>
        <p:blipFill rotWithShape="1">
          <a:blip r:embed="rId4">
            <a:alphaModFix/>
          </a:blip>
          <a:srcRect r="4876"/>
          <a:stretch/>
        </p:blipFill>
        <p:spPr>
          <a:xfrm>
            <a:off x="5358589" y="1416439"/>
            <a:ext cx="3766873" cy="2764799"/>
          </a:xfrm>
          <a:prstGeom prst="rect">
            <a:avLst/>
          </a:prstGeom>
          <a:noFill/>
          <a:ln>
            <a:noFill/>
          </a:ln>
        </p:spPr>
      </p:pic>
      <p:pic>
        <p:nvPicPr>
          <p:cNvPr id="142" name="Google Shape;142;p17"/>
          <p:cNvPicPr preferRelativeResize="0"/>
          <p:nvPr/>
        </p:nvPicPr>
        <p:blipFill>
          <a:blip r:embed="rId5">
            <a:alphaModFix/>
          </a:blip>
          <a:stretch>
            <a:fillRect/>
          </a:stretch>
        </p:blipFill>
        <p:spPr>
          <a:xfrm>
            <a:off x="67625" y="44550"/>
            <a:ext cx="1666500" cy="396000"/>
          </a:xfrm>
          <a:prstGeom prst="rect">
            <a:avLst/>
          </a:prstGeom>
          <a:noFill/>
          <a:ln>
            <a:noFill/>
          </a:ln>
        </p:spPr>
      </p:pic>
      <p:pic>
        <p:nvPicPr>
          <p:cNvPr id="143" name="Google Shape;143;p17"/>
          <p:cNvPicPr preferRelativeResize="0"/>
          <p:nvPr/>
        </p:nvPicPr>
        <p:blipFill>
          <a:blip r:embed="rId6">
            <a:alphaModFix/>
          </a:blip>
          <a:stretch>
            <a:fillRect/>
          </a:stretch>
        </p:blipFill>
        <p:spPr>
          <a:xfrm>
            <a:off x="8662400" y="44900"/>
            <a:ext cx="396000" cy="396000"/>
          </a:xfrm>
          <a:prstGeom prst="rect">
            <a:avLst/>
          </a:prstGeom>
          <a:noFill/>
          <a:ln>
            <a:noFill/>
          </a:ln>
        </p:spPr>
      </p:pic>
      <p:sp>
        <p:nvSpPr>
          <p:cNvPr id="144" name="Google Shape;144;p17"/>
          <p:cNvSpPr txBox="1">
            <a:spLocks noGrp="1"/>
          </p:cNvSpPr>
          <p:nvPr>
            <p:ph type="body" idx="1"/>
          </p:nvPr>
        </p:nvSpPr>
        <p:spPr>
          <a:xfrm>
            <a:off x="727199" y="1620000"/>
            <a:ext cx="4590930" cy="1529301"/>
          </a:xfrm>
          <a:prstGeom prst="rect">
            <a:avLst/>
          </a:prstGeom>
        </p:spPr>
        <p:txBody>
          <a:bodyPr spcFirstLastPara="1" wrap="square" lIns="91425" tIns="91425" rIns="91425" bIns="91425" anchor="t" anchorCtr="0">
            <a:noAutofit/>
          </a:bodyPr>
          <a:lstStyle/>
          <a:p>
            <a:pPr marL="14288" lvl="0" indent="-14288" algn="l" rtl="0">
              <a:spcBef>
                <a:spcPts val="0"/>
              </a:spcBef>
              <a:spcAft>
                <a:spcPts val="0"/>
              </a:spcAft>
              <a:buSzPts val="1300"/>
              <a:buNone/>
            </a:pPr>
            <a:r>
              <a:rPr lang="ru" b="1"/>
              <a:t>ИТОГ:</a:t>
            </a:r>
            <a:endParaRPr b="1"/>
          </a:p>
          <a:p>
            <a:pPr marL="14288" lvl="1" indent="-14288">
              <a:spcBef>
                <a:spcPts val="0"/>
              </a:spcBef>
              <a:buSzPts val="1300"/>
              <a:buNone/>
            </a:pPr>
            <a:r>
              <a:rPr lang="ru" sz="1600">
                <a:latin typeface="Open Sans" charset="0"/>
                <a:ea typeface="Open Sans" charset="0"/>
                <a:cs typeface="Open Sans" charset="0"/>
              </a:rPr>
              <a:t>Задача вернулась на доработк</a:t>
            </a:r>
            <a:r>
              <a:rPr lang="ru-RU" sz="1600">
                <a:latin typeface="Open Sans" charset="0"/>
                <a:ea typeface="Open Sans" charset="0"/>
                <a:cs typeface="Open Sans" charset="0"/>
              </a:rPr>
              <a:t>у</a:t>
            </a:r>
            <a:r>
              <a:rPr lang="ru" sz="1600">
                <a:latin typeface="Open Sans" charset="0"/>
                <a:ea typeface="Open Sans" charset="0"/>
                <a:cs typeface="Open Sans" charset="0"/>
              </a:rPr>
              <a:t> к аналитику и релиз был отложен на некоторое время. Был сделан документ с различиями.</a:t>
            </a:r>
          </a:p>
        </p:txBody>
      </p:sp>
      <p:sp>
        <p:nvSpPr>
          <p:cNvPr id="11" name="AutoShape 1">
            <a:extLst>
              <a:ext uri="{FF2B5EF4-FFF2-40B4-BE49-F238E27FC236}">
                <a16:creationId xmlns:a16="http://schemas.microsoft.com/office/drawing/2014/main" id="{5BB12D2D-B0B1-40DC-B069-E44B00855F38}"/>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12" name="Рисунок 11">
            <a:extLst>
              <a:ext uri="{FF2B5EF4-FFF2-40B4-BE49-F238E27FC236}">
                <a16:creationId xmlns:a16="http://schemas.microsoft.com/office/drawing/2014/main" id="{E08C374A-D551-4CDB-B520-BAFA435276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Рисунок 14" descr="sticker (11).png"/>
          <p:cNvPicPr>
            <a:picLocks noChangeAspect="1"/>
          </p:cNvPicPr>
          <p:nvPr/>
        </p:nvPicPr>
        <p:blipFill>
          <a:blip r:embed="rId8"/>
          <a:stretch>
            <a:fillRect/>
          </a:stretch>
        </p:blipFill>
        <p:spPr>
          <a:xfrm>
            <a:off x="6737852" y="646020"/>
            <a:ext cx="1260000" cy="679219"/>
          </a:xfrm>
          <a:prstGeom prst="rect">
            <a:avLst/>
          </a:prstGeom>
        </p:spPr>
      </p:pic>
      <p:sp>
        <p:nvSpPr>
          <p:cNvPr id="5" name="Номер слайда 4">
            <a:extLst>
              <a:ext uri="{FF2B5EF4-FFF2-40B4-BE49-F238E27FC236}">
                <a16:creationId xmlns:a16="http://schemas.microsoft.com/office/drawing/2014/main" id="{8F2D42E6-488D-442F-9852-FBE070AD7D6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ru" sz="1400">
                <a:solidFill>
                  <a:srgbClr val="FFFFFF"/>
                </a:solidFill>
              </a:rPr>
              <a:pPr marL="0" lvl="0" indent="0" algn="r" rtl="0">
                <a:spcBef>
                  <a:spcPts val="0"/>
                </a:spcBef>
                <a:spcAft>
                  <a:spcPts val="0"/>
                </a:spcAft>
                <a:buNone/>
              </a:pPr>
              <a:t>8</a:t>
            </a:fld>
            <a:endParaRPr lang="ru" sz="1400">
              <a:solidFill>
                <a:srgbClr val="FFFFFF"/>
              </a:solidFill>
            </a:endParaRPr>
          </a:p>
        </p:txBody>
      </p:sp>
      <p:sp>
        <p:nvSpPr>
          <p:cNvPr id="14" name="Google Shape;144;p17">
            <a:extLst>
              <a:ext uri="{FF2B5EF4-FFF2-40B4-BE49-F238E27FC236}">
                <a16:creationId xmlns:a16="http://schemas.microsoft.com/office/drawing/2014/main" id="{9F1E5E78-6233-4774-8A0F-3A480724E36F}"/>
              </a:ext>
            </a:extLst>
          </p:cNvPr>
          <p:cNvSpPr txBox="1">
            <a:spLocks/>
          </p:cNvSpPr>
          <p:nvPr/>
        </p:nvSpPr>
        <p:spPr>
          <a:xfrm>
            <a:off x="521902" y="2798838"/>
            <a:ext cx="4705756" cy="1820614"/>
          </a:xfrm>
          <a:prstGeom prst="rect">
            <a:avLst/>
          </a:prstGeom>
          <a:solidFill>
            <a:srgbClr val="FFC000"/>
          </a:solidFill>
          <a:ln>
            <a:solidFill>
              <a:schemeClr val="accent1">
                <a:lumMod val="40000"/>
                <a:lumOff val="60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Open Sans" charset="0"/>
                <a:ea typeface="Open Sans" charset="0"/>
                <a:cs typeface="Open Sans" charset="0"/>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14288" lvl="1" indent="-14288">
              <a:spcBef>
                <a:spcPts val="0"/>
              </a:spcBef>
              <a:buSzPts val="1300"/>
              <a:buFont typeface="Lato"/>
              <a:buNone/>
            </a:pPr>
            <a:r>
              <a:rPr lang="ru-RU" sz="1600" b="1" dirty="0">
                <a:latin typeface="Open Sans" charset="0"/>
                <a:ea typeface="Open Sans" charset="0"/>
                <a:cs typeface="Open Sans" charset="0"/>
              </a:rPr>
              <a:t>Проблемы:</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Разработчик переосмыслил задачу</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Аналитик не зафиксировал итог</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QA получает не актуальные требования</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Трата драгоценного времени</a:t>
            </a:r>
          </a:p>
          <a:p>
            <a:pPr marL="457200" lvl="1" indent="-311150">
              <a:spcBef>
                <a:spcPts val="0"/>
              </a:spcBef>
              <a:buSzPts val="1300"/>
              <a:buFont typeface="Wingdings" panose="05000000000000000000" pitchFamily="2" charset="2"/>
              <a:buChar char="þ"/>
            </a:pPr>
            <a:r>
              <a:rPr lang="ru-RU" sz="1600" dirty="0">
                <a:latin typeface="Open Sans" charset="0"/>
                <a:ea typeface="Open Sans" charset="0"/>
                <a:cs typeface="Open Sans" charset="0"/>
              </a:rPr>
              <a:t>Сроки реализации сильно превышены</a:t>
            </a:r>
          </a:p>
        </p:txBody>
      </p:sp>
    </p:spTree>
    <p:custDataLst>
      <p:tags r:id="rId1"/>
    </p:custDataLst>
  </p:cSld>
  <p:clrMapOvr>
    <a:masterClrMapping/>
  </p:clrMapOvr>
  <p:transition advTm="500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139;p17">
            <a:extLst>
              <a:ext uri="{FF2B5EF4-FFF2-40B4-BE49-F238E27FC236}">
                <a16:creationId xmlns:a16="http://schemas.microsoft.com/office/drawing/2014/main" id="{29D0BBA2-69AB-497B-A8A4-C9A9F435B92B}"/>
              </a:ext>
            </a:extLst>
          </p:cNvPr>
          <p:cNvSpPr txBox="1">
            <a:spLocks noGrp="1"/>
          </p:cNvSpPr>
          <p:nvPr>
            <p:ph type="title"/>
          </p:nvPr>
        </p:nvSpPr>
        <p:spPr>
          <a:xfrm>
            <a:off x="727200" y="993600"/>
            <a:ext cx="7688400" cy="535200"/>
          </a:xfrm>
          <a:prstGeom prst="rect">
            <a:avLst/>
          </a:prstGeom>
        </p:spPr>
        <p:txBody>
          <a:bodyPr spcFirstLastPara="1" wrap="square" lIns="91425" tIns="91425" rIns="91425" bIns="91425" anchor="t" anchorCtr="0">
            <a:noAutofit/>
          </a:bodyPr>
          <a:lstStyle/>
          <a:p>
            <a:r>
              <a:rPr lang="ru-RU"/>
              <a:t>Немного статистики (3 квартал 2017)</a:t>
            </a:r>
            <a:endParaRPr/>
          </a:p>
        </p:txBody>
      </p:sp>
      <p:pic>
        <p:nvPicPr>
          <p:cNvPr id="8" name="Рисунок 7">
            <a:extLst>
              <a:ext uri="{FF2B5EF4-FFF2-40B4-BE49-F238E27FC236}">
                <a16:creationId xmlns:a16="http://schemas.microsoft.com/office/drawing/2014/main" id="{7BFFA99C-BCAF-4C4B-918F-2161995DA25C}"/>
              </a:ext>
            </a:extLst>
          </p:cNvPr>
          <p:cNvPicPr>
            <a:picLocks noChangeAspect="1"/>
          </p:cNvPicPr>
          <p:nvPr/>
        </p:nvPicPr>
        <p:blipFill>
          <a:blip r:embed="rId3"/>
          <a:stretch>
            <a:fillRect/>
          </a:stretch>
        </p:blipFill>
        <p:spPr>
          <a:xfrm>
            <a:off x="251400" y="1694322"/>
            <a:ext cx="4320000" cy="2592526"/>
          </a:xfrm>
          <a:prstGeom prst="rect">
            <a:avLst/>
          </a:prstGeom>
        </p:spPr>
      </p:pic>
      <p:pic>
        <p:nvPicPr>
          <p:cNvPr id="11" name="Google Shape;99;p14">
            <a:extLst>
              <a:ext uri="{FF2B5EF4-FFF2-40B4-BE49-F238E27FC236}">
                <a16:creationId xmlns:a16="http://schemas.microsoft.com/office/drawing/2014/main" id="{736E9749-CE74-4E1B-A12E-C2F89F1729A9}"/>
              </a:ext>
            </a:extLst>
          </p:cNvPr>
          <p:cNvPicPr preferRelativeResize="0"/>
          <p:nvPr/>
        </p:nvPicPr>
        <p:blipFill>
          <a:blip r:embed="rId4">
            <a:alphaModFix/>
          </a:blip>
          <a:stretch>
            <a:fillRect/>
          </a:stretch>
        </p:blipFill>
        <p:spPr>
          <a:xfrm>
            <a:off x="67625" y="38155"/>
            <a:ext cx="1666500" cy="396000"/>
          </a:xfrm>
          <a:prstGeom prst="rect">
            <a:avLst/>
          </a:prstGeom>
          <a:noFill/>
          <a:ln>
            <a:noFill/>
          </a:ln>
        </p:spPr>
      </p:pic>
      <p:pic>
        <p:nvPicPr>
          <p:cNvPr id="13" name="Google Shape;91;p13">
            <a:extLst>
              <a:ext uri="{FF2B5EF4-FFF2-40B4-BE49-F238E27FC236}">
                <a16:creationId xmlns:a16="http://schemas.microsoft.com/office/drawing/2014/main" id="{1E2A846E-AC35-47C8-A864-8943C50B6591}"/>
              </a:ext>
            </a:extLst>
          </p:cNvPr>
          <p:cNvPicPr preferRelativeResize="0"/>
          <p:nvPr/>
        </p:nvPicPr>
        <p:blipFill>
          <a:blip r:embed="rId5">
            <a:alphaModFix/>
          </a:blip>
          <a:stretch>
            <a:fillRect/>
          </a:stretch>
        </p:blipFill>
        <p:spPr>
          <a:xfrm>
            <a:off x="8662400" y="44900"/>
            <a:ext cx="396000" cy="396000"/>
          </a:xfrm>
          <a:prstGeom prst="rect">
            <a:avLst/>
          </a:prstGeom>
          <a:noFill/>
          <a:ln>
            <a:noFill/>
          </a:ln>
        </p:spPr>
      </p:pic>
      <p:sp>
        <p:nvSpPr>
          <p:cNvPr id="21" name="TextBox 20">
            <a:extLst>
              <a:ext uri="{FF2B5EF4-FFF2-40B4-BE49-F238E27FC236}">
                <a16:creationId xmlns:a16="http://schemas.microsoft.com/office/drawing/2014/main" id="{828F3A7D-BA72-43CA-B419-A5ADBF44CA03}"/>
              </a:ext>
            </a:extLst>
          </p:cNvPr>
          <p:cNvSpPr txBox="1"/>
          <p:nvPr/>
        </p:nvSpPr>
        <p:spPr>
          <a:xfrm>
            <a:off x="713540" y="4771446"/>
            <a:ext cx="5032148" cy="299184"/>
          </a:xfrm>
          <a:prstGeom prst="rect">
            <a:avLst/>
          </a:prstGeom>
          <a:noFill/>
        </p:spPr>
        <p:txBody>
          <a:bodyPr wrap="none" rtlCol="0">
            <a:spAutoFit/>
          </a:bodyPr>
          <a:lstStyle/>
          <a:p>
            <a:pPr algn="ctr" eaLnBrk="1">
              <a:lnSpc>
                <a:spcPct val="96000"/>
              </a:lnSpc>
            </a:pPr>
            <a:r>
              <a:rPr lang="ru-RU" altLang="ru-RU">
                <a:solidFill>
                  <a:srgbClr val="FFFFFF"/>
                </a:solidFill>
                <a:latin typeface="Open Sans" charset="0"/>
                <a:ea typeface="Open Sans" charset="0"/>
                <a:cs typeface="Open Sans" charset="0"/>
              </a:rPr>
              <a:t>Через тернии к звездам в борьбе за качество продукта</a:t>
            </a:r>
          </a:p>
        </p:txBody>
      </p:sp>
      <p:sp>
        <p:nvSpPr>
          <p:cNvPr id="24" name="AutoShape 1">
            <a:extLst>
              <a:ext uri="{FF2B5EF4-FFF2-40B4-BE49-F238E27FC236}">
                <a16:creationId xmlns:a16="http://schemas.microsoft.com/office/drawing/2014/main" id="{5AE35677-E9DC-4F35-B2BF-54A1A1F308CB}"/>
              </a:ext>
            </a:extLst>
          </p:cNvPr>
          <p:cNvSpPr>
            <a:spLocks noChangeArrowheads="1"/>
          </p:cNvSpPr>
          <p:nvPr/>
        </p:nvSpPr>
        <p:spPr bwMode="auto">
          <a:xfrm>
            <a:off x="0" y="4688216"/>
            <a:ext cx="9144000" cy="486000"/>
          </a:xfrm>
          <a:prstGeom prst="roundRect">
            <a:avLst>
              <a:gd name="adj" fmla="val 241"/>
            </a:avLst>
          </a:prstGeom>
          <a:solidFill>
            <a:srgbClr val="333333"/>
          </a:solidFill>
          <a:ln w="9525">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Microsoft YaHei" panose="020B0503020204020204" pitchFamily="34" charset="-122"/>
                <a:cs typeface="+mn-cs"/>
              </a:defRPr>
            </a:lvl9pPr>
          </a:lstStyle>
          <a:p>
            <a:pPr algn="ctr" eaLnBrk="1">
              <a:lnSpc>
                <a:spcPct val="96000"/>
              </a:lnSpc>
            </a:pPr>
            <a:endParaRPr lang="ru-RU" altLang="ru-RU">
              <a:solidFill>
                <a:srgbClr val="FFFFFF"/>
              </a:solidFill>
              <a:latin typeface="Open Sans" panose="020B0606030504020204" pitchFamily="34" charset="0"/>
            </a:endParaRPr>
          </a:p>
        </p:txBody>
      </p:sp>
      <p:pic>
        <p:nvPicPr>
          <p:cNvPr id="25" name="Рисунок 24">
            <a:extLst>
              <a:ext uri="{FF2B5EF4-FFF2-40B4-BE49-F238E27FC236}">
                <a16:creationId xmlns:a16="http://schemas.microsoft.com/office/drawing/2014/main" id="{3B394BEE-514D-463B-A288-70044FE991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98" y="4723038"/>
            <a:ext cx="684245" cy="3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Номер слайда 4">
            <a:extLst>
              <a:ext uri="{FF2B5EF4-FFF2-40B4-BE49-F238E27FC236}">
                <a16:creationId xmlns:a16="http://schemas.microsoft.com/office/drawing/2014/main" id="{70220133-8B4C-4C21-9E09-56351E0146FA}"/>
              </a:ext>
            </a:extLst>
          </p:cNvPr>
          <p:cNvSpPr>
            <a:spLocks noGrp="1"/>
          </p:cNvSpPr>
          <p:nvPr>
            <p:ph type="sldNum" idx="12"/>
          </p:nvPr>
        </p:nvSpPr>
        <p:spPr>
          <a:xfrm>
            <a:off x="8536302" y="4749851"/>
            <a:ext cx="548700" cy="393600"/>
          </a:xfrm>
        </p:spPr>
        <p:txBody>
          <a:bodyPr/>
          <a:lstStyle/>
          <a:p>
            <a:pPr marL="0" lvl="0" indent="0" algn="r" rtl="0">
              <a:spcBef>
                <a:spcPts val="0"/>
              </a:spcBef>
              <a:spcAft>
                <a:spcPts val="0"/>
              </a:spcAft>
              <a:buNone/>
            </a:pPr>
            <a:fld id="{00000000-1234-1234-1234-123412341234}" type="slidenum">
              <a:rPr lang="ru" sz="1400">
                <a:solidFill>
                  <a:srgbClr val="FFFFFF"/>
                </a:solidFill>
              </a:rPr>
              <a:pPr marL="0" lvl="0" indent="0" algn="r" rtl="0">
                <a:spcBef>
                  <a:spcPts val="0"/>
                </a:spcBef>
                <a:spcAft>
                  <a:spcPts val="0"/>
                </a:spcAft>
                <a:buNone/>
              </a:pPr>
              <a:t>9</a:t>
            </a:fld>
            <a:endParaRPr lang="ru" sz="1400">
              <a:solidFill>
                <a:srgbClr val="FFFFFF"/>
              </a:solidFill>
            </a:endParaRPr>
          </a:p>
        </p:txBody>
      </p:sp>
      <p:pic>
        <p:nvPicPr>
          <p:cNvPr id="3" name="Рисунок 2">
            <a:extLst>
              <a:ext uri="{FF2B5EF4-FFF2-40B4-BE49-F238E27FC236}">
                <a16:creationId xmlns:a16="http://schemas.microsoft.com/office/drawing/2014/main" id="{1A7FDA81-661E-4803-A1BC-3AE7B53D29DC}"/>
              </a:ext>
            </a:extLst>
          </p:cNvPr>
          <p:cNvPicPr>
            <a:picLocks noChangeAspect="1"/>
          </p:cNvPicPr>
          <p:nvPr/>
        </p:nvPicPr>
        <p:blipFill>
          <a:blip r:embed="rId7"/>
          <a:stretch>
            <a:fillRect/>
          </a:stretch>
        </p:blipFill>
        <p:spPr>
          <a:xfrm>
            <a:off x="4572600" y="1694322"/>
            <a:ext cx="4320000" cy="2595137"/>
          </a:xfrm>
          <a:prstGeom prst="rect">
            <a:avLst/>
          </a:prstGeom>
        </p:spPr>
      </p:pic>
    </p:spTree>
    <p:extLst>
      <p:ext uri="{BB962C8B-B14F-4D97-AF65-F5344CB8AC3E}">
        <p14:creationId xmlns:p14="http://schemas.microsoft.com/office/powerpoint/2010/main" val="23349267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7.2"/>
</p:tagLst>
</file>

<file path=ppt/tags/tag2.xml><?xml version="1.0" encoding="utf-8"?>
<p:tagLst xmlns:a="http://schemas.openxmlformats.org/drawingml/2006/main" xmlns:r="http://schemas.openxmlformats.org/officeDocument/2006/relationships" xmlns:p="http://schemas.openxmlformats.org/presentationml/2006/main">
  <p:tag name="TIMING" val="|7.4|28.3|49.6"/>
</p:tagLst>
</file>

<file path=ppt/tags/tag3.xml><?xml version="1.0" encoding="utf-8"?>
<p:tagLst xmlns:a="http://schemas.openxmlformats.org/drawingml/2006/main" xmlns:r="http://schemas.openxmlformats.org/officeDocument/2006/relationships" xmlns:p="http://schemas.openxmlformats.org/presentationml/2006/main">
  <p:tag name="TIMING" val="|24.8"/>
</p:tagLst>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Другая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66BABC6D12AB3E46B85C8A2D5AE8CC77" ma:contentTypeVersion="2" ma:contentTypeDescription="Создание документа." ma:contentTypeScope="" ma:versionID="1e0601267c551036b2dde0659a210865">
  <xsd:schema xmlns:xsd="http://www.w3.org/2001/XMLSchema" xmlns:xs="http://www.w3.org/2001/XMLSchema" xmlns:p="http://schemas.microsoft.com/office/2006/metadata/properties" xmlns:ns3="370f36d4-1c1e-4933-974a-682d273b1d4e" targetNamespace="http://schemas.microsoft.com/office/2006/metadata/properties" ma:root="true" ma:fieldsID="69e92fb0c62342863bf945ee555d8d0b" ns3:_="">
    <xsd:import namespace="370f36d4-1c1e-4933-974a-682d273b1d4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0f36d4-1c1e-4933-974a-682d273b1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3280AE-82A3-4D1D-AEC8-B71C59D5F9A7}">
  <ds:schemaRefs>
    <ds:schemaRef ds:uri="370f36d4-1c1e-4933-974a-682d273b1d4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B3750D-659D-4665-B502-EF791FDDFF7F}">
  <ds:schemaRefs>
    <ds:schemaRef ds:uri="http://schemas.microsoft.com/office/2006/documentManagement/types"/>
    <ds:schemaRef ds:uri="http://schemas.openxmlformats.org/package/2006/metadata/core-properties"/>
    <ds:schemaRef ds:uri="http://schemas.microsoft.com/office/infopath/2007/PartnerControls"/>
    <ds:schemaRef ds:uri="370f36d4-1c1e-4933-974a-682d273b1d4e"/>
    <ds:schemaRef ds:uri="http://www.w3.org/XML/1998/namespace"/>
    <ds:schemaRef ds:uri="http://purl.org/dc/elements/1.1/"/>
    <ds:schemaRef ds:uri="http://schemas.microsoft.com/office/2006/metadata/properties"/>
    <ds:schemaRef ds:uri="http://purl.org/dc/dcmitype/"/>
    <ds:schemaRef ds:uri="http://purl.org/dc/terms/"/>
  </ds:schemaRefs>
</ds:datastoreItem>
</file>

<file path=customXml/itemProps3.xml><?xml version="1.0" encoding="utf-8"?>
<ds:datastoreItem xmlns:ds="http://schemas.openxmlformats.org/officeDocument/2006/customXml" ds:itemID="{F2BC870B-7601-4DFE-9498-2CE573A97F4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TotalTime>
  <Words>1830</Words>
  <Application>Microsoft Office PowerPoint</Application>
  <PresentationFormat>Экран (16:9)</PresentationFormat>
  <Paragraphs>197</Paragraphs>
  <Slides>26</Slides>
  <Notes>26</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26</vt:i4>
      </vt:variant>
    </vt:vector>
  </HeadingPairs>
  <TitlesOfParts>
    <vt:vector size="33" baseType="lpstr">
      <vt:lpstr>Open Sans</vt:lpstr>
      <vt:lpstr>Lato</vt:lpstr>
      <vt:lpstr>Wingdings</vt:lpstr>
      <vt:lpstr>Raleway</vt:lpstr>
      <vt:lpstr>Arial</vt:lpstr>
      <vt:lpstr>Calibri</vt:lpstr>
      <vt:lpstr>Streamline</vt:lpstr>
      <vt:lpstr>Через тернии к звездам в борьбе за качество продукта</vt:lpstr>
      <vt:lpstr>О себе</vt:lpstr>
      <vt:lpstr>План доклада</vt:lpstr>
      <vt:lpstr>Немного о проекте</vt:lpstr>
      <vt:lpstr>Где больше всего проблем при разработке ПО?</vt:lpstr>
      <vt:lpstr>А зачем тестировать требования?</vt:lpstr>
      <vt:lpstr>Но есть одно «но»</vt:lpstr>
      <vt:lpstr>А вот зачем!</vt:lpstr>
      <vt:lpstr>Немного статистики (3 квартал 2017)</vt:lpstr>
      <vt:lpstr>Варианты внедрения проверки требований</vt:lpstr>
      <vt:lpstr>Когда заканчивать?</vt:lpstr>
      <vt:lpstr>Презентация PowerPoint</vt:lpstr>
      <vt:lpstr>А что там по цифрам в 2020?</vt:lpstr>
      <vt:lpstr>2017 vs 2020</vt:lpstr>
      <vt:lpstr>Как качественно выполнить тестирование требований?  </vt:lpstr>
      <vt:lpstr>Как узнать проект лучше?</vt:lpstr>
      <vt:lpstr>Как узнать проект лучше?</vt:lpstr>
      <vt:lpstr>Как узнать проект лучше?</vt:lpstr>
      <vt:lpstr>Как узнать проект лучше?</vt:lpstr>
      <vt:lpstr>Как узнать проект лучше?</vt:lpstr>
      <vt:lpstr>Как узнать проект лучше?</vt:lpstr>
      <vt:lpstr>Как узнать проект лучше?</vt:lpstr>
      <vt:lpstr>Как узнать проект лучше?</vt:lpstr>
      <vt:lpstr>Что почитать?</vt:lpstr>
      <vt:lpstr>Итоги </vt:lpstr>
      <vt:lpstr>Спасибо за внимание! Вопросы?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Границы дозволенного при тестировании требований</dc:title>
  <dc:creator>Настя</dc:creator>
  <cp:lastModifiedBy>Анастасия Горина</cp:lastModifiedBy>
  <cp:revision>27</cp:revision>
  <dcterms:modified xsi:type="dcterms:W3CDTF">2020-11-05T05:23:38Z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0x01010066BABC6D12AB3E46B85C8A2D5AE8CC77</vt:lpwstr>
  </property>
</Properties>
</file>