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hail Pavlov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0-17T12:28:09.987" idx="1">
    <p:pos x="4326" y="2452"/>
    <p:text>Переделать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679350" y="9662571"/>
            <a:ext cx="258622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2740025" y="1154906"/>
            <a:ext cx="14630400" cy="2502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0207625" y="3657600"/>
            <a:ext cx="7162800" cy="662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9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0"/>
            <a:ext cx="3800475" cy="1819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00450" cy="4276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2725"/>
            <a:ext cx="1143000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5" y="1362075"/>
            <a:ext cx="1533525" cy="1533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1050" y="8477250"/>
            <a:ext cx="923925" cy="923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Object 6" descr="Objec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25" y="342900"/>
            <a:ext cx="2228850" cy="2228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Object 7" descr="Object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16200" y="8477250"/>
            <a:ext cx="2971800" cy="180975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Object8"/>
          <p:cNvSpPr txBox="1"/>
          <p:nvPr/>
        </p:nvSpPr>
        <p:spPr>
          <a:xfrm>
            <a:off x="2514600" y="2717318"/>
            <a:ext cx="13268325" cy="326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 algn="ctr">
              <a:lnSpc>
                <a:spcPts val="12900"/>
              </a:lnSpc>
              <a:defRPr sz="10800" spc="216">
                <a:solidFill>
                  <a:srgbClr val="FFFCF8"/>
                </a:solidFill>
              </a:defRPr>
            </a:lvl1pPr>
          </a:lstStyle>
          <a:p>
            <a:r>
              <a:t>Анти-паттерны в тестировании</a:t>
            </a:r>
          </a:p>
        </p:txBody>
      </p:sp>
      <p:sp>
        <p:nvSpPr>
          <p:cNvPr id="28" name="Object9"/>
          <p:cNvSpPr txBox="1"/>
          <p:nvPr/>
        </p:nvSpPr>
        <p:spPr>
          <a:xfrm>
            <a:off x="2914650" y="6619875"/>
            <a:ext cx="12458700" cy="96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95B5BC"/>
                </a:solidFill>
              </a:defRPr>
            </a:pPr>
            <a:r>
              <a:t>АЛЕКСАНДР АЛЕКСАНДРОВ, ЛЮКСОФТ, МОСКВА, РОССИЯ</a:t>
            </a:r>
          </a:p>
          <a:p>
            <a:pPr algn="ctr"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95B5BC"/>
                </a:solidFill>
              </a:defRPr>
            </a:pPr>
            <a:r>
              <a:t>МИХАИЛ ПАВЛОВ, СТРИВЕН КОНСАЛТИНГ, ВАНКУВЕР, КАНАДА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A93941D-9AA9-48F8-B832-C3A56C4BF2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594" y="0"/>
            <a:ext cx="3660655" cy="26456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1800" y="2847975"/>
            <a:ext cx="5200650" cy="456247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Object6"/>
          <p:cNvSpPr txBox="1"/>
          <p:nvPr/>
        </p:nvSpPr>
        <p:spPr>
          <a:xfrm>
            <a:off x="2495550" y="1447800"/>
            <a:ext cx="10496550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Анти-паттерны: ловушки на нашем пути</a:t>
            </a:r>
          </a:p>
        </p:txBody>
      </p:sp>
      <p:sp>
        <p:nvSpPr>
          <p:cNvPr id="96" name="Object8"/>
          <p:cNvSpPr txBox="1"/>
          <p:nvPr/>
        </p:nvSpPr>
        <p:spPr>
          <a:xfrm>
            <a:off x="2269957" y="3109609"/>
            <a:ext cx="8124826" cy="4036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Тестирование как сервис</a:t>
            </a:r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Попытки обойтись без тест-дизайнеров / тестировщиков</a:t>
            </a:r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Поиски «особого пути» тестирования</a:t>
            </a:r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Фетишизация автоматизации тестирования</a:t>
            </a:r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Входной порог и «теория» тестирования</a:t>
            </a:r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Утрата экспертных знаний о тестировании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EC70CE0-94A2-49FE-A295-5FC8A204B7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375" y="2847975"/>
            <a:ext cx="5172075" cy="4552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Object6"/>
          <p:cNvSpPr txBox="1"/>
          <p:nvPr/>
        </p:nvSpPr>
        <p:spPr>
          <a:xfrm>
            <a:off x="2495550" y="1447800"/>
            <a:ext cx="9671568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Ловушки тестирования как сервиса</a:t>
            </a:r>
          </a:p>
        </p:txBody>
      </p:sp>
      <p:sp>
        <p:nvSpPr>
          <p:cNvPr id="105" name="Object7"/>
          <p:cNvSpPr txBox="1"/>
          <p:nvPr/>
        </p:nvSpPr>
        <p:spPr>
          <a:xfrm>
            <a:off x="2495550" y="3054747"/>
            <a:ext cx="8124825" cy="4518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Тестирование – это производственный процесс, основанный на сложившемся консенсусе, а не сервис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Цель методологий тестирования – снизить влияние человеческого фактора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Тестирование – это процесс, включающий мониторинг и контроль</a:t>
            </a:r>
          </a:p>
        </p:txBody>
      </p:sp>
      <p:sp>
        <p:nvSpPr>
          <p:cNvPr id="106" name="Object8"/>
          <p:cNvSpPr txBox="1"/>
          <p:nvPr/>
        </p:nvSpPr>
        <p:spPr>
          <a:xfrm>
            <a:off x="16026063" y="1447800"/>
            <a:ext cx="1052263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1/2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84ADEB2-97E2-4B94-A3DE-842402CBAB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0375" y="2847975"/>
            <a:ext cx="5172075" cy="455295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Object6"/>
          <p:cNvSpPr txBox="1"/>
          <p:nvPr/>
        </p:nvSpPr>
        <p:spPr>
          <a:xfrm>
            <a:off x="2495549" y="1447800"/>
            <a:ext cx="10082115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Ловушки тестирования как сервиса</a:t>
            </a:r>
          </a:p>
        </p:txBody>
      </p:sp>
      <p:sp>
        <p:nvSpPr>
          <p:cNvPr id="115" name="Object7"/>
          <p:cNvSpPr txBox="1"/>
          <p:nvPr/>
        </p:nvSpPr>
        <p:spPr>
          <a:xfrm>
            <a:off x="2262186" y="2923021"/>
            <a:ext cx="8124826" cy="374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Представление</a:t>
            </a:r>
            <a:r>
              <a:rPr dirty="0"/>
              <a:t> </a:t>
            </a:r>
            <a:r>
              <a:rPr dirty="0" err="1"/>
              <a:t>менеджмента</a:t>
            </a:r>
            <a:r>
              <a:rPr dirty="0"/>
              <a:t> о </a:t>
            </a:r>
            <a:r>
              <a:rPr dirty="0" err="1"/>
              <a:t>том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</a:p>
          <a:p>
            <a:pPr marL="651709" lvl="1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качество</a:t>
            </a:r>
            <a:r>
              <a:rPr dirty="0"/>
              <a:t> </a:t>
            </a:r>
            <a:r>
              <a:rPr dirty="0" err="1"/>
              <a:t>объективно</a:t>
            </a:r>
            <a:r>
              <a:rPr dirty="0"/>
              <a:t>, </a:t>
            </a:r>
            <a:r>
              <a:rPr dirty="0" err="1"/>
              <a:t>неизменно</a:t>
            </a:r>
            <a:r>
              <a:rPr dirty="0"/>
              <a:t> и </a:t>
            </a:r>
            <a:r>
              <a:rPr dirty="0" err="1"/>
              <a:t>измеримо</a:t>
            </a:r>
            <a:endParaRPr dirty="0"/>
          </a:p>
          <a:p>
            <a:pPr marL="651709" lvl="1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группа</a:t>
            </a:r>
            <a:r>
              <a:rPr dirty="0"/>
              <a:t> </a:t>
            </a:r>
            <a:r>
              <a:rPr dirty="0" err="1"/>
              <a:t>тестирования</a:t>
            </a:r>
            <a:r>
              <a:rPr dirty="0"/>
              <a:t> (и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она</a:t>
            </a:r>
            <a:r>
              <a:rPr dirty="0"/>
              <a:t>) </a:t>
            </a:r>
            <a:r>
              <a:rPr dirty="0" err="1"/>
              <a:t>отвечает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качество</a:t>
            </a:r>
            <a:r>
              <a:rPr dirty="0"/>
              <a:t> </a:t>
            </a:r>
            <a:r>
              <a:rPr dirty="0" err="1"/>
              <a:t>продукта</a:t>
            </a:r>
            <a:br>
              <a:rPr dirty="0"/>
            </a:br>
            <a:endParaRPr dirty="0"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Неэффективная</a:t>
            </a:r>
            <a:r>
              <a:rPr dirty="0"/>
              <a:t> </a:t>
            </a:r>
            <a:r>
              <a:rPr dirty="0" err="1"/>
              <a:t>автоматизация</a:t>
            </a:r>
            <a:r>
              <a:rPr dirty="0"/>
              <a:t>: </a:t>
            </a:r>
            <a:r>
              <a:rPr dirty="0" err="1"/>
              <a:t>затраты</a:t>
            </a:r>
            <a:r>
              <a:rPr dirty="0"/>
              <a:t> VS </a:t>
            </a:r>
            <a:r>
              <a:rPr dirty="0" err="1"/>
              <a:t>дефекты</a:t>
            </a:r>
            <a:endParaRPr dirty="0"/>
          </a:p>
        </p:txBody>
      </p:sp>
      <p:sp>
        <p:nvSpPr>
          <p:cNvPr id="116" name="Object8"/>
          <p:cNvSpPr txBox="1"/>
          <p:nvPr/>
        </p:nvSpPr>
        <p:spPr>
          <a:xfrm>
            <a:off x="16306800" y="1447799"/>
            <a:ext cx="771525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2/2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0FBA92D-3916-4662-955C-84A4F27BF0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2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Object 6" descr="Objec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577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Object7"/>
          <p:cNvSpPr txBox="1"/>
          <p:nvPr/>
        </p:nvSpPr>
        <p:spPr>
          <a:xfrm>
            <a:off x="2495548" y="1447800"/>
            <a:ext cx="8252663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Как мы здесь оказались?</a:t>
            </a:r>
          </a:p>
        </p:txBody>
      </p:sp>
      <p:sp>
        <p:nvSpPr>
          <p:cNvPr id="126" name="Object8"/>
          <p:cNvSpPr txBox="1"/>
          <p:nvPr/>
        </p:nvSpPr>
        <p:spPr>
          <a:xfrm>
            <a:off x="2495550" y="4219574"/>
            <a:ext cx="2476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ПРИНЦИПЫ:</a:t>
            </a:r>
          </a:p>
        </p:txBody>
      </p:sp>
      <p:sp>
        <p:nvSpPr>
          <p:cNvPr id="127" name="Object9"/>
          <p:cNvSpPr txBox="1"/>
          <p:nvPr/>
        </p:nvSpPr>
        <p:spPr>
          <a:xfrm>
            <a:off x="9258300" y="4219574"/>
            <a:ext cx="1714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ДЕТАЛИ:</a:t>
            </a:r>
          </a:p>
        </p:txBody>
      </p:sp>
      <p:sp>
        <p:nvSpPr>
          <p:cNvPr id="128" name="Object10"/>
          <p:cNvSpPr txBox="1"/>
          <p:nvPr/>
        </p:nvSpPr>
        <p:spPr>
          <a:xfrm>
            <a:off x="2286000" y="4933949"/>
            <a:ext cx="6486525" cy="3698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Стремление менеджмента снизить затраты на тестирование и одновременно повысить производительность труда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Принижение роли тестирования по сравнению с другими компонентами жизненного цикла продукта</a:t>
            </a:r>
          </a:p>
        </p:txBody>
      </p:sp>
      <p:sp>
        <p:nvSpPr>
          <p:cNvPr id="129" name="Object11"/>
          <p:cNvSpPr txBox="1"/>
          <p:nvPr/>
        </p:nvSpPr>
        <p:spPr>
          <a:xfrm>
            <a:off x="9039225" y="4933949"/>
            <a:ext cx="6562725" cy="3698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Вольное толкование метрик и измерений 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Непонимание того, что тестировщики нуждаются прежде всего в развитии - и без того высокие требования к скорости поставки продуктов постоянно растут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E7FA188-A142-4A1A-90B2-FC6436CB0A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Object5"/>
          <p:cNvSpPr txBox="1"/>
          <p:nvPr/>
        </p:nvSpPr>
        <p:spPr>
          <a:xfrm>
            <a:off x="2495550" y="1447800"/>
            <a:ext cx="10819397" cy="1265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Ловушки попыток менеджмента обойтись без тест-дизайнеров / тестировщиков</a:t>
            </a:r>
          </a:p>
        </p:txBody>
      </p:sp>
      <p:sp>
        <p:nvSpPr>
          <p:cNvPr id="137" name="Object6"/>
          <p:cNvSpPr txBox="1"/>
          <p:nvPr/>
        </p:nvSpPr>
        <p:spPr>
          <a:xfrm>
            <a:off x="2495551" y="4381499"/>
            <a:ext cx="12272962" cy="5336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Разработчиками</a:t>
            </a:r>
            <a:r>
              <a:rPr dirty="0"/>
              <a:t> (</a:t>
            </a:r>
            <a:r>
              <a:rPr dirty="0" err="1"/>
              <a:t>давно</a:t>
            </a:r>
            <a:r>
              <a:rPr dirty="0"/>
              <a:t> </a:t>
            </a:r>
            <a:r>
              <a:rPr dirty="0" err="1"/>
              <a:t>известно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разработчики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могут</a:t>
            </a:r>
            <a:r>
              <a:rPr dirty="0"/>
              <a:t> </a:t>
            </a:r>
            <a:r>
              <a:rPr dirty="0" err="1"/>
              <a:t>тестировать</a:t>
            </a:r>
            <a:r>
              <a:rPr dirty="0"/>
              <a:t> </a:t>
            </a:r>
            <a:r>
              <a:rPr dirty="0" err="1"/>
              <a:t>собственный</a:t>
            </a:r>
            <a:r>
              <a:rPr dirty="0"/>
              <a:t> </a:t>
            </a:r>
            <a:r>
              <a:rPr dirty="0" err="1"/>
              <a:t>код</a:t>
            </a:r>
            <a:r>
              <a:rPr dirty="0"/>
              <a:t>)</a:t>
            </a:r>
            <a:br>
              <a:rPr dirty="0"/>
            </a:br>
            <a:endParaRPr dirty="0"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Аналитиками</a:t>
            </a:r>
            <a:r>
              <a:rPr dirty="0"/>
              <a:t> (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владеющими</a:t>
            </a:r>
            <a:r>
              <a:rPr dirty="0"/>
              <a:t> </a:t>
            </a:r>
            <a:r>
              <a:rPr dirty="0" err="1"/>
              <a:t>техниками</a:t>
            </a:r>
            <a:r>
              <a:rPr dirty="0"/>
              <a:t> </a:t>
            </a:r>
            <a:r>
              <a:rPr dirty="0" err="1"/>
              <a:t>тестирования</a:t>
            </a:r>
            <a:r>
              <a:rPr dirty="0"/>
              <a:t> и </a:t>
            </a:r>
            <a:r>
              <a:rPr dirty="0" err="1"/>
              <a:t>особенно</a:t>
            </a:r>
            <a:r>
              <a:rPr dirty="0"/>
              <a:t> </a:t>
            </a:r>
            <a:r>
              <a:rPr dirty="0" err="1"/>
              <a:t>тест-дизайна</a:t>
            </a:r>
            <a:r>
              <a:rPr dirty="0"/>
              <a:t>)</a:t>
            </a:r>
            <a:br>
              <a:rPr dirty="0"/>
            </a:br>
            <a:endParaRPr dirty="0"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Автоматизаторами</a:t>
            </a:r>
            <a:r>
              <a:rPr dirty="0"/>
              <a:t> (</a:t>
            </a: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напишут</a:t>
            </a:r>
            <a:r>
              <a:rPr dirty="0"/>
              <a:t>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скрипты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найдут</a:t>
            </a:r>
            <a:r>
              <a:rPr dirty="0"/>
              <a:t>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дефекты</a:t>
            </a:r>
            <a:r>
              <a:rPr dirty="0"/>
              <a:t> </a:t>
            </a:r>
            <a:r>
              <a:rPr dirty="0" err="1"/>
              <a:t>уже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автоматизаторов</a:t>
            </a:r>
            <a:r>
              <a:rPr dirty="0"/>
              <a:t> с </a:t>
            </a:r>
            <a:r>
              <a:rPr dirty="0" err="1"/>
              <a:t>помощью</a:t>
            </a:r>
            <a:r>
              <a:rPr dirty="0"/>
              <a:t> БКК)</a:t>
            </a:r>
            <a:br>
              <a:rPr dirty="0"/>
            </a:br>
            <a:endParaRPr dirty="0"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 b="1">
                <a:latin typeface="SF Pro Text Bold"/>
                <a:ea typeface="SF Pro Text Bold"/>
                <a:cs typeface="SF Pro Text Bold"/>
                <a:sym typeface="SF Pro Text Bold"/>
              </a:defRPr>
            </a:pPr>
            <a:r>
              <a:rPr dirty="0"/>
              <a:t>НИКЕМ</a:t>
            </a:r>
            <a:r>
              <a:rPr b="0" dirty="0">
                <a:solidFill>
                  <a:srgbClr val="062329"/>
                </a:solidFill>
                <a:latin typeface="+mj-lt"/>
                <a:ea typeface="+mj-ea"/>
                <a:cs typeface="+mj-cs"/>
                <a:sym typeface="Helvetica"/>
              </a:rPr>
              <a:t> (А </a:t>
            </a:r>
            <a:r>
              <a:rPr b="0" dirty="0" err="1">
                <a:solidFill>
                  <a:srgbClr val="062329"/>
                </a:solidFill>
                <a:latin typeface="+mj-lt"/>
                <a:ea typeface="+mj-ea"/>
                <a:cs typeface="+mj-cs"/>
                <a:sym typeface="Helvetica"/>
              </a:rPr>
              <a:t>пусть</a:t>
            </a:r>
            <a:r>
              <a:rPr b="0" dirty="0">
                <a:solidFill>
                  <a:srgbClr val="062329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b="0" dirty="0" err="1">
                <a:solidFill>
                  <a:srgbClr val="062329"/>
                </a:solidFill>
                <a:latin typeface="+mj-lt"/>
                <a:ea typeface="+mj-ea"/>
                <a:cs typeface="+mj-cs"/>
                <a:sym typeface="Helvetica"/>
              </a:rPr>
              <a:t>программисты</a:t>
            </a:r>
            <a:r>
              <a:rPr b="0" dirty="0">
                <a:solidFill>
                  <a:srgbClr val="062329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b="0" dirty="0" err="1">
                <a:solidFill>
                  <a:srgbClr val="062329"/>
                </a:solidFill>
                <a:latin typeface="+mj-lt"/>
                <a:ea typeface="+mj-ea"/>
                <a:cs typeface="+mj-cs"/>
                <a:sym typeface="Helvetica"/>
              </a:rPr>
              <a:t>сразу</a:t>
            </a:r>
            <a:r>
              <a:rPr b="0" dirty="0">
                <a:solidFill>
                  <a:srgbClr val="062329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b="0" dirty="0" err="1">
                <a:solidFill>
                  <a:srgbClr val="062329"/>
                </a:solidFill>
                <a:latin typeface="+mj-lt"/>
                <a:ea typeface="+mj-ea"/>
                <a:cs typeface="+mj-cs"/>
                <a:sym typeface="Helvetica"/>
              </a:rPr>
              <a:t>пишут</a:t>
            </a:r>
            <a:r>
              <a:rPr b="0" dirty="0">
                <a:solidFill>
                  <a:srgbClr val="062329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b="0" dirty="0" err="1">
                <a:solidFill>
                  <a:srgbClr val="062329"/>
                </a:solidFill>
                <a:latin typeface="+mj-lt"/>
                <a:ea typeface="+mj-ea"/>
                <a:cs typeface="+mj-cs"/>
                <a:sym typeface="Helvetica"/>
              </a:rPr>
              <a:t>правильно</a:t>
            </a:r>
            <a:r>
              <a:rPr b="0" dirty="0">
                <a:solidFill>
                  <a:srgbClr val="062329"/>
                </a:solidFill>
                <a:latin typeface="+mj-lt"/>
                <a:ea typeface="+mj-ea"/>
                <a:cs typeface="+mj-cs"/>
                <a:sym typeface="Helvetica"/>
              </a:rPr>
              <a:t>, </a:t>
            </a:r>
            <a:r>
              <a:rPr b="0" dirty="0" err="1">
                <a:solidFill>
                  <a:srgbClr val="062329"/>
                </a:solidFill>
                <a:latin typeface="+mj-lt"/>
                <a:ea typeface="+mj-ea"/>
                <a:cs typeface="+mj-cs"/>
                <a:sym typeface="Helvetica"/>
              </a:rPr>
              <a:t>тестирование</a:t>
            </a:r>
            <a:r>
              <a:rPr b="0" dirty="0">
                <a:solidFill>
                  <a:srgbClr val="062329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b="0" dirty="0" err="1">
                <a:solidFill>
                  <a:srgbClr val="062329"/>
                </a:solidFill>
                <a:latin typeface="+mj-lt"/>
                <a:ea typeface="+mj-ea"/>
                <a:cs typeface="+mj-cs"/>
                <a:sym typeface="Helvetica"/>
              </a:rPr>
              <a:t>давно</a:t>
            </a:r>
            <a:r>
              <a:rPr b="0" dirty="0">
                <a:solidFill>
                  <a:srgbClr val="062329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b="0" dirty="0" err="1">
                <a:solidFill>
                  <a:srgbClr val="062329"/>
                </a:solidFill>
                <a:latin typeface="+mj-lt"/>
                <a:ea typeface="+mj-ea"/>
                <a:cs typeface="+mj-cs"/>
                <a:sym typeface="Helvetica"/>
              </a:rPr>
              <a:t>умерло</a:t>
            </a:r>
            <a:r>
              <a:rPr b="0" dirty="0">
                <a:solidFill>
                  <a:srgbClr val="062329"/>
                </a:solidFill>
                <a:latin typeface="+mj-lt"/>
                <a:ea typeface="+mj-ea"/>
                <a:cs typeface="+mj-cs"/>
                <a:sym typeface="Helvetica"/>
              </a:rPr>
              <a:t>)</a:t>
            </a:r>
          </a:p>
        </p:txBody>
      </p:sp>
      <p:sp>
        <p:nvSpPr>
          <p:cNvPr id="138" name="Object7"/>
          <p:cNvSpPr txBox="1"/>
          <p:nvPr/>
        </p:nvSpPr>
        <p:spPr>
          <a:xfrm>
            <a:off x="2495550" y="3257549"/>
            <a:ext cx="8924925" cy="81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СТРЕМЛЕНИЕ ЗАМЕНИТЬ ТЕСТИРОВЩИКОВ УЖЕ ИМЕЮЩИМИСЯ РОЛЯМИ</a:t>
            </a:r>
          </a:p>
        </p:txBody>
      </p:sp>
      <p:sp>
        <p:nvSpPr>
          <p:cNvPr id="139" name="Object8"/>
          <p:cNvSpPr txBox="1"/>
          <p:nvPr/>
        </p:nvSpPr>
        <p:spPr>
          <a:xfrm>
            <a:off x="16154400" y="1447800"/>
            <a:ext cx="923925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1/2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7836FD4-5BA0-4A47-893F-89E0313FD0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9900" y="3257550"/>
            <a:ext cx="5162550" cy="516255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Object6"/>
          <p:cNvSpPr txBox="1"/>
          <p:nvPr/>
        </p:nvSpPr>
        <p:spPr>
          <a:xfrm>
            <a:off x="2495550" y="1447799"/>
            <a:ext cx="10582275" cy="126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Нереалистичная попытка менеджмента – БКК (Большая Красная Кнопка)</a:t>
            </a:r>
          </a:p>
        </p:txBody>
      </p:sp>
      <p:sp>
        <p:nvSpPr>
          <p:cNvPr id="148" name="Object7"/>
          <p:cNvSpPr txBox="1"/>
          <p:nvPr/>
        </p:nvSpPr>
        <p:spPr>
          <a:xfrm>
            <a:off x="2286000" y="3257549"/>
            <a:ext cx="8124825" cy="6385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Выгнать всех тестировщиков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Нанять одного автоматизатора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Поручить ему разработать все автотесты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Выгнать автоматизатора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Каждый вечер нажимать БКК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Каждое утро получать логи всех автотестов с перечнем всех дефектов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3B2C011-A218-460E-9443-2959577C3E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Object5"/>
          <p:cNvSpPr txBox="1"/>
          <p:nvPr/>
        </p:nvSpPr>
        <p:spPr>
          <a:xfrm>
            <a:off x="2495548" y="1447800"/>
            <a:ext cx="11076073" cy="1265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pPr>
            <a:r>
              <a:t>Ловушки попыток менеджмента обойтись без тест-дизайнеров / тестировщиков</a:t>
            </a:r>
          </a:p>
        </p:txBody>
      </p:sp>
      <p:sp>
        <p:nvSpPr>
          <p:cNvPr id="156" name="Object6"/>
          <p:cNvSpPr txBox="1"/>
          <p:nvPr/>
        </p:nvSpPr>
        <p:spPr>
          <a:xfrm>
            <a:off x="2495550" y="4381499"/>
            <a:ext cx="13325475" cy="2967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писать</a:t>
            </a:r>
            <a:r>
              <a:rPr dirty="0"/>
              <a:t> </a:t>
            </a:r>
            <a:r>
              <a:rPr dirty="0" err="1"/>
              <a:t>код</a:t>
            </a:r>
            <a:r>
              <a:rPr dirty="0"/>
              <a:t> </a:t>
            </a:r>
            <a:r>
              <a:rPr dirty="0" err="1"/>
              <a:t>правильно</a:t>
            </a:r>
            <a:r>
              <a:rPr dirty="0"/>
              <a:t>, </a:t>
            </a:r>
            <a:r>
              <a:rPr dirty="0" err="1"/>
              <a:t>то</a:t>
            </a:r>
            <a:r>
              <a:rPr dirty="0"/>
              <a:t>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нужно</a:t>
            </a:r>
            <a:r>
              <a:rPr dirty="0"/>
              <a:t> </a:t>
            </a:r>
            <a:r>
              <a:rPr dirty="0" err="1"/>
              <a:t>тестировать</a:t>
            </a:r>
            <a:br>
              <a:rPr dirty="0"/>
            </a:br>
            <a:endParaRPr dirty="0"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Зачем</a:t>
            </a:r>
            <a:r>
              <a:rPr dirty="0"/>
              <a:t> </a:t>
            </a:r>
            <a:r>
              <a:rPr dirty="0" err="1"/>
              <a:t>нужны</a:t>
            </a:r>
            <a:r>
              <a:rPr dirty="0"/>
              <a:t> </a:t>
            </a:r>
            <a:r>
              <a:rPr dirty="0" err="1"/>
              <a:t>тестировщики</a:t>
            </a:r>
            <a:r>
              <a:rPr dirty="0"/>
              <a:t>,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разработчики</a:t>
            </a:r>
            <a:r>
              <a:rPr dirty="0"/>
              <a:t> </a:t>
            </a:r>
            <a:r>
              <a:rPr dirty="0" err="1"/>
              <a:t>пишут</a:t>
            </a:r>
            <a:r>
              <a:rPr dirty="0"/>
              <a:t> </a:t>
            </a:r>
            <a:r>
              <a:rPr dirty="0" err="1"/>
              <a:t>код</a:t>
            </a:r>
            <a:r>
              <a:rPr dirty="0"/>
              <a:t> </a:t>
            </a:r>
            <a:r>
              <a:rPr dirty="0" err="1"/>
              <a:t>быстро</a:t>
            </a:r>
            <a:r>
              <a:rPr dirty="0"/>
              <a:t>, а </a:t>
            </a:r>
            <a:r>
              <a:rPr dirty="0" err="1"/>
              <a:t>они</a:t>
            </a:r>
            <a:r>
              <a:rPr dirty="0"/>
              <a:t> </a:t>
            </a:r>
            <a:r>
              <a:rPr dirty="0" err="1"/>
              <a:t>тестируют</a:t>
            </a:r>
            <a:r>
              <a:rPr dirty="0"/>
              <a:t> </a:t>
            </a:r>
            <a:r>
              <a:rPr dirty="0" err="1"/>
              <a:t>медленно</a:t>
            </a:r>
            <a:br>
              <a:rPr dirty="0"/>
            </a:br>
            <a:endParaRPr dirty="0"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Пусть</a:t>
            </a:r>
            <a:r>
              <a:rPr dirty="0"/>
              <a:t> </a:t>
            </a:r>
            <a:r>
              <a:rPr dirty="0" err="1"/>
              <a:t>код</a:t>
            </a:r>
            <a:r>
              <a:rPr dirty="0"/>
              <a:t> </a:t>
            </a:r>
            <a:r>
              <a:rPr dirty="0" err="1"/>
              <a:t>тестируют</a:t>
            </a:r>
            <a:r>
              <a:rPr dirty="0"/>
              <a:t> </a:t>
            </a:r>
            <a:r>
              <a:rPr dirty="0" err="1"/>
              <a:t>заказчики</a:t>
            </a:r>
            <a:endParaRPr dirty="0"/>
          </a:p>
        </p:txBody>
      </p:sp>
      <p:sp>
        <p:nvSpPr>
          <p:cNvPr id="157" name="Object7"/>
          <p:cNvSpPr txBox="1"/>
          <p:nvPr/>
        </p:nvSpPr>
        <p:spPr>
          <a:xfrm>
            <a:off x="2495550" y="3257549"/>
            <a:ext cx="7505700" cy="81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«ИНЖЕНЕРНО-ОРИЕНТИРОВАННЫЕ» КОРПОРАТИВНЫЕ КУЛЬТУРЫ</a:t>
            </a:r>
          </a:p>
        </p:txBody>
      </p:sp>
      <p:sp>
        <p:nvSpPr>
          <p:cNvPr id="158" name="Object8"/>
          <p:cNvSpPr txBox="1"/>
          <p:nvPr/>
        </p:nvSpPr>
        <p:spPr>
          <a:xfrm>
            <a:off x="16306800" y="1447799"/>
            <a:ext cx="771525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2/2</a:t>
            </a: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04CEDAF-71AB-49F8-8A2D-E10E08263B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2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Object 6" descr="Objec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577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Object7"/>
          <p:cNvSpPr txBox="1"/>
          <p:nvPr/>
        </p:nvSpPr>
        <p:spPr>
          <a:xfrm>
            <a:off x="2495550" y="1447800"/>
            <a:ext cx="6781800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Как мы здесь оказались?</a:t>
            </a:r>
          </a:p>
        </p:txBody>
      </p:sp>
      <p:sp>
        <p:nvSpPr>
          <p:cNvPr id="168" name="Object8"/>
          <p:cNvSpPr txBox="1"/>
          <p:nvPr/>
        </p:nvSpPr>
        <p:spPr>
          <a:xfrm>
            <a:off x="2495550" y="4219574"/>
            <a:ext cx="2476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ПРИНЦИПЫ:</a:t>
            </a:r>
          </a:p>
        </p:txBody>
      </p:sp>
      <p:sp>
        <p:nvSpPr>
          <p:cNvPr id="169" name="Object9"/>
          <p:cNvSpPr txBox="1"/>
          <p:nvPr/>
        </p:nvSpPr>
        <p:spPr>
          <a:xfrm>
            <a:off x="9258300" y="4219574"/>
            <a:ext cx="1714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ДЕТАЛИ:</a:t>
            </a:r>
          </a:p>
        </p:txBody>
      </p:sp>
      <p:sp>
        <p:nvSpPr>
          <p:cNvPr id="170" name="Object10"/>
          <p:cNvSpPr txBox="1"/>
          <p:nvPr/>
        </p:nvSpPr>
        <p:spPr>
          <a:xfrm>
            <a:off x="2286000" y="4933949"/>
            <a:ext cx="6486525" cy="3698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Стремление менеджмента снизить затраты на тестирование и одновременно повысить производительность труда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Принижение роли тестирования по сравнению с другими компонентами жизненного цикла продукта</a:t>
            </a:r>
          </a:p>
        </p:txBody>
      </p:sp>
      <p:sp>
        <p:nvSpPr>
          <p:cNvPr id="171" name="Object11"/>
          <p:cNvSpPr txBox="1"/>
          <p:nvPr/>
        </p:nvSpPr>
        <p:spPr>
          <a:xfrm>
            <a:off x="9039225" y="4933949"/>
            <a:ext cx="5753100" cy="476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Недооценка</a:t>
            </a:r>
            <a:r>
              <a:rPr dirty="0"/>
              <a:t> </a:t>
            </a:r>
            <a:r>
              <a:rPr dirty="0" err="1"/>
              <a:t>разработчиками</a:t>
            </a:r>
            <a:r>
              <a:rPr dirty="0"/>
              <a:t> и </a:t>
            </a:r>
            <a:r>
              <a:rPr dirty="0" err="1"/>
              <a:t>менеджерами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среды</a:t>
            </a:r>
            <a:r>
              <a:rPr dirty="0"/>
              <a:t> </a:t>
            </a:r>
            <a:r>
              <a:rPr lang="ru-RU" dirty="0"/>
              <a:t>на</a:t>
            </a:r>
            <a:r>
              <a:rPr dirty="0" err="1"/>
              <a:t>значения</a:t>
            </a:r>
            <a:r>
              <a:rPr dirty="0"/>
              <a:t> и </a:t>
            </a:r>
            <a:r>
              <a:rPr dirty="0" err="1"/>
              <a:t>роли</a:t>
            </a:r>
            <a:r>
              <a:rPr dirty="0"/>
              <a:t> </a:t>
            </a:r>
            <a:r>
              <a:rPr dirty="0" err="1"/>
              <a:t>тестирования</a:t>
            </a:r>
            <a:br>
              <a:rPr dirty="0"/>
            </a:br>
            <a:endParaRPr dirty="0"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Переоценка</a:t>
            </a:r>
            <a:r>
              <a:rPr dirty="0"/>
              <a:t> </a:t>
            </a:r>
            <a:r>
              <a:rPr dirty="0" err="1"/>
              <a:t>возможностей</a:t>
            </a:r>
            <a:r>
              <a:rPr dirty="0"/>
              <a:t> </a:t>
            </a:r>
            <a:r>
              <a:rPr dirty="0" err="1"/>
              <a:t>модульного</a:t>
            </a:r>
            <a:r>
              <a:rPr dirty="0"/>
              <a:t> </a:t>
            </a:r>
            <a:r>
              <a:rPr dirty="0" err="1"/>
              <a:t>тестирования</a:t>
            </a:r>
            <a:br>
              <a:rPr dirty="0"/>
            </a:br>
            <a:endParaRPr dirty="0"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Ложное</a:t>
            </a:r>
            <a:r>
              <a:rPr dirty="0"/>
              <a:t> </a:t>
            </a:r>
            <a:r>
              <a:rPr dirty="0" err="1"/>
              <a:t>представление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хорошо</a:t>
            </a:r>
            <a:r>
              <a:rPr dirty="0"/>
              <a:t> </a:t>
            </a:r>
            <a:r>
              <a:rPr dirty="0" err="1"/>
              <a:t>тестировать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кто</a:t>
            </a:r>
            <a:r>
              <a:rPr dirty="0"/>
              <a:t> </a:t>
            </a:r>
            <a:r>
              <a:rPr dirty="0" err="1"/>
              <a:t>угодно</a:t>
            </a:r>
            <a:endParaRPr dirty="0"/>
          </a:p>
        </p:txBody>
      </p:sp>
      <p:sp>
        <p:nvSpPr>
          <p:cNvPr id="172" name="Object12"/>
          <p:cNvSpPr txBox="1"/>
          <p:nvPr/>
        </p:nvSpPr>
        <p:spPr>
          <a:xfrm>
            <a:off x="15792450" y="1447800"/>
            <a:ext cx="1285875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1/2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3109BAF-2EF1-4DDA-9E1B-7F4D56D71C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2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Object 6" descr="Objec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577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Object7"/>
          <p:cNvSpPr txBox="1"/>
          <p:nvPr/>
        </p:nvSpPr>
        <p:spPr>
          <a:xfrm>
            <a:off x="2495550" y="1447800"/>
            <a:ext cx="7225966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Как мы здесь оказались?</a:t>
            </a:r>
          </a:p>
        </p:txBody>
      </p:sp>
      <p:sp>
        <p:nvSpPr>
          <p:cNvPr id="182" name="Object8"/>
          <p:cNvSpPr txBox="1"/>
          <p:nvPr/>
        </p:nvSpPr>
        <p:spPr>
          <a:xfrm>
            <a:off x="2495550" y="4219574"/>
            <a:ext cx="2476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ПРИНЦИПЫ:</a:t>
            </a:r>
          </a:p>
        </p:txBody>
      </p:sp>
      <p:sp>
        <p:nvSpPr>
          <p:cNvPr id="183" name="Object9"/>
          <p:cNvSpPr txBox="1"/>
          <p:nvPr/>
        </p:nvSpPr>
        <p:spPr>
          <a:xfrm>
            <a:off x="9258300" y="4219574"/>
            <a:ext cx="1714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ДЕТАЛИ:</a:t>
            </a:r>
          </a:p>
        </p:txBody>
      </p:sp>
      <p:sp>
        <p:nvSpPr>
          <p:cNvPr id="184" name="Object10"/>
          <p:cNvSpPr txBox="1"/>
          <p:nvPr/>
        </p:nvSpPr>
        <p:spPr>
          <a:xfrm>
            <a:off x="2286000" y="4933949"/>
            <a:ext cx="6486525" cy="3698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Стремление менеджмента снизить затраты на тестирование и одновременно повысить производительность труда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Принижение роли тестирования по сравнению с другими компонентами жизненного цикла продукта</a:t>
            </a:r>
          </a:p>
        </p:txBody>
      </p:sp>
      <p:sp>
        <p:nvSpPr>
          <p:cNvPr id="185" name="Object11"/>
          <p:cNvSpPr txBox="1"/>
          <p:nvPr/>
        </p:nvSpPr>
        <p:spPr>
          <a:xfrm>
            <a:off x="9039225" y="4933949"/>
            <a:ext cx="6619875" cy="3698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Неспособность руководителей тестирования оказывать влияние на менеджмент 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Отсутствие возможности или неспособность группы тестирования выровнять скорость тестирования со скоростью разработки</a:t>
            </a:r>
          </a:p>
        </p:txBody>
      </p:sp>
      <p:sp>
        <p:nvSpPr>
          <p:cNvPr id="186" name="Object12"/>
          <p:cNvSpPr txBox="1"/>
          <p:nvPr/>
        </p:nvSpPr>
        <p:spPr>
          <a:xfrm>
            <a:off x="16306800" y="1447799"/>
            <a:ext cx="771525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2/2</a:t>
            </a:r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A2FA2B2A-F9E0-4B7A-A9A1-DC71957725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300" y="2847975"/>
            <a:ext cx="6543675" cy="459105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Object6"/>
          <p:cNvSpPr txBox="1"/>
          <p:nvPr/>
        </p:nvSpPr>
        <p:spPr>
          <a:xfrm>
            <a:off x="2495550" y="1447800"/>
            <a:ext cx="12134850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Ловушки поисков «особого пути» тестирования</a:t>
            </a:r>
          </a:p>
        </p:txBody>
      </p:sp>
      <p:sp>
        <p:nvSpPr>
          <p:cNvPr id="195" name="Object7"/>
          <p:cNvSpPr txBox="1"/>
          <p:nvPr/>
        </p:nvSpPr>
        <p:spPr>
          <a:xfrm>
            <a:off x="2438400" y="4010929"/>
            <a:ext cx="5438775" cy="3731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Волшебной палочкой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Скатертью-самобранкой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Серебряной пулей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И т.д.</a:t>
            </a:r>
          </a:p>
        </p:txBody>
      </p:sp>
      <p:sp>
        <p:nvSpPr>
          <p:cNvPr id="196" name="Object8"/>
          <p:cNvSpPr txBox="1"/>
          <p:nvPr/>
        </p:nvSpPr>
        <p:spPr>
          <a:xfrm>
            <a:off x="2438400" y="2847974"/>
            <a:ext cx="5819775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ВСЕГДА ХОЧЕТСЯ ОБЛАДАТЬ:</a:t>
            </a:r>
          </a:p>
        </p:txBody>
      </p:sp>
      <p:sp>
        <p:nvSpPr>
          <p:cNvPr id="197" name="Object9"/>
          <p:cNvSpPr txBox="1"/>
          <p:nvPr/>
        </p:nvSpPr>
        <p:spPr>
          <a:xfrm>
            <a:off x="16074189" y="1447800"/>
            <a:ext cx="1004137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1/3</a:t>
            </a:r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8525C6E-E75C-4B5E-89B4-0C90A5CCE8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0" y="809625"/>
            <a:ext cx="7886700" cy="86487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Object2"/>
          <p:cNvSpPr txBox="1"/>
          <p:nvPr/>
        </p:nvSpPr>
        <p:spPr>
          <a:xfrm>
            <a:off x="1143000" y="9039224"/>
            <a:ext cx="542925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062329"/>
                </a:solidFill>
              </a:defRPr>
            </a:lvl1pPr>
          </a:lstStyle>
          <a:p>
            <a:r>
              <a:t>АЛЕКСАНДР АЛЕКСАНДРОВ</a:t>
            </a:r>
          </a:p>
        </p:txBody>
      </p:sp>
      <p:sp>
        <p:nvSpPr>
          <p:cNvPr id="32" name="Object3"/>
          <p:cNvSpPr txBox="1"/>
          <p:nvPr/>
        </p:nvSpPr>
        <p:spPr>
          <a:xfrm>
            <a:off x="1143000" y="819149"/>
            <a:ext cx="1952625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95B5BC"/>
                </a:solidFill>
              </a:defRPr>
            </a:lvl1pPr>
          </a:lstStyle>
          <a:p>
            <a:r>
              <a:t>СПИКЕРЫ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756591" y="9662571"/>
            <a:ext cx="181381" cy="248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09BCEB1-DF45-47DD-A33C-2D476F125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7" y="2358887"/>
            <a:ext cx="3660655" cy="26456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300" y="2847975"/>
            <a:ext cx="6543675" cy="459105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Object6"/>
          <p:cNvSpPr txBox="1"/>
          <p:nvPr/>
        </p:nvSpPr>
        <p:spPr>
          <a:xfrm>
            <a:off x="2495549" y="1447800"/>
            <a:ext cx="12760494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Ловушки поисков «особого пути» тестирования</a:t>
            </a:r>
          </a:p>
        </p:txBody>
      </p:sp>
      <p:sp>
        <p:nvSpPr>
          <p:cNvPr id="206" name="Object7"/>
          <p:cNvSpPr txBox="1"/>
          <p:nvPr/>
        </p:nvSpPr>
        <p:spPr>
          <a:xfrm>
            <a:off x="2266950" y="3638550"/>
            <a:ext cx="5438775" cy="2016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Программирование в спецификациях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ООП</a:t>
            </a:r>
          </a:p>
        </p:txBody>
      </p:sp>
      <p:sp>
        <p:nvSpPr>
          <p:cNvPr id="207" name="Object8"/>
          <p:cNvSpPr txBox="1"/>
          <p:nvPr/>
        </p:nvSpPr>
        <p:spPr>
          <a:xfrm>
            <a:off x="2438400" y="2847974"/>
            <a:ext cx="615315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ВСПОМНИМ СТАРЫЕ ПРИМЕРЫ</a:t>
            </a:r>
          </a:p>
        </p:txBody>
      </p:sp>
      <p:sp>
        <p:nvSpPr>
          <p:cNvPr id="208" name="Object9"/>
          <p:cNvSpPr txBox="1"/>
          <p:nvPr/>
        </p:nvSpPr>
        <p:spPr>
          <a:xfrm>
            <a:off x="16306800" y="1447799"/>
            <a:ext cx="771525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2/3</a:t>
            </a:r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B48717D-309B-441D-946F-EB96AE15A8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300" y="2847975"/>
            <a:ext cx="6543675" cy="459105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Object6"/>
          <p:cNvSpPr txBox="1"/>
          <p:nvPr/>
        </p:nvSpPr>
        <p:spPr>
          <a:xfrm>
            <a:off x="2495550" y="1447800"/>
            <a:ext cx="12311313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Ловушки поисков «особого пути» тестирования</a:t>
            </a:r>
          </a:p>
        </p:txBody>
      </p:sp>
      <p:sp>
        <p:nvSpPr>
          <p:cNvPr id="217" name="Object7"/>
          <p:cNvSpPr txBox="1"/>
          <p:nvPr/>
        </p:nvSpPr>
        <p:spPr>
          <a:xfrm>
            <a:off x="2266950" y="4048124"/>
            <a:ext cx="5438775" cy="154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Искусственный интеллект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Гибкие методологии</a:t>
            </a:r>
          </a:p>
        </p:txBody>
      </p:sp>
      <p:sp>
        <p:nvSpPr>
          <p:cNvPr id="218" name="Object8"/>
          <p:cNvSpPr txBox="1"/>
          <p:nvPr/>
        </p:nvSpPr>
        <p:spPr>
          <a:xfrm>
            <a:off x="2438400" y="2847974"/>
            <a:ext cx="6115050" cy="81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ПРОАНАЛИЗИРУЕМ ДВА МОДНЫХ ПРИМЕРА</a:t>
            </a:r>
          </a:p>
        </p:txBody>
      </p:sp>
      <p:sp>
        <p:nvSpPr>
          <p:cNvPr id="219" name="Object9"/>
          <p:cNvSpPr txBox="1"/>
          <p:nvPr/>
        </p:nvSpPr>
        <p:spPr>
          <a:xfrm>
            <a:off x="16306800" y="1447799"/>
            <a:ext cx="771525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3/3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1B55A7-CF02-4676-9AE3-8D8AE6FF2D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300" y="2847975"/>
            <a:ext cx="7810500" cy="356235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Object6"/>
          <p:cNvSpPr txBox="1"/>
          <p:nvPr/>
        </p:nvSpPr>
        <p:spPr>
          <a:xfrm>
            <a:off x="2495549" y="1447800"/>
            <a:ext cx="12792578" cy="1265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Поиск «особого пути» тестирования – искусственный интеллект</a:t>
            </a:r>
          </a:p>
        </p:txBody>
      </p:sp>
      <p:sp>
        <p:nvSpPr>
          <p:cNvPr id="228" name="Object7"/>
          <p:cNvSpPr txBox="1"/>
          <p:nvPr/>
        </p:nvSpPr>
        <p:spPr>
          <a:xfrm>
            <a:off x="2266950" y="2847975"/>
            <a:ext cx="6791325" cy="2956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Модное слово для известных технологий для монетизации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Проект силлабуса ISTQB по искусственному интеллекту (версия 0.3):</a:t>
            </a:r>
          </a:p>
        </p:txBody>
      </p:sp>
      <p:sp>
        <p:nvSpPr>
          <p:cNvPr id="229" name="Object8"/>
          <p:cNvSpPr txBox="1"/>
          <p:nvPr/>
        </p:nvSpPr>
        <p:spPr>
          <a:xfrm>
            <a:off x="2800350" y="5934074"/>
            <a:ext cx="5562600" cy="3086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10551" indent="-210551">
              <a:lnSpc>
                <a:spcPts val="2900"/>
              </a:lnSpc>
              <a:spcBef>
                <a:spcPts val="1200"/>
              </a:spcBef>
              <a:buSzPct val="100000"/>
              <a:buChar char="•"/>
              <a:defRPr sz="2100">
                <a:solidFill>
                  <a:srgbClr val="062329"/>
                </a:solidFill>
              </a:defRPr>
            </a:pPr>
            <a:r>
              <a:t>В описании ИИ говорится в основном о машинном обучении</a:t>
            </a:r>
            <a:br/>
            <a:endParaRPr/>
          </a:p>
          <a:p>
            <a:pPr marL="210551" indent="-210551">
              <a:lnSpc>
                <a:spcPts val="2900"/>
              </a:lnSpc>
              <a:spcBef>
                <a:spcPts val="1200"/>
              </a:spcBef>
              <a:buSzPct val="100000"/>
              <a:buChar char="•"/>
              <a:defRPr sz="2100">
                <a:solidFill>
                  <a:srgbClr val="062329"/>
                </a:solidFill>
              </a:defRPr>
            </a:pPr>
            <a:r>
              <a:t>В описании техник тестирования ИИ говорится о тестировании недетерминированных систем</a:t>
            </a:r>
            <a:br/>
            <a:r>
              <a:t>с использованием давно и хорошо известных методологий и подходов</a:t>
            </a:r>
          </a:p>
        </p:txBody>
      </p:sp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C66255C-0346-4D6C-A529-C9696F9AC7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Object5"/>
          <p:cNvSpPr txBox="1"/>
          <p:nvPr/>
        </p:nvSpPr>
        <p:spPr>
          <a:xfrm>
            <a:off x="2495550" y="1447800"/>
            <a:ext cx="13077825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pPr>
            <a:r>
              <a:t>Поиск «особого пути» тестирования – agile</a:t>
            </a:r>
          </a:p>
        </p:txBody>
      </p:sp>
      <p:sp>
        <p:nvSpPr>
          <p:cNvPr id="237" name="Object6"/>
          <p:cNvSpPr txBox="1"/>
          <p:nvPr/>
        </p:nvSpPr>
        <p:spPr>
          <a:xfrm>
            <a:off x="2481261" y="4256673"/>
            <a:ext cx="13325476" cy="3558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Люди и взаимодействие важнее процессов и инструментов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Работающий продукт важнее исчерпывающей документации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Сотрудничество с заказчиком важнее согласования условий контракта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Готовность к изменениям важнее следования первоначальному плану</a:t>
            </a:r>
          </a:p>
        </p:txBody>
      </p:sp>
      <p:sp>
        <p:nvSpPr>
          <p:cNvPr id="238" name="Object7"/>
          <p:cNvSpPr txBox="1"/>
          <p:nvPr/>
        </p:nvSpPr>
        <p:spPr>
          <a:xfrm>
            <a:off x="2481261" y="2923021"/>
            <a:ext cx="8382001" cy="81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ЦЕННОСТИ (ЧТО ИЗ НИХ НЕПРИГОДНО ВНЕ СФЕРЫ ГИБКИХ МЕТОДОЛОГИЙ?)</a:t>
            </a:r>
          </a:p>
        </p:txBody>
      </p:sp>
      <p:sp>
        <p:nvSpPr>
          <p:cNvPr id="239" name="Object8"/>
          <p:cNvSpPr txBox="1"/>
          <p:nvPr/>
        </p:nvSpPr>
        <p:spPr>
          <a:xfrm>
            <a:off x="16074189" y="1447800"/>
            <a:ext cx="1004137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1/5</a:t>
            </a:r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2155DCD-11A0-4A7A-B0DC-2853A0A643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Object5"/>
          <p:cNvSpPr txBox="1"/>
          <p:nvPr/>
        </p:nvSpPr>
        <p:spPr>
          <a:xfrm>
            <a:off x="2495550" y="1447800"/>
            <a:ext cx="13077825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pPr>
            <a:r>
              <a:t>Поиск «особого пути» тестирования – agile</a:t>
            </a:r>
          </a:p>
        </p:txBody>
      </p:sp>
      <p:sp>
        <p:nvSpPr>
          <p:cNvPr id="247" name="Object6"/>
          <p:cNvSpPr txBox="1"/>
          <p:nvPr/>
        </p:nvSpPr>
        <p:spPr>
          <a:xfrm>
            <a:off x="2495550" y="3905798"/>
            <a:ext cx="13325475" cy="489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Наивысшим приоритетом для нас является удовлетворение потребностей заказчика, благодаря регулярной и ранней поставке ценного программного обеспечения</a:t>
            </a:r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Изменение требований приветствуется, даже на поздних стадиях разработки. Agile-процессы позволяют использовать изменения для обеспечения заказчику конкурентного преимущества</a:t>
            </a:r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Работающий продукт следует выпускать как можно чаще, с периодичностью от пары недель до пары месяцев</a:t>
            </a:r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На протяжении всего проекта разработчики и представители бизнеса должны ежедневно работать вместе</a:t>
            </a:r>
          </a:p>
        </p:txBody>
      </p:sp>
      <p:sp>
        <p:nvSpPr>
          <p:cNvPr id="248" name="Object7"/>
          <p:cNvSpPr txBox="1"/>
          <p:nvPr/>
        </p:nvSpPr>
        <p:spPr>
          <a:xfrm>
            <a:off x="2495550" y="2823207"/>
            <a:ext cx="10410825" cy="81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ОСНОВНЫЕ ПРИНЦИПЫ (ЧТО ИЗ НИХ НЕПРИГОДНО ВНЕ СФЕРЫ ГИБКИХ МЕТОДОЛОГИЙ?)</a:t>
            </a:r>
          </a:p>
        </p:txBody>
      </p:sp>
      <p:sp>
        <p:nvSpPr>
          <p:cNvPr id="249" name="Object8"/>
          <p:cNvSpPr txBox="1"/>
          <p:nvPr/>
        </p:nvSpPr>
        <p:spPr>
          <a:xfrm>
            <a:off x="16306800" y="1447799"/>
            <a:ext cx="771525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2/5</a:t>
            </a:r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FFEC7B-64A2-423F-A803-2AC2950808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Object5"/>
          <p:cNvSpPr txBox="1"/>
          <p:nvPr/>
        </p:nvSpPr>
        <p:spPr>
          <a:xfrm>
            <a:off x="2495550" y="1447800"/>
            <a:ext cx="13077825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pPr>
            <a:r>
              <a:t>Поиск «особого пути» тестирования – agile</a:t>
            </a:r>
          </a:p>
        </p:txBody>
      </p:sp>
      <p:sp>
        <p:nvSpPr>
          <p:cNvPr id="257" name="Object6"/>
          <p:cNvSpPr txBox="1"/>
          <p:nvPr/>
        </p:nvSpPr>
        <p:spPr>
          <a:xfrm>
            <a:off x="2495550" y="3743324"/>
            <a:ext cx="13325475" cy="38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Над проектом должны работать мотивированные профессионалы. Чтобы работа была сделана, создайте условия, обеспечьте поддержку и полностью доверьтесь им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Непосредственное общение является наиболее практичным и эффективным способом обмена информацией как с самой командой, так и внутри команды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Работающий продукт — основной показатель прогресса</a:t>
            </a:r>
          </a:p>
        </p:txBody>
      </p:sp>
      <p:sp>
        <p:nvSpPr>
          <p:cNvPr id="258" name="Object7"/>
          <p:cNvSpPr txBox="1"/>
          <p:nvPr/>
        </p:nvSpPr>
        <p:spPr>
          <a:xfrm>
            <a:off x="2495550" y="2823207"/>
            <a:ext cx="10410825" cy="81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ОСНОВНЫЕ ПРИНЦИПЫ (ЧТО ИЗ НИХ НЕПРИГОДНО ВНЕ СФЕРЫ ГИБКИХ МЕТОДОЛОГИЙ?)</a:t>
            </a:r>
          </a:p>
        </p:txBody>
      </p:sp>
      <p:sp>
        <p:nvSpPr>
          <p:cNvPr id="259" name="Object8"/>
          <p:cNvSpPr txBox="1"/>
          <p:nvPr/>
        </p:nvSpPr>
        <p:spPr>
          <a:xfrm>
            <a:off x="16306800" y="1447799"/>
            <a:ext cx="771525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3/5</a:t>
            </a:r>
          </a:p>
        </p:txBody>
      </p:sp>
      <p:sp>
        <p:nvSpPr>
          <p:cNvPr id="2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63CE6EB-3E3B-43BE-BFDF-ACA06FD2CE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Object5"/>
          <p:cNvSpPr txBox="1"/>
          <p:nvPr/>
        </p:nvSpPr>
        <p:spPr>
          <a:xfrm>
            <a:off x="2495550" y="1447800"/>
            <a:ext cx="13077825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pPr>
            <a:r>
              <a:t>Поиск «особого пути» тестирования – agile</a:t>
            </a:r>
          </a:p>
        </p:txBody>
      </p:sp>
      <p:sp>
        <p:nvSpPr>
          <p:cNvPr id="267" name="Object6"/>
          <p:cNvSpPr txBox="1"/>
          <p:nvPr/>
        </p:nvSpPr>
        <p:spPr>
          <a:xfrm>
            <a:off x="2495550" y="3743324"/>
            <a:ext cx="13325475" cy="38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Инвесторы, разработчики и пользователи должны иметь возможность поддерживать постоянный ритм бесконечно. Agile помогает наладить такой устойчивый процесс разработки. (А это вообще где-то когда-то реально?)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Постоянное внимание к техническому совершенству и качеству проектирования повышает гибкость проекта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Простота — искусство минимизации лишней работы — крайне необходима</a:t>
            </a:r>
          </a:p>
        </p:txBody>
      </p:sp>
      <p:sp>
        <p:nvSpPr>
          <p:cNvPr id="268" name="Object7"/>
          <p:cNvSpPr txBox="1"/>
          <p:nvPr/>
        </p:nvSpPr>
        <p:spPr>
          <a:xfrm>
            <a:off x="2495550" y="2823207"/>
            <a:ext cx="10410825" cy="81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ОСНОВНЫЕ ПРИНЦИПЫ (ЧТО ИЗ НИХ НЕПРИГОДНО ВНЕ СФЕРЫ ГИБКИХ МЕТОДОЛОГИЙ?)</a:t>
            </a:r>
          </a:p>
        </p:txBody>
      </p:sp>
      <p:sp>
        <p:nvSpPr>
          <p:cNvPr id="269" name="Object8"/>
          <p:cNvSpPr txBox="1"/>
          <p:nvPr/>
        </p:nvSpPr>
        <p:spPr>
          <a:xfrm>
            <a:off x="16297275" y="1447799"/>
            <a:ext cx="781050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4/5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B05D0E3-EAB2-4FAF-B56F-22DA6B8AF9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Object5"/>
          <p:cNvSpPr txBox="1"/>
          <p:nvPr/>
        </p:nvSpPr>
        <p:spPr>
          <a:xfrm>
            <a:off x="2495550" y="1447800"/>
            <a:ext cx="13077825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pPr>
            <a:r>
              <a:t>Поиск «особого пути» тестирования – agile</a:t>
            </a:r>
          </a:p>
        </p:txBody>
      </p:sp>
      <p:sp>
        <p:nvSpPr>
          <p:cNvPr id="277" name="Object6"/>
          <p:cNvSpPr txBox="1"/>
          <p:nvPr/>
        </p:nvSpPr>
        <p:spPr>
          <a:xfrm>
            <a:off x="2495550" y="3743324"/>
            <a:ext cx="13325475" cy="2809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Самые лучшие требования, архитектурные и технические решения рождаются у самоорганизующихся команд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Команда должна систематически анализировать возможные способы улучшения эффективности и соответственно корректировать стиль своей работы</a:t>
            </a:r>
          </a:p>
        </p:txBody>
      </p:sp>
      <p:sp>
        <p:nvSpPr>
          <p:cNvPr id="278" name="Object7"/>
          <p:cNvSpPr txBox="1"/>
          <p:nvPr/>
        </p:nvSpPr>
        <p:spPr>
          <a:xfrm>
            <a:off x="2495550" y="2823207"/>
            <a:ext cx="10410825" cy="81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ОСНОВНЫЕ ПРИНЦИПЫ (ЧТО ИЗ НИХ НЕПРИГОДНО ВНЕ СФЕРЫ ГИБКИХ МЕТОДОЛОГИЙ?)</a:t>
            </a:r>
          </a:p>
        </p:txBody>
      </p:sp>
      <p:sp>
        <p:nvSpPr>
          <p:cNvPr id="279" name="Object8"/>
          <p:cNvSpPr txBox="1"/>
          <p:nvPr/>
        </p:nvSpPr>
        <p:spPr>
          <a:xfrm>
            <a:off x="16306800" y="1447799"/>
            <a:ext cx="771525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5/5</a:t>
            </a:r>
          </a:p>
        </p:txBody>
      </p:sp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9B3F5AC-FFC9-40BE-8A14-9A8CF1248B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2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Object 6" descr="Objec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577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Object7"/>
          <p:cNvSpPr txBox="1"/>
          <p:nvPr/>
        </p:nvSpPr>
        <p:spPr>
          <a:xfrm>
            <a:off x="2495550" y="1447800"/>
            <a:ext cx="7835566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Как мы здесь оказались?</a:t>
            </a:r>
          </a:p>
        </p:txBody>
      </p:sp>
      <p:sp>
        <p:nvSpPr>
          <p:cNvPr id="289" name="Object8"/>
          <p:cNvSpPr txBox="1"/>
          <p:nvPr/>
        </p:nvSpPr>
        <p:spPr>
          <a:xfrm>
            <a:off x="2495550" y="4219574"/>
            <a:ext cx="2476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ПРИНЦИПЫ:</a:t>
            </a:r>
          </a:p>
        </p:txBody>
      </p:sp>
      <p:sp>
        <p:nvSpPr>
          <p:cNvPr id="290" name="Object9"/>
          <p:cNvSpPr txBox="1"/>
          <p:nvPr/>
        </p:nvSpPr>
        <p:spPr>
          <a:xfrm>
            <a:off x="9258300" y="4219574"/>
            <a:ext cx="1714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ДЕТАЛИ:</a:t>
            </a:r>
          </a:p>
        </p:txBody>
      </p:sp>
      <p:sp>
        <p:nvSpPr>
          <p:cNvPr id="291" name="Object10"/>
          <p:cNvSpPr txBox="1"/>
          <p:nvPr/>
        </p:nvSpPr>
        <p:spPr>
          <a:xfrm>
            <a:off x="2286000" y="4933949"/>
            <a:ext cx="6486525" cy="3698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Стремление менеджмента снизить затраты на тестирование и одновременно повысить производительность труда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Принижение роли тестирования по сравнению с другими компонентами жизненного цикла продукта</a:t>
            </a:r>
          </a:p>
        </p:txBody>
      </p:sp>
      <p:sp>
        <p:nvSpPr>
          <p:cNvPr id="292" name="Object11"/>
          <p:cNvSpPr txBox="1"/>
          <p:nvPr/>
        </p:nvSpPr>
        <p:spPr>
          <a:xfrm>
            <a:off x="9039225" y="4933949"/>
            <a:ext cx="6781800" cy="3698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В крупных компаниях непосредственная обратная связь заказчика не попадает вовремя в гибкие проектные команды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Малые гибкие команды, как правило, не состоянии реализовать крупные проекты</a:t>
            </a:r>
          </a:p>
        </p:txBody>
      </p:sp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3B47538-3AE0-4C9F-A50A-18D62F686F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300" y="2847975"/>
            <a:ext cx="7810500" cy="3562350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Object6"/>
          <p:cNvSpPr txBox="1"/>
          <p:nvPr/>
        </p:nvSpPr>
        <p:spPr>
          <a:xfrm>
            <a:off x="2284210" y="1447799"/>
            <a:ext cx="11315703" cy="126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Ловушки фетишизации автоматизации тестирования</a:t>
            </a:r>
          </a:p>
        </p:txBody>
      </p:sp>
      <p:sp>
        <p:nvSpPr>
          <p:cNvPr id="301" name="Object7"/>
          <p:cNvSpPr txBox="1"/>
          <p:nvPr/>
        </p:nvSpPr>
        <p:spPr>
          <a:xfrm>
            <a:off x="2238375" y="3195259"/>
            <a:ext cx="6791326" cy="3909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Убежденность</a:t>
            </a:r>
            <a:r>
              <a:rPr dirty="0"/>
              <a:t> </a:t>
            </a:r>
            <a:r>
              <a:rPr dirty="0" err="1"/>
              <a:t>некоторых</a:t>
            </a:r>
            <a:r>
              <a:rPr dirty="0"/>
              <a:t> </a:t>
            </a:r>
            <a:r>
              <a:rPr dirty="0" err="1"/>
              <a:t>менеджеров</a:t>
            </a:r>
            <a:r>
              <a:rPr dirty="0"/>
              <a:t> в </a:t>
            </a:r>
            <a:r>
              <a:rPr dirty="0" err="1"/>
              <a:t>том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тестирование</a:t>
            </a:r>
            <a:r>
              <a:rPr dirty="0"/>
              <a:t> </a:t>
            </a:r>
            <a:r>
              <a:rPr dirty="0" err="1"/>
              <a:t>должно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формализовано</a:t>
            </a:r>
            <a:r>
              <a:rPr dirty="0"/>
              <a:t> и </a:t>
            </a:r>
            <a:r>
              <a:rPr dirty="0" err="1"/>
              <a:t>автоматизировано</a:t>
            </a:r>
            <a:r>
              <a:rPr dirty="0"/>
              <a:t> </a:t>
            </a:r>
            <a:br>
              <a:rPr dirty="0"/>
            </a:br>
            <a:endParaRPr dirty="0"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Недооценка</a:t>
            </a:r>
            <a:r>
              <a:rPr dirty="0"/>
              <a:t> </a:t>
            </a:r>
            <a:r>
              <a:rPr dirty="0" err="1"/>
              <a:t>затрат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поддержку</a:t>
            </a:r>
            <a:r>
              <a:rPr dirty="0"/>
              <a:t> </a:t>
            </a:r>
            <a:r>
              <a:rPr dirty="0" err="1"/>
              <a:t>автоматизированных</a:t>
            </a:r>
            <a:r>
              <a:rPr dirty="0"/>
              <a:t> UI-</a:t>
            </a:r>
            <a:r>
              <a:rPr dirty="0" err="1"/>
              <a:t>тест</a:t>
            </a:r>
            <a:r>
              <a:rPr lang="ru-RU" dirty="0"/>
              <a:t>ов</a:t>
            </a:r>
            <a:r>
              <a:rPr dirty="0"/>
              <a:t> (</a:t>
            </a:r>
            <a:r>
              <a:rPr dirty="0" err="1"/>
              <a:t>регрессионное</a:t>
            </a:r>
            <a:r>
              <a:rPr dirty="0"/>
              <a:t> и </a:t>
            </a:r>
            <a:r>
              <a:rPr dirty="0" err="1"/>
              <a:t>сквозное</a:t>
            </a:r>
            <a:r>
              <a:rPr dirty="0"/>
              <a:t> </a:t>
            </a:r>
            <a:r>
              <a:rPr dirty="0" err="1"/>
              <a:t>тестирование</a:t>
            </a:r>
            <a:r>
              <a:rPr dirty="0"/>
              <a:t>)</a:t>
            </a:r>
          </a:p>
        </p:txBody>
      </p:sp>
      <p:sp>
        <p:nvSpPr>
          <p:cNvPr id="302" name="Object8"/>
          <p:cNvSpPr txBox="1"/>
          <p:nvPr/>
        </p:nvSpPr>
        <p:spPr>
          <a:xfrm>
            <a:off x="16183430" y="1447799"/>
            <a:ext cx="894896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1/3</a:t>
            </a:r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9F9D537-872A-40BC-A418-B1A93DCC8D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Object5"/>
          <p:cNvSpPr txBox="1"/>
          <p:nvPr/>
        </p:nvSpPr>
        <p:spPr>
          <a:xfrm>
            <a:off x="2495549" y="1447800"/>
            <a:ext cx="11236494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Александр Aлександров — Немного о себе</a:t>
            </a:r>
          </a:p>
        </p:txBody>
      </p:sp>
      <p:sp>
        <p:nvSpPr>
          <p:cNvPr id="40" name="Object6"/>
          <p:cNvSpPr txBox="1"/>
          <p:nvPr/>
        </p:nvSpPr>
        <p:spPr>
          <a:xfrm>
            <a:off x="2495550" y="3006820"/>
            <a:ext cx="13325475" cy="5501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5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1963-1999 – Вычислительный центр Московского Государственного университета им. М.В. Ломоносова (студент, сотрудник)</a:t>
            </a:r>
          </a:p>
          <a:p>
            <a:pPr>
              <a:lnSpc>
                <a:spcPts val="35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1999-2005 – Luxoft (руководитель группы тестирования, тест-менеджер)</a:t>
            </a:r>
          </a:p>
          <a:p>
            <a:pPr>
              <a:lnSpc>
                <a:spcPts val="35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2006-2007 – Auriga (директор по качеству)</a:t>
            </a:r>
          </a:p>
          <a:p>
            <a:pPr>
              <a:lnSpc>
                <a:spcPts val="35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С 2008 – Luxoft (эксперт по управлению качеством ПО)</a:t>
            </a:r>
          </a:p>
          <a:p>
            <a:pPr>
              <a:lnSpc>
                <a:spcPts val="35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C 2011 – Luxoft (тест-менеджер, менеджер проектов)</a:t>
            </a:r>
          </a:p>
          <a:p>
            <a:pPr>
              <a:lnSpc>
                <a:spcPts val="35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Кандидат физико-математических наук, доцент, старший научный сотрудник</a:t>
            </a:r>
          </a:p>
          <a:p>
            <a:pPr>
              <a:lnSpc>
                <a:spcPts val="35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Сертифицированный инструктор университета Carnegie Mellon по тематике Quality Assurance</a:t>
            </a:r>
          </a:p>
          <a:p>
            <a:pPr>
              <a:lnSpc>
                <a:spcPts val="35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Член коллегии RSTQB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756591" y="9662571"/>
            <a:ext cx="181381" cy="248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8E981B8-8741-4964-A588-BCD0CC088C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300" y="2847975"/>
            <a:ext cx="7810500" cy="356235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Object6"/>
          <p:cNvSpPr txBox="1"/>
          <p:nvPr/>
        </p:nvSpPr>
        <p:spPr>
          <a:xfrm>
            <a:off x="2279650" y="1447799"/>
            <a:ext cx="11315700" cy="126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Ловушки фетишизации автоматизации тестирования</a:t>
            </a:r>
          </a:p>
        </p:txBody>
      </p:sp>
      <p:sp>
        <p:nvSpPr>
          <p:cNvPr id="311" name="Object7"/>
          <p:cNvSpPr txBox="1"/>
          <p:nvPr/>
        </p:nvSpPr>
        <p:spPr>
          <a:xfrm>
            <a:off x="2238375" y="3195258"/>
            <a:ext cx="6791326" cy="389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Фетишизация инструментов автотестирования (их качество оставляет желать лучшего)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Ни один инструмент автотестирования не в состоянии адресовать все маркетинговые обещания, которые к нему прилагаются</a:t>
            </a:r>
          </a:p>
        </p:txBody>
      </p:sp>
      <p:sp>
        <p:nvSpPr>
          <p:cNvPr id="312" name="Object8"/>
          <p:cNvSpPr txBox="1"/>
          <p:nvPr/>
        </p:nvSpPr>
        <p:spPr>
          <a:xfrm>
            <a:off x="16306800" y="1447799"/>
            <a:ext cx="771525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2/3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7415642-7492-4B32-94AE-75D2844CB6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300" y="2847975"/>
            <a:ext cx="7810500" cy="356235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Object6"/>
          <p:cNvSpPr txBox="1"/>
          <p:nvPr/>
        </p:nvSpPr>
        <p:spPr>
          <a:xfrm>
            <a:off x="2495550" y="1447799"/>
            <a:ext cx="11315700" cy="126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rPr dirty="0" err="1"/>
              <a:t>Ловушки</a:t>
            </a:r>
            <a:r>
              <a:rPr dirty="0"/>
              <a:t> </a:t>
            </a:r>
            <a:r>
              <a:rPr dirty="0" err="1"/>
              <a:t>фетишизации</a:t>
            </a:r>
            <a:r>
              <a:rPr dirty="0"/>
              <a:t> </a:t>
            </a:r>
            <a:r>
              <a:rPr dirty="0" err="1"/>
              <a:t>автоматизации</a:t>
            </a:r>
            <a:r>
              <a:rPr dirty="0"/>
              <a:t> </a:t>
            </a:r>
            <a:r>
              <a:rPr dirty="0" err="1"/>
              <a:t>тестирования</a:t>
            </a:r>
            <a:endParaRPr dirty="0"/>
          </a:p>
        </p:txBody>
      </p:sp>
      <p:sp>
        <p:nvSpPr>
          <p:cNvPr id="321" name="Object7"/>
          <p:cNvSpPr txBox="1"/>
          <p:nvPr/>
        </p:nvSpPr>
        <p:spPr>
          <a:xfrm>
            <a:off x="2495550" y="3279018"/>
            <a:ext cx="6791325" cy="1864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lvl1pPr>
          </a:lstStyle>
          <a:p>
            <a:r>
              <a:t>100% покрытие юнит-тестами может быть бесполезным, если не сопровождается другими методами тестирования и кодирования</a:t>
            </a:r>
          </a:p>
        </p:txBody>
      </p:sp>
      <p:sp>
        <p:nvSpPr>
          <p:cNvPr id="322" name="Object8"/>
          <p:cNvSpPr txBox="1"/>
          <p:nvPr/>
        </p:nvSpPr>
        <p:spPr>
          <a:xfrm>
            <a:off x="16306800" y="1447799"/>
            <a:ext cx="771525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3/3</a:t>
            </a:r>
          </a:p>
        </p:txBody>
      </p:sp>
      <p:sp>
        <p:nvSpPr>
          <p:cNvPr id="3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C602247-42EF-442B-8637-9A74E22B8B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2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Object 6" descr="Objec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577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Object7"/>
          <p:cNvSpPr txBox="1"/>
          <p:nvPr/>
        </p:nvSpPr>
        <p:spPr>
          <a:xfrm>
            <a:off x="2495549" y="1447800"/>
            <a:ext cx="6619876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Как мы здесь оказались?</a:t>
            </a:r>
          </a:p>
        </p:txBody>
      </p:sp>
      <p:sp>
        <p:nvSpPr>
          <p:cNvPr id="332" name="Object8"/>
          <p:cNvSpPr txBox="1"/>
          <p:nvPr/>
        </p:nvSpPr>
        <p:spPr>
          <a:xfrm>
            <a:off x="2495550" y="4219574"/>
            <a:ext cx="2476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ПРИНЦИПЫ:</a:t>
            </a:r>
          </a:p>
        </p:txBody>
      </p:sp>
      <p:sp>
        <p:nvSpPr>
          <p:cNvPr id="333" name="Object9"/>
          <p:cNvSpPr txBox="1"/>
          <p:nvPr/>
        </p:nvSpPr>
        <p:spPr>
          <a:xfrm>
            <a:off x="9258300" y="4219574"/>
            <a:ext cx="1714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ДЕТАЛИ:</a:t>
            </a:r>
          </a:p>
        </p:txBody>
      </p:sp>
      <p:sp>
        <p:nvSpPr>
          <p:cNvPr id="334" name="Object10"/>
          <p:cNvSpPr txBox="1"/>
          <p:nvPr/>
        </p:nvSpPr>
        <p:spPr>
          <a:xfrm>
            <a:off x="2286000" y="4933949"/>
            <a:ext cx="6486525" cy="3698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Стремление менеджмента снизить затраты на тестирование и одновременно повысить производительность труда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Принижение роли тестирования по сравнению с другими компонентами жизненного цикла продукта</a:t>
            </a:r>
          </a:p>
        </p:txBody>
      </p:sp>
      <p:sp>
        <p:nvSpPr>
          <p:cNvPr id="335" name="Object11"/>
          <p:cNvSpPr txBox="1"/>
          <p:nvPr/>
        </p:nvSpPr>
        <p:spPr>
          <a:xfrm>
            <a:off x="9039225" y="4933949"/>
            <a:ext cx="6113689" cy="4295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Автотестирование</a:t>
            </a:r>
            <a:r>
              <a:rPr dirty="0"/>
              <a:t> </a:t>
            </a:r>
            <a:r>
              <a:rPr dirty="0" err="1"/>
              <a:t>кажется</a:t>
            </a:r>
            <a:r>
              <a:rPr dirty="0"/>
              <a:t> </a:t>
            </a:r>
            <a:r>
              <a:rPr dirty="0" err="1"/>
              <a:t>более</a:t>
            </a:r>
            <a:r>
              <a:rPr dirty="0"/>
              <a:t> </a:t>
            </a:r>
            <a:r>
              <a:rPr dirty="0" err="1"/>
              <a:t>надежным</a:t>
            </a:r>
            <a:r>
              <a:rPr dirty="0"/>
              <a:t> и </a:t>
            </a:r>
            <a:r>
              <a:rPr dirty="0" err="1"/>
              <a:t>эффективным</a:t>
            </a:r>
            <a:br>
              <a:rPr dirty="0"/>
            </a:br>
            <a:endParaRPr dirty="0"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Автоматизация</a:t>
            </a:r>
            <a:r>
              <a:rPr dirty="0"/>
              <a:t> </a:t>
            </a:r>
            <a:r>
              <a:rPr dirty="0" err="1"/>
              <a:t>тестирования</a:t>
            </a:r>
            <a:r>
              <a:rPr dirty="0"/>
              <a:t> </a:t>
            </a:r>
            <a:r>
              <a:rPr dirty="0" err="1"/>
              <a:t>повышает</a:t>
            </a:r>
            <a:r>
              <a:rPr dirty="0"/>
              <a:t> </a:t>
            </a:r>
            <a:r>
              <a:rPr dirty="0" err="1"/>
              <a:t>производительность</a:t>
            </a:r>
            <a:r>
              <a:rPr dirty="0"/>
              <a:t> </a:t>
            </a:r>
            <a:r>
              <a:rPr dirty="0" err="1"/>
              <a:t>группы</a:t>
            </a:r>
            <a:r>
              <a:rPr dirty="0"/>
              <a:t> </a:t>
            </a:r>
            <a:r>
              <a:rPr dirty="0" err="1"/>
              <a:t>тестирования</a:t>
            </a:r>
            <a:br>
              <a:rPr dirty="0"/>
            </a:br>
            <a:endParaRPr dirty="0"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Попытки</a:t>
            </a:r>
            <a:r>
              <a:rPr dirty="0"/>
              <a:t> </a:t>
            </a:r>
            <a:r>
              <a:rPr dirty="0" err="1"/>
              <a:t>строить</a:t>
            </a:r>
            <a:r>
              <a:rPr dirty="0"/>
              <a:t> </a:t>
            </a:r>
            <a:r>
              <a:rPr dirty="0" err="1"/>
              <a:t>процессы</a:t>
            </a:r>
            <a:r>
              <a:rPr dirty="0"/>
              <a:t> </a:t>
            </a:r>
            <a:r>
              <a:rPr dirty="0" err="1"/>
              <a:t>вокруг</a:t>
            </a:r>
            <a:r>
              <a:rPr dirty="0"/>
              <a:t> </a:t>
            </a:r>
            <a:r>
              <a:rPr dirty="0" err="1"/>
              <a:t>инструментов</a:t>
            </a:r>
            <a:endParaRPr dirty="0"/>
          </a:p>
        </p:txBody>
      </p:sp>
      <p:sp>
        <p:nvSpPr>
          <p:cNvPr id="336" name="Object12"/>
          <p:cNvSpPr txBox="1"/>
          <p:nvPr/>
        </p:nvSpPr>
        <p:spPr>
          <a:xfrm>
            <a:off x="15859126" y="1447800"/>
            <a:ext cx="1219201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1/2</a:t>
            </a:r>
          </a:p>
        </p:txBody>
      </p:sp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F382913D-5089-4FB1-813C-42BEE7525F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2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Object 6" descr="Objec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577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Object7"/>
          <p:cNvSpPr txBox="1"/>
          <p:nvPr/>
        </p:nvSpPr>
        <p:spPr>
          <a:xfrm>
            <a:off x="2495550" y="1447800"/>
            <a:ext cx="8477250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Как мы здесь оказались?</a:t>
            </a:r>
          </a:p>
        </p:txBody>
      </p:sp>
      <p:sp>
        <p:nvSpPr>
          <p:cNvPr id="346" name="Object8"/>
          <p:cNvSpPr txBox="1"/>
          <p:nvPr/>
        </p:nvSpPr>
        <p:spPr>
          <a:xfrm>
            <a:off x="2495550" y="4219574"/>
            <a:ext cx="2476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ПРИНЦИПЫ:</a:t>
            </a:r>
          </a:p>
        </p:txBody>
      </p:sp>
      <p:sp>
        <p:nvSpPr>
          <p:cNvPr id="347" name="Object9"/>
          <p:cNvSpPr txBox="1"/>
          <p:nvPr/>
        </p:nvSpPr>
        <p:spPr>
          <a:xfrm>
            <a:off x="9258300" y="4219574"/>
            <a:ext cx="1714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ДЕТАЛИ:</a:t>
            </a:r>
          </a:p>
        </p:txBody>
      </p:sp>
      <p:sp>
        <p:nvSpPr>
          <p:cNvPr id="348" name="Object10"/>
          <p:cNvSpPr txBox="1"/>
          <p:nvPr/>
        </p:nvSpPr>
        <p:spPr>
          <a:xfrm>
            <a:off x="2286000" y="4933949"/>
            <a:ext cx="6486525" cy="3698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Стремление менеджмента снизить затраты на тестирование и одновременно повысить производительность труда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Принижение роли тестирования по сравнению с другими компонентами жизненного цикла продукта</a:t>
            </a:r>
          </a:p>
        </p:txBody>
      </p:sp>
      <p:sp>
        <p:nvSpPr>
          <p:cNvPr id="349" name="Object11"/>
          <p:cNvSpPr txBox="1"/>
          <p:nvPr/>
        </p:nvSpPr>
        <p:spPr>
          <a:xfrm>
            <a:off x="9039226" y="4933949"/>
            <a:ext cx="5753100" cy="5211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Чрезмерное</a:t>
            </a:r>
            <a:r>
              <a:rPr dirty="0"/>
              <a:t> </a:t>
            </a:r>
            <a:r>
              <a:rPr dirty="0" err="1"/>
              <a:t>доверие</a:t>
            </a:r>
            <a:r>
              <a:rPr dirty="0"/>
              <a:t> к </a:t>
            </a:r>
            <a:r>
              <a:rPr dirty="0" err="1"/>
              <a:t>маркетинговым</a:t>
            </a:r>
            <a:r>
              <a:rPr dirty="0"/>
              <a:t> </a:t>
            </a:r>
            <a:r>
              <a:rPr dirty="0" err="1"/>
              <a:t>материалам</a:t>
            </a:r>
            <a:r>
              <a:rPr dirty="0"/>
              <a:t> </a:t>
            </a:r>
            <a:r>
              <a:rPr dirty="0" err="1"/>
              <a:t>инструментов</a:t>
            </a:r>
            <a:r>
              <a:rPr dirty="0"/>
              <a:t> </a:t>
            </a:r>
            <a:r>
              <a:rPr dirty="0" err="1"/>
              <a:t>автотестирования</a:t>
            </a:r>
            <a:br>
              <a:rPr dirty="0"/>
            </a:br>
            <a:endParaRPr dirty="0"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Автотестирование</a:t>
            </a:r>
            <a:r>
              <a:rPr dirty="0"/>
              <a:t> </a:t>
            </a:r>
            <a:r>
              <a:rPr dirty="0" err="1"/>
              <a:t>легче</a:t>
            </a:r>
            <a:r>
              <a:rPr dirty="0"/>
              <a:t> </a:t>
            </a:r>
            <a:r>
              <a:rPr dirty="0" err="1"/>
              <a:t>продать</a:t>
            </a:r>
            <a:r>
              <a:rPr dirty="0"/>
              <a:t> </a:t>
            </a:r>
            <a:r>
              <a:rPr dirty="0" err="1"/>
              <a:t>руководству</a:t>
            </a:r>
            <a:r>
              <a:rPr dirty="0"/>
              <a:t> и </a:t>
            </a:r>
            <a:r>
              <a:rPr dirty="0" err="1"/>
              <a:t>заказчику</a:t>
            </a:r>
            <a:r>
              <a:rPr dirty="0"/>
              <a:t>,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слишком</a:t>
            </a:r>
            <a:r>
              <a:rPr dirty="0"/>
              <a:t> </a:t>
            </a:r>
            <a:r>
              <a:rPr dirty="0" err="1"/>
              <a:t>сведущим</a:t>
            </a:r>
            <a:r>
              <a:rPr dirty="0"/>
              <a:t> в </a:t>
            </a:r>
            <a:r>
              <a:rPr dirty="0" err="1"/>
              <a:t>управлении</a:t>
            </a:r>
            <a:r>
              <a:rPr dirty="0"/>
              <a:t> </a:t>
            </a:r>
            <a:r>
              <a:rPr dirty="0" err="1"/>
              <a:t>качеством</a:t>
            </a:r>
            <a:br>
              <a:rPr dirty="0"/>
            </a:br>
            <a:endParaRPr dirty="0"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Недооценка</a:t>
            </a:r>
            <a:r>
              <a:rPr dirty="0"/>
              <a:t> </a:t>
            </a:r>
            <a:r>
              <a:rPr dirty="0" err="1"/>
              <a:t>трудозатрат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поддержку</a:t>
            </a:r>
            <a:r>
              <a:rPr dirty="0"/>
              <a:t> </a:t>
            </a:r>
            <a:r>
              <a:rPr dirty="0" err="1"/>
              <a:t>кода</a:t>
            </a:r>
            <a:r>
              <a:rPr dirty="0"/>
              <a:t> </a:t>
            </a:r>
            <a:r>
              <a:rPr dirty="0" err="1"/>
              <a:t>автотестов</a:t>
            </a:r>
            <a:endParaRPr dirty="0"/>
          </a:p>
        </p:txBody>
      </p:sp>
      <p:sp>
        <p:nvSpPr>
          <p:cNvPr id="350" name="Object12"/>
          <p:cNvSpPr txBox="1"/>
          <p:nvPr/>
        </p:nvSpPr>
        <p:spPr>
          <a:xfrm>
            <a:off x="16306800" y="1447799"/>
            <a:ext cx="771525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2/2</a:t>
            </a:r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47D94C59-8E77-4877-9C4D-FA42982FC5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Object5"/>
          <p:cNvSpPr txBox="1"/>
          <p:nvPr/>
        </p:nvSpPr>
        <p:spPr>
          <a:xfrm>
            <a:off x="2495550" y="1447799"/>
            <a:ext cx="11326467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rPr dirty="0" err="1"/>
              <a:t>Ловушки</a:t>
            </a:r>
            <a:r>
              <a:rPr dirty="0"/>
              <a:t> </a:t>
            </a:r>
            <a:r>
              <a:rPr dirty="0" err="1"/>
              <a:t>входного</a:t>
            </a:r>
            <a:r>
              <a:rPr dirty="0"/>
              <a:t> </a:t>
            </a:r>
            <a:r>
              <a:rPr dirty="0" err="1"/>
              <a:t>порога</a:t>
            </a:r>
            <a:r>
              <a:rPr dirty="0"/>
              <a:t> и «</a:t>
            </a:r>
            <a:r>
              <a:rPr dirty="0" err="1"/>
              <a:t>теории</a:t>
            </a:r>
            <a:r>
              <a:rPr dirty="0"/>
              <a:t>» </a:t>
            </a:r>
            <a:r>
              <a:rPr dirty="0" err="1"/>
              <a:t>тестирования</a:t>
            </a:r>
            <a:endParaRPr dirty="0"/>
          </a:p>
        </p:txBody>
      </p:sp>
      <p:sp>
        <p:nvSpPr>
          <p:cNvPr id="358" name="Object6"/>
          <p:cNvSpPr txBox="1"/>
          <p:nvPr/>
        </p:nvSpPr>
        <p:spPr>
          <a:xfrm>
            <a:off x="2495550" y="2923021"/>
            <a:ext cx="13325475" cy="5489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Уверенность, что тестирование – простая профессия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Недооценка гуманитарного компонента тестирования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Незнание как норма (максимум – читал Cавина)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Знание инструментов важнее владения методами тестирования и умения тестировать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Профессиональное развитие тестировщика имеет единственное направление: в сторону автоматизации тестирования</a:t>
            </a:r>
          </a:p>
        </p:txBody>
      </p:sp>
      <p:sp>
        <p:nvSpPr>
          <p:cNvPr id="359" name="Object7"/>
          <p:cNvSpPr txBox="1"/>
          <p:nvPr/>
        </p:nvSpPr>
        <p:spPr>
          <a:xfrm>
            <a:off x="16067313" y="1447800"/>
            <a:ext cx="1011011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1/2</a:t>
            </a:r>
          </a:p>
        </p:txBody>
      </p:sp>
      <p:sp>
        <p:nvSpPr>
          <p:cNvPr id="3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58E6BEC-5ACF-4E7B-972E-92FECB78ED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Object5"/>
          <p:cNvSpPr txBox="1"/>
          <p:nvPr/>
        </p:nvSpPr>
        <p:spPr>
          <a:xfrm>
            <a:off x="2495550" y="1447799"/>
            <a:ext cx="11687175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rPr dirty="0" err="1"/>
              <a:t>Ловушки</a:t>
            </a:r>
            <a:r>
              <a:rPr dirty="0"/>
              <a:t> </a:t>
            </a:r>
            <a:r>
              <a:rPr dirty="0" err="1"/>
              <a:t>входного</a:t>
            </a:r>
            <a:r>
              <a:rPr dirty="0"/>
              <a:t> </a:t>
            </a:r>
            <a:r>
              <a:rPr dirty="0" err="1"/>
              <a:t>порога</a:t>
            </a:r>
            <a:r>
              <a:rPr dirty="0"/>
              <a:t> и «</a:t>
            </a:r>
            <a:r>
              <a:rPr dirty="0" err="1"/>
              <a:t>теории</a:t>
            </a:r>
            <a:r>
              <a:rPr dirty="0"/>
              <a:t>» </a:t>
            </a:r>
            <a:r>
              <a:rPr dirty="0" err="1"/>
              <a:t>тестирования</a:t>
            </a:r>
            <a:endParaRPr dirty="0"/>
          </a:p>
        </p:txBody>
      </p:sp>
      <p:sp>
        <p:nvSpPr>
          <p:cNvPr id="367" name="Object6"/>
          <p:cNvSpPr txBox="1"/>
          <p:nvPr/>
        </p:nvSpPr>
        <p:spPr>
          <a:xfrm>
            <a:off x="2481260" y="2990599"/>
            <a:ext cx="13325476" cy="43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lvl1pPr>
          </a:lstStyle>
          <a:p>
            <a:r>
              <a:t>Массовая пропаганда с начала 2000-х:</a:t>
            </a:r>
          </a:p>
        </p:txBody>
      </p:sp>
      <p:sp>
        <p:nvSpPr>
          <p:cNvPr id="368" name="Object7"/>
          <p:cNvSpPr txBox="1"/>
          <p:nvPr/>
        </p:nvSpPr>
        <p:spPr>
          <a:xfrm>
            <a:off x="2481261" y="5395081"/>
            <a:ext cx="13325476" cy="434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lvl1pPr>
          </a:lstStyle>
          <a:p>
            <a:r>
              <a:t>Большое количество центров обучения тестированию:</a:t>
            </a:r>
          </a:p>
        </p:txBody>
      </p:sp>
      <p:sp>
        <p:nvSpPr>
          <p:cNvPr id="369" name="Object8"/>
          <p:cNvSpPr txBox="1"/>
          <p:nvPr/>
        </p:nvSpPr>
        <p:spPr>
          <a:xfrm>
            <a:off x="3867150" y="3691314"/>
            <a:ext cx="10315575" cy="139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10551" indent="-210551">
              <a:lnSpc>
                <a:spcPts val="2900"/>
              </a:lnSpc>
              <a:spcBef>
                <a:spcPts val="1200"/>
              </a:spcBef>
              <a:buSzPct val="100000"/>
              <a:buChar char="•"/>
              <a:defRPr sz="2100">
                <a:solidFill>
                  <a:srgbClr val="062329"/>
                </a:solidFill>
              </a:defRPr>
            </a:pPr>
            <a:r>
              <a:t>Тестирование – простая профессия </a:t>
            </a:r>
          </a:p>
          <a:p>
            <a:pPr marL="210551" indent="-210551">
              <a:lnSpc>
                <a:spcPts val="2900"/>
              </a:lnSpc>
              <a:spcBef>
                <a:spcPts val="1200"/>
              </a:spcBef>
              <a:buSzPct val="100000"/>
              <a:buChar char="•"/>
              <a:defRPr sz="2100">
                <a:solidFill>
                  <a:srgbClr val="062329"/>
                </a:solidFill>
              </a:defRPr>
            </a:pPr>
            <a:r>
              <a:t>Низкий порог входа в айти через тестирование </a:t>
            </a:r>
          </a:p>
          <a:p>
            <a:pPr marL="210551" indent="-210551">
              <a:lnSpc>
                <a:spcPts val="2900"/>
              </a:lnSpc>
              <a:spcBef>
                <a:spcPts val="1200"/>
              </a:spcBef>
              <a:buSzPct val="100000"/>
              <a:buChar char="•"/>
              <a:defRPr sz="2100">
                <a:solidFill>
                  <a:srgbClr val="062329"/>
                </a:solidFill>
              </a:defRPr>
            </a:pPr>
            <a:r>
              <a:t>Чрезмерное упрощение требований к навыкам и знаниям тестировщиков</a:t>
            </a:r>
          </a:p>
        </p:txBody>
      </p:sp>
      <p:sp>
        <p:nvSpPr>
          <p:cNvPr id="370" name="Object9"/>
          <p:cNvSpPr txBox="1"/>
          <p:nvPr/>
        </p:nvSpPr>
        <p:spPr>
          <a:xfrm>
            <a:off x="3867150" y="6169538"/>
            <a:ext cx="10601325" cy="1613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10551" indent="-210551">
              <a:lnSpc>
                <a:spcPts val="2900"/>
              </a:lnSpc>
              <a:spcBef>
                <a:spcPts val="1200"/>
              </a:spcBef>
              <a:buSzPct val="100000"/>
              <a:buChar char="•"/>
              <a:defRPr sz="2100">
                <a:solidFill>
                  <a:srgbClr val="062329"/>
                </a:solidFill>
              </a:defRPr>
            </a:pPr>
            <a:r>
              <a:rPr dirty="0" err="1"/>
              <a:t>Вовлекало</a:t>
            </a:r>
            <a:r>
              <a:rPr dirty="0"/>
              <a:t> </a:t>
            </a:r>
            <a:r>
              <a:rPr dirty="0" err="1"/>
              <a:t>новичков</a:t>
            </a:r>
            <a:r>
              <a:rPr dirty="0"/>
              <a:t> в </a:t>
            </a:r>
            <a:r>
              <a:rPr dirty="0" err="1"/>
              <a:t>изначально</a:t>
            </a:r>
            <a:r>
              <a:rPr dirty="0"/>
              <a:t> </a:t>
            </a:r>
            <a:r>
              <a:rPr dirty="0" err="1"/>
              <a:t>неверные</a:t>
            </a:r>
            <a:r>
              <a:rPr dirty="0"/>
              <a:t> </a:t>
            </a:r>
            <a:r>
              <a:rPr dirty="0" err="1"/>
              <a:t>процессы</a:t>
            </a:r>
            <a:r>
              <a:rPr dirty="0"/>
              <a:t> </a:t>
            </a:r>
            <a:r>
              <a:rPr dirty="0" err="1"/>
              <a:t>обучения</a:t>
            </a:r>
            <a:r>
              <a:rPr dirty="0"/>
              <a:t> и </a:t>
            </a:r>
            <a:r>
              <a:rPr dirty="0" err="1"/>
              <a:t>найма</a:t>
            </a:r>
            <a:endParaRPr dirty="0"/>
          </a:p>
          <a:p>
            <a:pPr marL="210551" indent="-210551">
              <a:lnSpc>
                <a:spcPts val="2900"/>
              </a:lnSpc>
              <a:spcBef>
                <a:spcPts val="1200"/>
              </a:spcBef>
              <a:buSzPct val="100000"/>
              <a:buChar char="•"/>
              <a:defRPr sz="2100">
                <a:solidFill>
                  <a:srgbClr val="062329"/>
                </a:solidFill>
              </a:defRPr>
            </a:pPr>
            <a:r>
              <a:rPr dirty="0" err="1"/>
              <a:t>Пользуясь</a:t>
            </a:r>
            <a:r>
              <a:rPr dirty="0"/>
              <a:t> </a:t>
            </a:r>
            <a:r>
              <a:rPr dirty="0" err="1"/>
              <a:t>неопытностью</a:t>
            </a:r>
            <a:r>
              <a:rPr dirty="0"/>
              <a:t> </a:t>
            </a:r>
            <a:r>
              <a:rPr dirty="0" err="1"/>
              <a:t>обучаемых</a:t>
            </a:r>
            <a:r>
              <a:rPr dirty="0"/>
              <a:t>, </a:t>
            </a:r>
            <a:r>
              <a:rPr dirty="0" err="1"/>
              <a:t>эксплуатировало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страхи</a:t>
            </a:r>
            <a:br>
              <a:rPr dirty="0"/>
            </a:br>
            <a:r>
              <a:rPr dirty="0"/>
              <a:t>и </a:t>
            </a:r>
            <a:r>
              <a:rPr dirty="0" err="1"/>
              <a:t>сомнения</a:t>
            </a:r>
            <a:r>
              <a:rPr dirty="0"/>
              <a:t>, и </a:t>
            </a:r>
            <a:r>
              <a:rPr dirty="0" err="1"/>
              <a:t>давало</a:t>
            </a:r>
            <a:r>
              <a:rPr dirty="0"/>
              <a:t> </a:t>
            </a:r>
            <a:r>
              <a:rPr dirty="0" err="1"/>
              <a:t>ошибочные</a:t>
            </a:r>
            <a:r>
              <a:rPr dirty="0"/>
              <a:t> </a:t>
            </a:r>
            <a:r>
              <a:rPr dirty="0" err="1"/>
              <a:t>советы</a:t>
            </a:r>
            <a:r>
              <a:rPr dirty="0"/>
              <a:t>, </a:t>
            </a:r>
            <a:r>
              <a:rPr dirty="0" err="1"/>
              <a:t>основанные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мифах</a:t>
            </a:r>
            <a:br>
              <a:rPr dirty="0"/>
            </a:br>
            <a:r>
              <a:rPr dirty="0"/>
              <a:t>и </a:t>
            </a:r>
            <a:r>
              <a:rPr dirty="0" err="1"/>
              <a:t>заблуждениях</a:t>
            </a:r>
            <a:r>
              <a:rPr dirty="0"/>
              <a:t> о </a:t>
            </a:r>
            <a:r>
              <a:rPr dirty="0" err="1"/>
              <a:t>тестировании</a:t>
            </a:r>
            <a:endParaRPr dirty="0"/>
          </a:p>
        </p:txBody>
      </p:sp>
      <p:sp>
        <p:nvSpPr>
          <p:cNvPr id="371" name="Object10"/>
          <p:cNvSpPr txBox="1"/>
          <p:nvPr/>
        </p:nvSpPr>
        <p:spPr>
          <a:xfrm>
            <a:off x="16306800" y="1447799"/>
            <a:ext cx="771525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2/2</a:t>
            </a:r>
          </a:p>
        </p:txBody>
      </p:sp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BB5FB4E-207D-4549-B960-89FCB52AD6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2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Object 6" descr="Objec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577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Object7"/>
          <p:cNvSpPr txBox="1"/>
          <p:nvPr/>
        </p:nvSpPr>
        <p:spPr>
          <a:xfrm>
            <a:off x="2495549" y="1447800"/>
            <a:ext cx="6937210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Как мы здесь оказались?</a:t>
            </a:r>
          </a:p>
        </p:txBody>
      </p:sp>
      <p:sp>
        <p:nvSpPr>
          <p:cNvPr id="381" name="Object8"/>
          <p:cNvSpPr txBox="1"/>
          <p:nvPr/>
        </p:nvSpPr>
        <p:spPr>
          <a:xfrm>
            <a:off x="2495550" y="4219574"/>
            <a:ext cx="2476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ПРИНЦИПЫ:</a:t>
            </a:r>
          </a:p>
        </p:txBody>
      </p:sp>
      <p:sp>
        <p:nvSpPr>
          <p:cNvPr id="382" name="Object9"/>
          <p:cNvSpPr txBox="1"/>
          <p:nvPr/>
        </p:nvSpPr>
        <p:spPr>
          <a:xfrm>
            <a:off x="9258300" y="4219574"/>
            <a:ext cx="1714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ДЕТАЛИ:</a:t>
            </a:r>
          </a:p>
        </p:txBody>
      </p:sp>
      <p:sp>
        <p:nvSpPr>
          <p:cNvPr id="383" name="Object10"/>
          <p:cNvSpPr txBox="1"/>
          <p:nvPr/>
        </p:nvSpPr>
        <p:spPr>
          <a:xfrm>
            <a:off x="2286000" y="4933949"/>
            <a:ext cx="6486525" cy="3698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Стремление менеджмента снизить затраты на тестирование и одновременно повысить производительность труда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Принижение роли тестирования по сравнению с другими компонентами жизненного цикла продукта</a:t>
            </a:r>
          </a:p>
        </p:txBody>
      </p:sp>
      <p:sp>
        <p:nvSpPr>
          <p:cNvPr id="384" name="Object11"/>
          <p:cNvSpPr txBox="1"/>
          <p:nvPr/>
        </p:nvSpPr>
        <p:spPr>
          <a:xfrm>
            <a:off x="9039225" y="4933949"/>
            <a:ext cx="6619875" cy="3253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Не существует единого подхода (стандарта) для минимального обучения тестированию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Не существует единого представления о том, что такое хороший тестировщик</a:t>
            </a:r>
          </a:p>
        </p:txBody>
      </p:sp>
      <p:sp>
        <p:nvSpPr>
          <p:cNvPr id="385" name="Object12"/>
          <p:cNvSpPr txBox="1"/>
          <p:nvPr/>
        </p:nvSpPr>
        <p:spPr>
          <a:xfrm>
            <a:off x="16026063" y="1447800"/>
            <a:ext cx="1052263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1/2</a:t>
            </a:r>
          </a:p>
        </p:txBody>
      </p:sp>
      <p:sp>
        <p:nvSpPr>
          <p:cNvPr id="3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1DE4C47D-3F9F-4904-BA26-FC215877FB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2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Object 6" descr="Objec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577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Object7"/>
          <p:cNvSpPr txBox="1"/>
          <p:nvPr/>
        </p:nvSpPr>
        <p:spPr>
          <a:xfrm>
            <a:off x="2495548" y="1447800"/>
            <a:ext cx="7145758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Как мы здесь оказались?</a:t>
            </a:r>
          </a:p>
        </p:txBody>
      </p:sp>
      <p:sp>
        <p:nvSpPr>
          <p:cNvPr id="395" name="Object8"/>
          <p:cNvSpPr txBox="1"/>
          <p:nvPr/>
        </p:nvSpPr>
        <p:spPr>
          <a:xfrm>
            <a:off x="2495550" y="4219574"/>
            <a:ext cx="2476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ПРИНЦИПЫ:</a:t>
            </a:r>
          </a:p>
        </p:txBody>
      </p:sp>
      <p:sp>
        <p:nvSpPr>
          <p:cNvPr id="396" name="Object9"/>
          <p:cNvSpPr txBox="1"/>
          <p:nvPr/>
        </p:nvSpPr>
        <p:spPr>
          <a:xfrm>
            <a:off x="9258300" y="4219574"/>
            <a:ext cx="1714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ДЕТАЛИ:</a:t>
            </a:r>
          </a:p>
        </p:txBody>
      </p:sp>
      <p:sp>
        <p:nvSpPr>
          <p:cNvPr id="397" name="Object10"/>
          <p:cNvSpPr txBox="1"/>
          <p:nvPr/>
        </p:nvSpPr>
        <p:spPr>
          <a:xfrm>
            <a:off x="2286000" y="4933949"/>
            <a:ext cx="6486525" cy="3698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Стремление менеджмента снизить затраты на тестирование и одновременно повысить производительность труда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Принижение роли тестирования по сравнению с другими компонентами жизненного цикла продукта</a:t>
            </a:r>
          </a:p>
        </p:txBody>
      </p:sp>
      <p:sp>
        <p:nvSpPr>
          <p:cNvPr id="398" name="Object11"/>
          <p:cNvSpPr txBox="1"/>
          <p:nvPr/>
        </p:nvSpPr>
        <p:spPr>
          <a:xfrm>
            <a:off x="9039225" y="4933949"/>
            <a:ext cx="6219825" cy="3711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Тестирование</a:t>
            </a:r>
            <a:r>
              <a:rPr dirty="0"/>
              <a:t> </a:t>
            </a:r>
            <a:r>
              <a:rPr dirty="0" err="1"/>
              <a:t>очень</a:t>
            </a:r>
            <a:r>
              <a:rPr dirty="0"/>
              <a:t> </a:t>
            </a:r>
            <a:r>
              <a:rPr dirty="0" err="1"/>
              <a:t>динамичная</a:t>
            </a:r>
            <a:r>
              <a:rPr dirty="0"/>
              <a:t> </a:t>
            </a:r>
            <a:r>
              <a:rPr dirty="0" err="1"/>
              <a:t>профессия</a:t>
            </a:r>
            <a:r>
              <a:rPr dirty="0"/>
              <a:t>, </a:t>
            </a:r>
            <a:r>
              <a:rPr dirty="0" err="1"/>
              <a:t>следует</a:t>
            </a:r>
            <a:r>
              <a:rPr dirty="0"/>
              <a:t> </a:t>
            </a:r>
            <a:r>
              <a:rPr dirty="0" err="1"/>
              <a:t>учиться</a:t>
            </a:r>
            <a:r>
              <a:rPr dirty="0"/>
              <a:t> </a:t>
            </a:r>
            <a:r>
              <a:rPr dirty="0" err="1"/>
              <a:t>постоянно</a:t>
            </a:r>
            <a:br>
              <a:rPr dirty="0"/>
            </a:br>
            <a:endParaRPr dirty="0"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Начинающие</a:t>
            </a:r>
            <a:r>
              <a:rPr dirty="0"/>
              <a:t> </a:t>
            </a:r>
            <a:r>
              <a:rPr dirty="0" err="1"/>
              <a:t>тестировщики</a:t>
            </a:r>
            <a:r>
              <a:rPr dirty="0"/>
              <a:t> </a:t>
            </a:r>
            <a:r>
              <a:rPr dirty="0" err="1"/>
              <a:t>легко</a:t>
            </a:r>
            <a:r>
              <a:rPr dirty="0"/>
              <a:t> </a:t>
            </a:r>
            <a:r>
              <a:rPr dirty="0" err="1"/>
              <a:t>попадают</a:t>
            </a:r>
            <a:r>
              <a:rPr dirty="0"/>
              <a:t> в </a:t>
            </a:r>
            <a:r>
              <a:rPr dirty="0" err="1"/>
              <a:t>ловушку</a:t>
            </a:r>
            <a:r>
              <a:rPr dirty="0"/>
              <a:t> </a:t>
            </a:r>
            <a:r>
              <a:rPr dirty="0" err="1"/>
              <a:t>автоматизации</a:t>
            </a:r>
            <a:r>
              <a:rPr dirty="0"/>
              <a:t> </a:t>
            </a:r>
            <a:r>
              <a:rPr dirty="0" err="1"/>
              <a:t>тестирования</a:t>
            </a:r>
            <a:r>
              <a:rPr lang="ru-RU"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единственного</a:t>
            </a:r>
            <a:r>
              <a:rPr dirty="0"/>
              <a:t> </a:t>
            </a:r>
            <a:r>
              <a:rPr dirty="0" err="1"/>
              <a:t>пути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карьеры</a:t>
            </a:r>
            <a:endParaRPr dirty="0"/>
          </a:p>
        </p:txBody>
      </p:sp>
      <p:sp>
        <p:nvSpPr>
          <p:cNvPr id="399" name="Object12"/>
          <p:cNvSpPr txBox="1"/>
          <p:nvPr/>
        </p:nvSpPr>
        <p:spPr>
          <a:xfrm>
            <a:off x="16306800" y="1447799"/>
            <a:ext cx="771525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2/2</a:t>
            </a:r>
          </a:p>
        </p:txBody>
      </p:sp>
      <p:sp>
        <p:nvSpPr>
          <p:cNvPr id="4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FF51138-179E-4E7B-9C75-A07D473AB1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4762" y="3209925"/>
            <a:ext cx="6534151" cy="3343275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Object6"/>
          <p:cNvSpPr txBox="1"/>
          <p:nvPr/>
        </p:nvSpPr>
        <p:spPr>
          <a:xfrm>
            <a:off x="2495550" y="1447799"/>
            <a:ext cx="9115425" cy="126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Утрата экспертных знаний о тестировании</a:t>
            </a:r>
          </a:p>
        </p:txBody>
      </p:sp>
      <p:sp>
        <p:nvSpPr>
          <p:cNvPr id="408" name="Object7"/>
          <p:cNvSpPr txBox="1"/>
          <p:nvPr/>
        </p:nvSpPr>
        <p:spPr>
          <a:xfrm>
            <a:off x="2495550" y="3080382"/>
            <a:ext cx="6791325" cy="2486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«Гибкие методологии разработки уволили тестировщиков» (с) Кэм Канер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Гибкие методологии внедрили кросс-функциональные команды:</a:t>
            </a:r>
          </a:p>
        </p:txBody>
      </p:sp>
      <p:sp>
        <p:nvSpPr>
          <p:cNvPr id="409" name="Object8"/>
          <p:cNvSpPr txBox="1"/>
          <p:nvPr/>
        </p:nvSpPr>
        <p:spPr>
          <a:xfrm>
            <a:off x="2800350" y="5934075"/>
            <a:ext cx="6257925" cy="287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10551" indent="-210551">
              <a:lnSpc>
                <a:spcPts val="2900"/>
              </a:lnSpc>
              <a:spcBef>
                <a:spcPts val="1200"/>
              </a:spcBef>
              <a:buSzPct val="100000"/>
              <a:buChar char="•"/>
              <a:defRPr sz="2100">
                <a:solidFill>
                  <a:srgbClr val="062329"/>
                </a:solidFill>
              </a:defRPr>
            </a:pPr>
            <a:r>
              <a:t>В таких командах минимальное количество тестировщиков или их там нет совсем</a:t>
            </a:r>
          </a:p>
          <a:p>
            <a:pPr marL="210551" indent="-210551">
              <a:lnSpc>
                <a:spcPts val="2900"/>
              </a:lnSpc>
              <a:spcBef>
                <a:spcPts val="1200"/>
              </a:spcBef>
              <a:buSzPct val="100000"/>
              <a:buChar char="•"/>
              <a:defRPr sz="2100">
                <a:solidFill>
                  <a:srgbClr val="062329"/>
                </a:solidFill>
              </a:defRPr>
            </a:pPr>
            <a:r>
              <a:t>Тестированием в таких командах обычно руководит опытный разработчик</a:t>
            </a:r>
          </a:p>
          <a:p>
            <a:pPr marL="210551" indent="-210551">
              <a:lnSpc>
                <a:spcPts val="2900"/>
              </a:lnSpc>
              <a:spcBef>
                <a:spcPts val="1200"/>
              </a:spcBef>
              <a:buSzPct val="100000"/>
              <a:buChar char="•"/>
              <a:defRPr sz="2100">
                <a:solidFill>
                  <a:srgbClr val="062329"/>
                </a:solidFill>
              </a:defRPr>
            </a:pPr>
            <a:r>
              <a:t>Отделы тестирования расформированы, а экспертные знания утеряны (и прежде всего навыки тест-дизайна)</a:t>
            </a:r>
          </a:p>
        </p:txBody>
      </p:sp>
      <p:sp>
        <p:nvSpPr>
          <p:cNvPr id="4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7D27F88-8091-4ACC-A8EC-F8DD5EBBB1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2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Object 6" descr="Objec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577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Object7"/>
          <p:cNvSpPr txBox="1"/>
          <p:nvPr/>
        </p:nvSpPr>
        <p:spPr>
          <a:xfrm>
            <a:off x="2495549" y="1447800"/>
            <a:ext cx="7097629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Как мы здесь оказались?</a:t>
            </a:r>
          </a:p>
        </p:txBody>
      </p:sp>
      <p:sp>
        <p:nvSpPr>
          <p:cNvPr id="419" name="Object8"/>
          <p:cNvSpPr txBox="1"/>
          <p:nvPr/>
        </p:nvSpPr>
        <p:spPr>
          <a:xfrm>
            <a:off x="2495550" y="4219574"/>
            <a:ext cx="2476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ПРИНЦИПЫ:</a:t>
            </a:r>
          </a:p>
        </p:txBody>
      </p:sp>
      <p:sp>
        <p:nvSpPr>
          <p:cNvPr id="420" name="Object9"/>
          <p:cNvSpPr txBox="1"/>
          <p:nvPr/>
        </p:nvSpPr>
        <p:spPr>
          <a:xfrm>
            <a:off x="9258300" y="4219574"/>
            <a:ext cx="1714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ДЕТАЛИ:</a:t>
            </a:r>
          </a:p>
        </p:txBody>
      </p:sp>
      <p:sp>
        <p:nvSpPr>
          <p:cNvPr id="421" name="Object10"/>
          <p:cNvSpPr txBox="1"/>
          <p:nvPr/>
        </p:nvSpPr>
        <p:spPr>
          <a:xfrm>
            <a:off x="2286000" y="4933949"/>
            <a:ext cx="6486525" cy="3698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Стремление</a:t>
            </a:r>
            <a:r>
              <a:rPr dirty="0"/>
              <a:t> </a:t>
            </a:r>
            <a:r>
              <a:rPr dirty="0" err="1"/>
              <a:t>менеджмента</a:t>
            </a:r>
            <a:r>
              <a:rPr dirty="0"/>
              <a:t> </a:t>
            </a:r>
            <a:r>
              <a:rPr dirty="0" err="1"/>
              <a:t>снизить</a:t>
            </a:r>
            <a:r>
              <a:rPr dirty="0"/>
              <a:t> </a:t>
            </a:r>
            <a:r>
              <a:rPr dirty="0" err="1"/>
              <a:t>затраты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тестирование</a:t>
            </a:r>
            <a:r>
              <a:rPr dirty="0"/>
              <a:t> и </a:t>
            </a:r>
            <a:r>
              <a:rPr dirty="0" err="1"/>
              <a:t>одновременно</a:t>
            </a:r>
            <a:r>
              <a:rPr dirty="0"/>
              <a:t> </a:t>
            </a:r>
            <a:r>
              <a:rPr dirty="0" err="1"/>
              <a:t>повысить</a:t>
            </a:r>
            <a:r>
              <a:rPr dirty="0"/>
              <a:t> </a:t>
            </a:r>
            <a:r>
              <a:rPr dirty="0" err="1"/>
              <a:t>производительность</a:t>
            </a:r>
            <a:r>
              <a:rPr dirty="0"/>
              <a:t> </a:t>
            </a:r>
            <a:r>
              <a:rPr dirty="0" err="1"/>
              <a:t>труда</a:t>
            </a:r>
            <a:br>
              <a:rPr dirty="0"/>
            </a:br>
            <a:endParaRPr dirty="0"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Принижение</a:t>
            </a:r>
            <a:r>
              <a:rPr dirty="0"/>
              <a:t> </a:t>
            </a:r>
            <a:r>
              <a:rPr dirty="0" err="1"/>
              <a:t>роли</a:t>
            </a:r>
            <a:r>
              <a:rPr dirty="0"/>
              <a:t> </a:t>
            </a:r>
            <a:r>
              <a:rPr dirty="0" err="1"/>
              <a:t>тестирования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сравнению</a:t>
            </a:r>
            <a:r>
              <a:rPr dirty="0"/>
              <a:t> с </a:t>
            </a:r>
            <a:r>
              <a:rPr dirty="0" err="1"/>
              <a:t>другими</a:t>
            </a:r>
            <a:r>
              <a:rPr dirty="0"/>
              <a:t> </a:t>
            </a:r>
            <a:r>
              <a:rPr dirty="0" err="1"/>
              <a:t>компонентами</a:t>
            </a:r>
            <a:r>
              <a:rPr dirty="0"/>
              <a:t> </a:t>
            </a:r>
            <a:r>
              <a:rPr dirty="0" err="1"/>
              <a:t>жизненного</a:t>
            </a:r>
            <a:r>
              <a:rPr dirty="0"/>
              <a:t> </a:t>
            </a:r>
            <a:r>
              <a:rPr dirty="0" err="1"/>
              <a:t>цикла</a:t>
            </a:r>
            <a:r>
              <a:rPr dirty="0"/>
              <a:t> </a:t>
            </a:r>
            <a:r>
              <a:rPr dirty="0" err="1"/>
              <a:t>продукта</a:t>
            </a:r>
            <a:endParaRPr dirty="0"/>
          </a:p>
        </p:txBody>
      </p:sp>
      <p:sp>
        <p:nvSpPr>
          <p:cNvPr id="422" name="Object11"/>
          <p:cNvSpPr txBox="1"/>
          <p:nvPr/>
        </p:nvSpPr>
        <p:spPr>
          <a:xfrm>
            <a:off x="9039225" y="4933949"/>
            <a:ext cx="6781800" cy="3416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Нашли</a:t>
            </a:r>
            <a:r>
              <a:rPr dirty="0"/>
              <a:t> «</a:t>
            </a:r>
            <a:r>
              <a:rPr dirty="0" err="1"/>
              <a:t>серебряную</a:t>
            </a:r>
            <a:r>
              <a:rPr dirty="0"/>
              <a:t> </a:t>
            </a:r>
            <a:r>
              <a:rPr dirty="0" err="1"/>
              <a:t>пулю</a:t>
            </a:r>
            <a:r>
              <a:rPr dirty="0"/>
              <a:t>» – </a:t>
            </a:r>
            <a:r>
              <a:rPr dirty="0" err="1"/>
              <a:t>навыки</a:t>
            </a:r>
            <a:r>
              <a:rPr dirty="0"/>
              <a:t> </a:t>
            </a:r>
            <a:r>
              <a:rPr dirty="0" err="1"/>
              <a:t>разработчиков</a:t>
            </a:r>
            <a:r>
              <a:rPr dirty="0"/>
              <a:t> </a:t>
            </a:r>
            <a:r>
              <a:rPr dirty="0" err="1"/>
              <a:t>решат</a:t>
            </a:r>
            <a:r>
              <a:rPr lang="ru-RU" dirty="0"/>
              <a:t>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проблемы</a:t>
            </a:r>
            <a:endParaRPr lang="ru-RU" dirty="0"/>
          </a:p>
          <a:p>
            <a:pPr>
              <a:lnSpc>
                <a:spcPts val="3500"/>
              </a:lnSpc>
              <a:spcBef>
                <a:spcPts val="1200"/>
              </a:spcBef>
              <a:buSzPct val="100000"/>
              <a:defRPr sz="2700">
                <a:solidFill>
                  <a:srgbClr val="062329"/>
                </a:solidFill>
              </a:defRPr>
            </a:pPr>
            <a:br>
              <a:rPr dirty="0"/>
            </a:br>
            <a:endParaRPr dirty="0"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rPr dirty="0" err="1"/>
              <a:t>Копирование</a:t>
            </a:r>
            <a:r>
              <a:rPr dirty="0"/>
              <a:t> </a:t>
            </a:r>
            <a:r>
              <a:rPr dirty="0" err="1"/>
              <a:t>опыта</a:t>
            </a:r>
            <a:r>
              <a:rPr dirty="0"/>
              <a:t> </a:t>
            </a:r>
            <a:r>
              <a:rPr dirty="0" err="1"/>
              <a:t>сверхуспешных</a:t>
            </a:r>
            <a:r>
              <a:rPr dirty="0"/>
              <a:t> (FAANG – Facebook, Amazon, Apple, Netflix, Google),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похожих</a:t>
            </a:r>
            <a:r>
              <a:rPr dirty="0"/>
              <a:t> </a:t>
            </a:r>
            <a:r>
              <a:rPr dirty="0" err="1"/>
              <a:t>компаний</a:t>
            </a:r>
            <a:endParaRPr dirty="0"/>
          </a:p>
        </p:txBody>
      </p:sp>
      <p:sp>
        <p:nvSpPr>
          <p:cNvPr id="423" name="Object12"/>
          <p:cNvSpPr txBox="1"/>
          <p:nvPr/>
        </p:nvSpPr>
        <p:spPr>
          <a:xfrm>
            <a:off x="16154400" y="1447800"/>
            <a:ext cx="923925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1/2</a:t>
            </a:r>
          </a:p>
        </p:txBody>
      </p:sp>
      <p:sp>
        <p:nvSpPr>
          <p:cNvPr id="4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90F2161-4C21-43B8-BC69-EE3ABA364C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Object5"/>
          <p:cNvSpPr txBox="1"/>
          <p:nvPr/>
        </p:nvSpPr>
        <p:spPr>
          <a:xfrm>
            <a:off x="2495549" y="1447800"/>
            <a:ext cx="10755229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Александр Александров — Опыт работы</a:t>
            </a:r>
          </a:p>
        </p:txBody>
      </p:sp>
      <p:sp>
        <p:nvSpPr>
          <p:cNvPr id="48" name="Object6"/>
          <p:cNvSpPr txBox="1"/>
          <p:nvPr/>
        </p:nvSpPr>
        <p:spPr>
          <a:xfrm>
            <a:off x="2466975" y="2989519"/>
            <a:ext cx="13325475" cy="430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5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Более 45 лет работы в области тестирования и обеспечения качества (МГУ, Luxoft, Auriga)</a:t>
            </a:r>
          </a:p>
          <a:p>
            <a:pPr>
              <a:lnSpc>
                <a:spcPts val="35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Более 15 лет работы в области управления качеством (Luxoft, Auriga)</a:t>
            </a:r>
          </a:p>
          <a:p>
            <a:pPr>
              <a:lnSpc>
                <a:spcPts val="35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Опыт сертификации ISO 9001 (Luxoft), CMM, CMMI (Luxoft, Auriga)</a:t>
            </a:r>
          </a:p>
          <a:p>
            <a:pPr>
              <a:lnSpc>
                <a:spcPts val="35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Опыт внедрения процессов в рамках модели CMMI (Luxoft, Auriga) </a:t>
            </a:r>
          </a:p>
          <a:p>
            <a:pPr>
              <a:lnSpc>
                <a:spcPts val="35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Сертификат обучения Project Management от Project Management Institute (2000)</a:t>
            </a:r>
          </a:p>
          <a:p>
            <a:pPr>
              <a:lnSpc>
                <a:spcPts val="35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Сертификат обучения Introduction to Capability Maturity Model Integration </a:t>
            </a:r>
            <a:br/>
            <a:r>
              <a:t>v. 1.2  от ProceXpert (2007)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756591" y="9662571"/>
            <a:ext cx="181381" cy="248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10D61D6-A941-4D1C-B494-DC05BDEE48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2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Object 6" descr="Objec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577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Object7"/>
          <p:cNvSpPr txBox="1"/>
          <p:nvPr/>
        </p:nvSpPr>
        <p:spPr>
          <a:xfrm>
            <a:off x="2495549" y="1447800"/>
            <a:ext cx="7161798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Как мы здесь оказались?</a:t>
            </a:r>
          </a:p>
        </p:txBody>
      </p:sp>
      <p:sp>
        <p:nvSpPr>
          <p:cNvPr id="433" name="Object8"/>
          <p:cNvSpPr txBox="1"/>
          <p:nvPr/>
        </p:nvSpPr>
        <p:spPr>
          <a:xfrm>
            <a:off x="2495550" y="4219574"/>
            <a:ext cx="2476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ПРИНЦИПЫ:</a:t>
            </a:r>
          </a:p>
        </p:txBody>
      </p:sp>
      <p:sp>
        <p:nvSpPr>
          <p:cNvPr id="434" name="Object9"/>
          <p:cNvSpPr txBox="1"/>
          <p:nvPr/>
        </p:nvSpPr>
        <p:spPr>
          <a:xfrm>
            <a:off x="9258300" y="4219574"/>
            <a:ext cx="1714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ДЕТАЛИ:</a:t>
            </a:r>
          </a:p>
        </p:txBody>
      </p:sp>
      <p:sp>
        <p:nvSpPr>
          <p:cNvPr id="435" name="Object10"/>
          <p:cNvSpPr txBox="1"/>
          <p:nvPr/>
        </p:nvSpPr>
        <p:spPr>
          <a:xfrm>
            <a:off x="2286000" y="4933949"/>
            <a:ext cx="6486525" cy="3698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Стремление менеджмента снизить затраты на тестирование и одновременно повысить производительность труда</a:t>
            </a:r>
            <a:br/>
            <a:endParaRPr/>
          </a:p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Принижение роли тестирования по сравнению с другими компонентами жизненного цикла продукта</a:t>
            </a:r>
          </a:p>
        </p:txBody>
      </p:sp>
      <p:sp>
        <p:nvSpPr>
          <p:cNvPr id="436" name="Object11"/>
          <p:cNvSpPr txBox="1"/>
          <p:nvPr/>
        </p:nvSpPr>
        <p:spPr>
          <a:xfrm>
            <a:off x="9039225" y="4933950"/>
            <a:ext cx="6781800" cy="132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lvl1pPr>
          </a:lstStyle>
          <a:p>
            <a:r>
              <a:t>Нацеленность на достижение максимальной скорости поставки любой ценой</a:t>
            </a:r>
          </a:p>
        </p:txBody>
      </p:sp>
      <p:sp>
        <p:nvSpPr>
          <p:cNvPr id="437" name="Object12"/>
          <p:cNvSpPr txBox="1"/>
          <p:nvPr/>
        </p:nvSpPr>
        <p:spPr>
          <a:xfrm>
            <a:off x="16306800" y="1447799"/>
            <a:ext cx="771525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2/2</a:t>
            </a:r>
          </a:p>
        </p:txBody>
      </p:sp>
      <p:sp>
        <p:nvSpPr>
          <p:cNvPr id="4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9732AAA-1FB1-45DF-BA8D-69781A17B5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300" y="2847975"/>
            <a:ext cx="6543675" cy="2800350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Object6"/>
          <p:cNvSpPr txBox="1"/>
          <p:nvPr/>
        </p:nvSpPr>
        <p:spPr>
          <a:xfrm>
            <a:off x="2495549" y="1447800"/>
            <a:ext cx="6070936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Куда мы идем?</a:t>
            </a:r>
          </a:p>
        </p:txBody>
      </p:sp>
      <p:sp>
        <p:nvSpPr>
          <p:cNvPr id="446" name="Object7"/>
          <p:cNvSpPr txBox="1"/>
          <p:nvPr/>
        </p:nvSpPr>
        <p:spPr>
          <a:xfrm>
            <a:off x="2266950" y="2847974"/>
            <a:ext cx="6791325" cy="4988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Меняемся ли мы достаточно быстро?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Как мы можем научиться распознавать истинность и ошибочность утверждений о новых методологиях и инструментах?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Обладаем ли мы достаточной информацией для трансформации нашего бизнеса?</a:t>
            </a:r>
          </a:p>
        </p:txBody>
      </p:sp>
      <p:sp>
        <p:nvSpPr>
          <p:cNvPr id="4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68AA6A1-83FD-47CA-82D2-00A69E3136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300" y="2847975"/>
            <a:ext cx="6534150" cy="4248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Object 6" descr="Objec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1625" y="7286625"/>
            <a:ext cx="466725" cy="219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Object 7" descr="Object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73100" y="7181850"/>
            <a:ext cx="266700" cy="276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Object 8" descr="Object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39700" y="7324725"/>
            <a:ext cx="257175" cy="285750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Object9"/>
          <p:cNvSpPr txBox="1"/>
          <p:nvPr/>
        </p:nvSpPr>
        <p:spPr>
          <a:xfrm>
            <a:off x="2495549" y="1447800"/>
            <a:ext cx="4386513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А что у Вас?</a:t>
            </a:r>
          </a:p>
        </p:txBody>
      </p:sp>
      <p:sp>
        <p:nvSpPr>
          <p:cNvPr id="458" name="Object10"/>
          <p:cNvSpPr txBox="1"/>
          <p:nvPr/>
        </p:nvSpPr>
        <p:spPr>
          <a:xfrm>
            <a:off x="2266950" y="2847974"/>
            <a:ext cx="6791325" cy="545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Сталкивались ли вы с другими анти-паттернами?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Как в вашей компании распознают ловушки тестирования? Кто в вашей компании отвечает за это?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Что мы вместе как сообщество тестировщиков можем сделать для распознавания, описания и изоляции анти-паттернов?</a:t>
            </a:r>
          </a:p>
        </p:txBody>
      </p:sp>
      <p:sp>
        <p:nvSpPr>
          <p:cNvPr id="459" name="Object11"/>
          <p:cNvSpPr txBox="1"/>
          <p:nvPr/>
        </p:nvSpPr>
        <p:spPr>
          <a:xfrm>
            <a:off x="15993980" y="1447800"/>
            <a:ext cx="1084347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1/2</a:t>
            </a:r>
          </a:p>
        </p:txBody>
      </p:sp>
      <p:sp>
        <p:nvSpPr>
          <p:cNvPr id="4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42</a:t>
            </a:fld>
            <a:endParaRPr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D0A409CC-3F8D-469E-AF35-E0F9E0FB3F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300" y="2847975"/>
            <a:ext cx="6534150" cy="4248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Object 6" descr="Objec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1625" y="7286625"/>
            <a:ext cx="466725" cy="219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Object 7" descr="Object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73100" y="7181850"/>
            <a:ext cx="266700" cy="276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Object 8" descr="Object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39700" y="7324725"/>
            <a:ext cx="257175" cy="285750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Object9"/>
          <p:cNvSpPr txBox="1"/>
          <p:nvPr/>
        </p:nvSpPr>
        <p:spPr>
          <a:xfrm>
            <a:off x="2495549" y="1447800"/>
            <a:ext cx="3680662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А что у Вас?</a:t>
            </a:r>
          </a:p>
        </p:txBody>
      </p:sp>
      <p:sp>
        <p:nvSpPr>
          <p:cNvPr id="471" name="Object10"/>
          <p:cNvSpPr txBox="1"/>
          <p:nvPr/>
        </p:nvSpPr>
        <p:spPr>
          <a:xfrm>
            <a:off x="2266950" y="2847975"/>
            <a:ext cx="6791325" cy="2486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Есть ли позитивные паттерны тестирования, кроме ISTQB?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Существуют ли анти-паттерны, проявляющиеся во всех методологиях?</a:t>
            </a:r>
          </a:p>
        </p:txBody>
      </p:sp>
      <p:sp>
        <p:nvSpPr>
          <p:cNvPr id="472" name="Object11"/>
          <p:cNvSpPr txBox="1"/>
          <p:nvPr/>
        </p:nvSpPr>
        <p:spPr>
          <a:xfrm>
            <a:off x="16306800" y="1447799"/>
            <a:ext cx="771525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2/2</a:t>
            </a:r>
          </a:p>
        </p:txBody>
      </p:sp>
      <p:sp>
        <p:nvSpPr>
          <p:cNvPr id="4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43</a:t>
            </a:fld>
            <a:endParaRPr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BEBA572-7A13-4FFF-87BF-BCE437C4D4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2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Object 6" descr="Objec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577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Object7"/>
          <p:cNvSpPr txBox="1"/>
          <p:nvPr/>
        </p:nvSpPr>
        <p:spPr>
          <a:xfrm>
            <a:off x="2495549" y="1447800"/>
            <a:ext cx="5541547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Некоторые выводы</a:t>
            </a:r>
          </a:p>
        </p:txBody>
      </p:sp>
      <p:sp>
        <p:nvSpPr>
          <p:cNvPr id="482" name="Object8"/>
          <p:cNvSpPr txBox="1"/>
          <p:nvPr/>
        </p:nvSpPr>
        <p:spPr>
          <a:xfrm>
            <a:off x="2495550" y="4219574"/>
            <a:ext cx="2476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ПРИНЦИПЫ:</a:t>
            </a:r>
          </a:p>
        </p:txBody>
      </p:sp>
      <p:sp>
        <p:nvSpPr>
          <p:cNvPr id="483" name="Object9"/>
          <p:cNvSpPr txBox="1"/>
          <p:nvPr/>
        </p:nvSpPr>
        <p:spPr>
          <a:xfrm>
            <a:off x="9258300" y="4219574"/>
            <a:ext cx="1714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ДЕТАЛИ:</a:t>
            </a:r>
          </a:p>
        </p:txBody>
      </p:sp>
      <p:sp>
        <p:nvSpPr>
          <p:cNvPr id="484" name="Object10"/>
          <p:cNvSpPr txBox="1"/>
          <p:nvPr/>
        </p:nvSpPr>
        <p:spPr>
          <a:xfrm>
            <a:off x="2286000" y="4933949"/>
            <a:ext cx="6486525" cy="434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5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lvl1pPr>
          </a:lstStyle>
          <a:p>
            <a:r>
              <a:t>Везде одни и те же!</a:t>
            </a:r>
          </a:p>
        </p:txBody>
      </p:sp>
      <p:sp>
        <p:nvSpPr>
          <p:cNvPr id="485" name="Object11"/>
          <p:cNvSpPr txBox="1"/>
          <p:nvPr/>
        </p:nvSpPr>
        <p:spPr>
          <a:xfrm>
            <a:off x="9039225" y="4933949"/>
            <a:ext cx="6619875" cy="265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Тестирование всегда было</a:t>
            </a:r>
            <a:br/>
            <a:r>
              <a:t>и остается деятельностью, увеличивающей ценность продукта. важно правильно артикулировать цель и задачи тестирования, что далеко не всегда происходит</a:t>
            </a:r>
          </a:p>
        </p:txBody>
      </p:sp>
      <p:sp>
        <p:nvSpPr>
          <p:cNvPr id="486" name="Object12"/>
          <p:cNvSpPr txBox="1"/>
          <p:nvPr/>
        </p:nvSpPr>
        <p:spPr>
          <a:xfrm>
            <a:off x="15859126" y="1447800"/>
            <a:ext cx="1219200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1/3</a:t>
            </a:r>
          </a:p>
        </p:txBody>
      </p:sp>
      <p:sp>
        <p:nvSpPr>
          <p:cNvPr id="4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44</a:t>
            </a:fld>
            <a:endParaRPr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F7057973-EC42-4407-8047-E4AF76B0A1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2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Object 6" descr="Objec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577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Object7"/>
          <p:cNvSpPr txBox="1"/>
          <p:nvPr/>
        </p:nvSpPr>
        <p:spPr>
          <a:xfrm>
            <a:off x="2495550" y="1447800"/>
            <a:ext cx="5814261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Некоторые выводы</a:t>
            </a:r>
          </a:p>
        </p:txBody>
      </p:sp>
      <p:sp>
        <p:nvSpPr>
          <p:cNvPr id="496" name="Object8"/>
          <p:cNvSpPr txBox="1"/>
          <p:nvPr/>
        </p:nvSpPr>
        <p:spPr>
          <a:xfrm>
            <a:off x="2495550" y="4219574"/>
            <a:ext cx="2476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ПРИНЦИПЫ:</a:t>
            </a:r>
          </a:p>
        </p:txBody>
      </p:sp>
      <p:sp>
        <p:nvSpPr>
          <p:cNvPr id="497" name="Object9"/>
          <p:cNvSpPr txBox="1"/>
          <p:nvPr/>
        </p:nvSpPr>
        <p:spPr>
          <a:xfrm>
            <a:off x="9258300" y="4219574"/>
            <a:ext cx="1714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ДЕТАЛИ:</a:t>
            </a:r>
          </a:p>
        </p:txBody>
      </p:sp>
      <p:sp>
        <p:nvSpPr>
          <p:cNvPr id="498" name="Object10"/>
          <p:cNvSpPr txBox="1"/>
          <p:nvPr/>
        </p:nvSpPr>
        <p:spPr>
          <a:xfrm>
            <a:off x="2286000" y="4933949"/>
            <a:ext cx="6486525" cy="434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5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lvl1pPr>
          </a:lstStyle>
          <a:p>
            <a:r>
              <a:t>Везде одни и те же!</a:t>
            </a:r>
          </a:p>
        </p:txBody>
      </p:sp>
      <p:sp>
        <p:nvSpPr>
          <p:cNvPr id="499" name="Object11"/>
          <p:cNvSpPr txBox="1"/>
          <p:nvPr/>
        </p:nvSpPr>
        <p:spPr>
          <a:xfrm>
            <a:off x="9039225" y="4933949"/>
            <a:ext cx="6619875" cy="2212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lvl1pPr>
          </a:lstStyle>
          <a:p>
            <a:r>
              <a:t>Фокус на инструментах, которые могли бы снизить трудозатраты, должен смениться фокусом на всю полноту представления о тестировании в проекте</a:t>
            </a:r>
          </a:p>
        </p:txBody>
      </p:sp>
      <p:sp>
        <p:nvSpPr>
          <p:cNvPr id="500" name="Object12"/>
          <p:cNvSpPr txBox="1"/>
          <p:nvPr/>
        </p:nvSpPr>
        <p:spPr>
          <a:xfrm>
            <a:off x="16306800" y="1447799"/>
            <a:ext cx="771525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2/3</a:t>
            </a:r>
          </a:p>
        </p:txBody>
      </p:sp>
      <p:sp>
        <p:nvSpPr>
          <p:cNvPr id="5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45</a:t>
            </a:fld>
            <a:endParaRPr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35D7B7B8-ACD1-494D-97C1-71322B324F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2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Object 6" descr="Objec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5775" y="2619375"/>
            <a:ext cx="1219200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Object7"/>
          <p:cNvSpPr txBox="1"/>
          <p:nvPr/>
        </p:nvSpPr>
        <p:spPr>
          <a:xfrm>
            <a:off x="2495549" y="1447800"/>
            <a:ext cx="6070936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Некоторые выводы</a:t>
            </a:r>
          </a:p>
        </p:txBody>
      </p:sp>
      <p:sp>
        <p:nvSpPr>
          <p:cNvPr id="510" name="Object8"/>
          <p:cNvSpPr txBox="1"/>
          <p:nvPr/>
        </p:nvSpPr>
        <p:spPr>
          <a:xfrm>
            <a:off x="2495550" y="4219574"/>
            <a:ext cx="2476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ПРИНЦИПЫ:</a:t>
            </a:r>
          </a:p>
        </p:txBody>
      </p:sp>
      <p:sp>
        <p:nvSpPr>
          <p:cNvPr id="511" name="Object9"/>
          <p:cNvSpPr txBox="1"/>
          <p:nvPr/>
        </p:nvSpPr>
        <p:spPr>
          <a:xfrm>
            <a:off x="9258300" y="4219574"/>
            <a:ext cx="17145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3D7986"/>
                </a:solidFill>
              </a:defRPr>
            </a:lvl1pPr>
          </a:lstStyle>
          <a:p>
            <a:r>
              <a:t>ДЕТАЛИ:</a:t>
            </a:r>
          </a:p>
        </p:txBody>
      </p:sp>
      <p:sp>
        <p:nvSpPr>
          <p:cNvPr id="512" name="Object10"/>
          <p:cNvSpPr txBox="1"/>
          <p:nvPr/>
        </p:nvSpPr>
        <p:spPr>
          <a:xfrm>
            <a:off x="2286000" y="4933949"/>
            <a:ext cx="6486525" cy="434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5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lvl1pPr>
          </a:lstStyle>
          <a:p>
            <a:r>
              <a:t>Везде одни и те же!</a:t>
            </a:r>
          </a:p>
        </p:txBody>
      </p:sp>
      <p:sp>
        <p:nvSpPr>
          <p:cNvPr id="513" name="Object11"/>
          <p:cNvSpPr txBox="1"/>
          <p:nvPr/>
        </p:nvSpPr>
        <p:spPr>
          <a:xfrm>
            <a:off x="9039225" y="4933949"/>
            <a:ext cx="6619875" cy="265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270710" indent="-270710">
              <a:lnSpc>
                <a:spcPts val="35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lvl1pPr>
          </a:lstStyle>
          <a:p>
            <a:r>
              <a:t>В результате цифровой трансформации тестирование стало одной из ключевых компетенций в ИТ-подразделениях, что пока недостаточно осознается как ИТ, так и бизнесом</a:t>
            </a:r>
          </a:p>
        </p:txBody>
      </p:sp>
      <p:sp>
        <p:nvSpPr>
          <p:cNvPr id="514" name="Object12"/>
          <p:cNvSpPr txBox="1"/>
          <p:nvPr/>
        </p:nvSpPr>
        <p:spPr>
          <a:xfrm>
            <a:off x="16306800" y="1447799"/>
            <a:ext cx="771525" cy="630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000"/>
              </a:lnSpc>
              <a:spcBef>
                <a:spcPts val="1200"/>
              </a:spcBef>
              <a:defRPr sz="4200">
                <a:solidFill>
                  <a:srgbClr val="95B5BC"/>
                </a:solidFill>
              </a:defRPr>
            </a:lvl1pPr>
          </a:lstStyle>
          <a:p>
            <a:r>
              <a:t>3/3</a:t>
            </a:r>
          </a:p>
        </p:txBody>
      </p:sp>
      <p:sp>
        <p:nvSpPr>
          <p:cNvPr id="5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46</a:t>
            </a:fld>
            <a:endParaRPr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FD4E5A1-0088-4B5C-87A5-FA52076248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9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0"/>
            <a:ext cx="3800475" cy="1819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00450" cy="4276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2725"/>
            <a:ext cx="1143000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5" y="1362075"/>
            <a:ext cx="1533525" cy="1533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1050" y="8477250"/>
            <a:ext cx="923925" cy="923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Object 6" descr="Objec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25" y="342900"/>
            <a:ext cx="2228850" cy="2228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Object 7" descr="Object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16200" y="8477250"/>
            <a:ext cx="2971800" cy="1809750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Object8"/>
          <p:cNvSpPr txBox="1"/>
          <p:nvPr/>
        </p:nvSpPr>
        <p:spPr>
          <a:xfrm>
            <a:off x="2514600" y="2172115"/>
            <a:ext cx="13268325" cy="4352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/>
          <a:p>
            <a:pPr algn="ctr">
              <a:lnSpc>
                <a:spcPts val="17200"/>
              </a:lnSpc>
              <a:defRPr sz="14400" spc="288">
                <a:solidFill>
                  <a:srgbClr val="FFFCF8"/>
                </a:solidFill>
              </a:defRPr>
            </a:pPr>
            <a:r>
              <a:t>Спасибо!</a:t>
            </a:r>
          </a:p>
          <a:p>
            <a:pPr algn="ctr">
              <a:lnSpc>
                <a:spcPts val="17200"/>
              </a:lnSpc>
              <a:defRPr sz="14400" spc="288">
                <a:solidFill>
                  <a:srgbClr val="FFFCF8"/>
                </a:solidFill>
              </a:defRPr>
            </a:pPr>
            <a:r>
              <a:t>Вопросы?</a:t>
            </a:r>
          </a:p>
        </p:txBody>
      </p:sp>
      <p:sp>
        <p:nvSpPr>
          <p:cNvPr id="525" name="Object9"/>
          <p:cNvSpPr txBox="1"/>
          <p:nvPr/>
        </p:nvSpPr>
        <p:spPr>
          <a:xfrm>
            <a:off x="2914650" y="7162800"/>
            <a:ext cx="12458700" cy="96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95B5BC"/>
                </a:solidFill>
              </a:defRPr>
            </a:pPr>
            <a:r>
              <a:t>АЛЕКСАНДР АЛЕКСАНДРОВ, ЛЮКСОФТ, МОСКВА, РОССИЯ</a:t>
            </a:r>
          </a:p>
          <a:p>
            <a:pPr algn="ctr"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95B5BC"/>
                </a:solidFill>
              </a:defRPr>
            </a:pPr>
            <a:r>
              <a:t>МИХАИЛ ПАВЛОВ, СТРИВЕН КОНСАЛТИНГ, ВАНКУВЕР, КАНАДА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5742EBE-CF73-4D16-A614-EE449071BE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594" y="0"/>
            <a:ext cx="3660655" cy="26456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0" y="809625"/>
            <a:ext cx="7886700" cy="86487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Object2"/>
          <p:cNvSpPr txBox="1"/>
          <p:nvPr/>
        </p:nvSpPr>
        <p:spPr>
          <a:xfrm>
            <a:off x="1143000" y="9039224"/>
            <a:ext cx="3467100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062329"/>
                </a:solidFill>
              </a:defRPr>
            </a:lvl1pPr>
          </a:lstStyle>
          <a:p>
            <a:r>
              <a:t>МИХАИЛ ПАВЛОВ</a:t>
            </a:r>
          </a:p>
        </p:txBody>
      </p:sp>
      <p:sp>
        <p:nvSpPr>
          <p:cNvPr id="53" name="Object3"/>
          <p:cNvSpPr txBox="1"/>
          <p:nvPr/>
        </p:nvSpPr>
        <p:spPr>
          <a:xfrm>
            <a:off x="1143000" y="819149"/>
            <a:ext cx="1952625" cy="40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spcBef>
                <a:spcPts val="1200"/>
              </a:spcBef>
              <a:defRPr sz="2700" b="1" spc="162">
                <a:solidFill>
                  <a:srgbClr val="95B5BC"/>
                </a:solidFill>
              </a:defRPr>
            </a:lvl1pPr>
          </a:lstStyle>
          <a:p>
            <a:r>
              <a:t>СПИКЕРЫ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756591" y="9662571"/>
            <a:ext cx="181381" cy="248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6E1E9E2-75D7-4B74-B431-11641494D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7" y="2358887"/>
            <a:ext cx="3660655" cy="26456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Object5"/>
          <p:cNvSpPr txBox="1"/>
          <p:nvPr/>
        </p:nvSpPr>
        <p:spPr>
          <a:xfrm>
            <a:off x="2495550" y="1447800"/>
            <a:ext cx="9102892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Михаил Павлов — Немного о себе</a:t>
            </a:r>
          </a:p>
        </p:txBody>
      </p:sp>
      <p:sp>
        <p:nvSpPr>
          <p:cNvPr id="61" name="Object6"/>
          <p:cNvSpPr txBox="1"/>
          <p:nvPr/>
        </p:nvSpPr>
        <p:spPr>
          <a:xfrm>
            <a:off x="2481261" y="3218315"/>
            <a:ext cx="13325476" cy="3566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7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2000-2004 – Luxoft (тест-менеджер)</a:t>
            </a:r>
          </a:p>
          <a:p>
            <a:pPr>
              <a:lnSpc>
                <a:spcPts val="37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2006-2009 – Auriga (SEPG менеджер, руководитель тренинг-центра)</a:t>
            </a:r>
          </a:p>
          <a:p>
            <a:pPr>
              <a:lnSpc>
                <a:spcPts val="37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2009-2013 – Luxoft (менеджер по качеству)</a:t>
            </a:r>
          </a:p>
          <a:p>
            <a:pPr>
              <a:lnSpc>
                <a:spcPts val="37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2013-2017 – Telcocell/Ericsson (тест-менеджер)</a:t>
            </a:r>
          </a:p>
          <a:p>
            <a:pPr>
              <a:lnSpc>
                <a:spcPts val="37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С 2017 – Striven Consulting (консультант. QA менеджер)</a:t>
            </a:r>
          </a:p>
          <a:p>
            <a:pPr>
              <a:lnSpc>
                <a:spcPts val="37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Кандидат физико-математических наук, доцент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756591" y="9662571"/>
            <a:ext cx="181381" cy="248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C221AC4-F7C2-431C-9A64-ED2D08953B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Object5"/>
          <p:cNvSpPr txBox="1"/>
          <p:nvPr/>
        </p:nvSpPr>
        <p:spPr>
          <a:xfrm>
            <a:off x="2495548" y="1447800"/>
            <a:ext cx="8364957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Михаил Павлов — Опыт работы</a:t>
            </a:r>
          </a:p>
        </p:txBody>
      </p:sp>
      <p:sp>
        <p:nvSpPr>
          <p:cNvPr id="69" name="Object6"/>
          <p:cNvSpPr txBox="1"/>
          <p:nvPr/>
        </p:nvSpPr>
        <p:spPr>
          <a:xfrm>
            <a:off x="2481261" y="2969455"/>
            <a:ext cx="13325476" cy="5598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7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20 лет работы в области тестирования и обеспечения качества (Luxoft, Auriga, Telcocell, Ericsson, Striven Consulting)</a:t>
            </a:r>
          </a:p>
          <a:p>
            <a:pPr>
              <a:lnSpc>
                <a:spcPts val="37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12 лет работы в области управления качеством (Luxoft, Auriga)</a:t>
            </a:r>
          </a:p>
          <a:p>
            <a:pPr>
              <a:lnSpc>
                <a:spcPts val="37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7 лет работы в области управления тестированием в проектах для телеком-индустрии (Telcocell, Ericsson, Striven Consulting)</a:t>
            </a:r>
          </a:p>
          <a:p>
            <a:pPr>
              <a:lnSpc>
                <a:spcPts val="37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Опыт сертификации ISO 9001 (Luxoft), CMM, CMMI (Luxoft, Auriga)</a:t>
            </a:r>
          </a:p>
          <a:p>
            <a:pPr>
              <a:lnSpc>
                <a:spcPts val="37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Опыт внедрения процессов в рамках модели CMMI (Luxoft, Auriga) </a:t>
            </a:r>
          </a:p>
          <a:p>
            <a:pPr>
              <a:lnSpc>
                <a:spcPts val="37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Сертификат обучения Introduction to Capability Maturity Model Integration v. 1.2  от Anywhere.24 Gmbh (2010)</a:t>
            </a:r>
          </a:p>
          <a:p>
            <a:pPr>
              <a:lnSpc>
                <a:spcPts val="37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t>Сертификат внутреннего аудитора ISO9001:2008 (2009)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756591" y="9662571"/>
            <a:ext cx="181381" cy="248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06ACD54-DD59-4318-ACA9-2BD95E472A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850" y="2619375"/>
            <a:ext cx="6534150" cy="4667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Object6"/>
          <p:cNvSpPr txBox="1"/>
          <p:nvPr/>
        </p:nvSpPr>
        <p:spPr>
          <a:xfrm>
            <a:off x="2495550" y="1447800"/>
            <a:ext cx="6534150" cy="63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t>О чем пойдет разговор?</a:t>
            </a:r>
          </a:p>
        </p:txBody>
      </p:sp>
      <p:sp>
        <p:nvSpPr>
          <p:cNvPr id="78" name="Object7"/>
          <p:cNvSpPr txBox="1"/>
          <p:nvPr/>
        </p:nvSpPr>
        <p:spPr>
          <a:xfrm>
            <a:off x="2262188" y="3014156"/>
            <a:ext cx="8124826" cy="5763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Как развивалось тестирование 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Как менялись представления о тестировании / отношение к тестированию</a:t>
            </a:r>
            <a:br/>
            <a:r>
              <a:t> </a:t>
            </a:r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Какие анти-паттерны обнаружились в ходе его эволюции и почему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Как не попасться в ловушки анти-паттернов</a:t>
            </a:r>
            <a:br/>
            <a:endParaRPr/>
          </a:p>
          <a:p>
            <a:pPr marL="270710" indent="-270710">
              <a:lnSpc>
                <a:spcPts val="3700"/>
              </a:lnSpc>
              <a:spcBef>
                <a:spcPts val="1200"/>
              </a:spcBef>
              <a:buSzPct val="100000"/>
              <a:buChar char="•"/>
              <a:defRPr sz="2700">
                <a:solidFill>
                  <a:srgbClr val="062329"/>
                </a:solidFill>
              </a:defRPr>
            </a:pPr>
            <a:r>
              <a:t>Что можно противопоставить анти-паттернам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756591" y="9662571"/>
            <a:ext cx="181381" cy="248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3CD5CC5-E54C-4F8D-A8B3-CBE50A41E3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ject 1" descr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0" y="8820150"/>
            <a:ext cx="3552825" cy="14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8315325"/>
            <a:ext cx="63246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Object 3" descr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6943725"/>
            <a:ext cx="1752600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Object 4" descr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850" y="2676525"/>
            <a:ext cx="5181600" cy="4667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Object 5" descr="Objec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" y="0"/>
            <a:ext cx="2314575" cy="123825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Object6"/>
          <p:cNvSpPr txBox="1"/>
          <p:nvPr/>
        </p:nvSpPr>
        <p:spPr>
          <a:xfrm>
            <a:off x="2495550" y="1447799"/>
            <a:ext cx="7362825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spcBef>
                <a:spcPts val="1200"/>
              </a:spcBef>
              <a:defRPr sz="4200">
                <a:solidFill>
                  <a:srgbClr val="062329"/>
                </a:solidFill>
              </a:defRPr>
            </a:lvl1pPr>
          </a:lstStyle>
          <a:p>
            <a:r>
              <a:rPr lang="ru-RU" dirty="0"/>
              <a:t>Напомним - </a:t>
            </a:r>
            <a:r>
              <a:rPr dirty="0" err="1"/>
              <a:t>Мартин</a:t>
            </a:r>
            <a:r>
              <a:rPr dirty="0"/>
              <a:t> </a:t>
            </a:r>
            <a:r>
              <a:rPr dirty="0" err="1"/>
              <a:t>Фаулер</a:t>
            </a:r>
            <a:r>
              <a:rPr dirty="0"/>
              <a:t> </a:t>
            </a: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анти-паттернах</a:t>
            </a:r>
            <a:endParaRPr dirty="0"/>
          </a:p>
        </p:txBody>
      </p:sp>
      <p:sp>
        <p:nvSpPr>
          <p:cNvPr id="87" name="Object7"/>
          <p:cNvSpPr txBox="1"/>
          <p:nvPr/>
        </p:nvSpPr>
        <p:spPr>
          <a:xfrm>
            <a:off x="2253915" y="3195258"/>
            <a:ext cx="8124826" cy="389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700"/>
              </a:lnSpc>
              <a:spcBef>
                <a:spcPts val="1200"/>
              </a:spcBef>
              <a:defRPr sz="2700">
                <a:solidFill>
                  <a:srgbClr val="062329"/>
                </a:solidFill>
              </a:defRPr>
            </a:pPr>
            <a:r>
              <a:rPr dirty="0" err="1"/>
              <a:t>Анти-паттерн</a:t>
            </a:r>
            <a:r>
              <a:rPr dirty="0"/>
              <a:t> –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решение</a:t>
            </a:r>
            <a:r>
              <a:rPr dirty="0"/>
              <a:t>, </a:t>
            </a:r>
            <a:r>
              <a:rPr dirty="0" err="1"/>
              <a:t>которое</a:t>
            </a:r>
            <a:r>
              <a:rPr dirty="0"/>
              <a:t> </a:t>
            </a:r>
            <a:r>
              <a:rPr dirty="0" err="1"/>
              <a:t>поначалу</a:t>
            </a:r>
            <a:r>
              <a:rPr dirty="0"/>
              <a:t> </a:t>
            </a:r>
            <a:r>
              <a:rPr dirty="0" err="1"/>
              <a:t>выглядит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привлекательная</a:t>
            </a:r>
            <a:r>
              <a:rPr dirty="0"/>
              <a:t> </a:t>
            </a:r>
            <a:r>
              <a:rPr dirty="0" err="1"/>
              <a:t>мостовая</a:t>
            </a:r>
            <a:r>
              <a:rPr dirty="0"/>
              <a:t>, </a:t>
            </a:r>
            <a:r>
              <a:rPr dirty="0" err="1"/>
              <a:t>усаженная</a:t>
            </a:r>
            <a:r>
              <a:rPr dirty="0"/>
              <a:t> </a:t>
            </a:r>
            <a:r>
              <a:rPr dirty="0" err="1"/>
              <a:t>цветами</a:t>
            </a:r>
            <a:r>
              <a:rPr dirty="0"/>
              <a:t>, … </a:t>
            </a:r>
            <a:r>
              <a:rPr dirty="0" err="1"/>
              <a:t>но</a:t>
            </a:r>
            <a:r>
              <a:rPr dirty="0"/>
              <a:t> в </a:t>
            </a:r>
            <a:r>
              <a:rPr dirty="0" err="1"/>
              <a:t>дальнейшем</a:t>
            </a:r>
            <a:r>
              <a:rPr dirty="0"/>
              <a:t> </a:t>
            </a:r>
            <a:r>
              <a:rPr dirty="0" err="1"/>
              <a:t>заводит</a:t>
            </a:r>
            <a:r>
              <a:rPr dirty="0"/>
              <a:t> </a:t>
            </a:r>
            <a:r>
              <a:rPr dirty="0" err="1"/>
              <a:t>вас</a:t>
            </a:r>
            <a:r>
              <a:rPr dirty="0"/>
              <a:t> в </a:t>
            </a:r>
            <a:r>
              <a:rPr dirty="0" err="1"/>
              <a:t>лабиринт</a:t>
            </a:r>
            <a:r>
              <a:rPr dirty="0"/>
              <a:t>, </a:t>
            </a:r>
            <a:r>
              <a:rPr dirty="0" err="1"/>
              <a:t>населенный</a:t>
            </a:r>
            <a:r>
              <a:rPr dirty="0"/>
              <a:t> </a:t>
            </a:r>
            <a:r>
              <a:rPr dirty="0" err="1"/>
              <a:t>чудовищами</a:t>
            </a:r>
            <a:r>
              <a:rPr dirty="0"/>
              <a:t>.” </a:t>
            </a:r>
            <a:br>
              <a:rPr dirty="0"/>
            </a:br>
            <a:endParaRPr dirty="0"/>
          </a:p>
          <a:p>
            <a:pPr>
              <a:lnSpc>
                <a:spcPts val="3700"/>
              </a:lnSpc>
              <a:spcBef>
                <a:spcPts val="1200"/>
              </a:spcBef>
              <a:defRPr sz="2700">
                <a:solidFill>
                  <a:srgbClr val="3D7986"/>
                </a:solidFill>
              </a:defRPr>
            </a:pPr>
            <a:r>
              <a:rPr dirty="0"/>
              <a:t>An antipattern is ”a solution that initially looks like an attractive road lined with flowers… but further on leads you into a maze filled with monsters.”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756591" y="9662571"/>
            <a:ext cx="181381" cy="248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0AEEC6B-F780-4933-923F-1BF958E546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12" y="8150088"/>
            <a:ext cx="2728091" cy="19716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2289</Words>
  <Application>Microsoft Office PowerPoint</Application>
  <PresentationFormat>Custom</PresentationFormat>
  <Paragraphs>332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Helvetica</vt:lpstr>
      <vt:lpstr>SF Pro Text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Alexandrov, Alexandr</dc:creator>
  <cp:lastModifiedBy>Alexandrov, Alexandr (DXC Luxoft)</cp:lastModifiedBy>
  <cp:revision>5</cp:revision>
  <dcterms:modified xsi:type="dcterms:W3CDTF">2021-10-22T18:09:48Z</dcterms:modified>
</cp:coreProperties>
</file>