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659" r:id="rId2"/>
    <p:sldId id="320" r:id="rId3"/>
    <p:sldId id="739" r:id="rId4"/>
    <p:sldId id="740" r:id="rId5"/>
    <p:sldId id="741" r:id="rId6"/>
    <p:sldId id="684" r:id="rId7"/>
    <p:sldId id="753" r:id="rId8"/>
    <p:sldId id="628" r:id="rId9"/>
    <p:sldId id="689" r:id="rId10"/>
    <p:sldId id="690" r:id="rId11"/>
    <p:sldId id="334" r:id="rId12"/>
    <p:sldId id="692" r:id="rId13"/>
    <p:sldId id="695" r:id="rId14"/>
    <p:sldId id="694" r:id="rId15"/>
    <p:sldId id="696" r:id="rId16"/>
    <p:sldId id="697" r:id="rId17"/>
    <p:sldId id="698" r:id="rId18"/>
    <p:sldId id="699" r:id="rId19"/>
    <p:sldId id="700" r:id="rId20"/>
    <p:sldId id="701" r:id="rId21"/>
    <p:sldId id="711" r:id="rId22"/>
    <p:sldId id="702" r:id="rId23"/>
    <p:sldId id="703" r:id="rId24"/>
    <p:sldId id="704" r:id="rId25"/>
    <p:sldId id="706" r:id="rId26"/>
    <p:sldId id="705" r:id="rId27"/>
    <p:sldId id="707" r:id="rId28"/>
    <p:sldId id="708" r:id="rId29"/>
    <p:sldId id="712" r:id="rId30"/>
    <p:sldId id="713" r:id="rId31"/>
    <p:sldId id="714" r:id="rId32"/>
    <p:sldId id="709" r:id="rId33"/>
    <p:sldId id="710" r:id="rId34"/>
    <p:sldId id="715" r:id="rId35"/>
    <p:sldId id="717" r:id="rId36"/>
    <p:sldId id="718" r:id="rId37"/>
    <p:sldId id="732" r:id="rId38"/>
    <p:sldId id="733" r:id="rId39"/>
    <p:sldId id="734" r:id="rId40"/>
    <p:sldId id="735" r:id="rId41"/>
    <p:sldId id="749" r:id="rId42"/>
    <p:sldId id="751" r:id="rId43"/>
    <p:sldId id="750" r:id="rId44"/>
    <p:sldId id="752" r:id="rId45"/>
    <p:sldId id="693" r:id="rId46"/>
    <p:sldId id="720" r:id="rId47"/>
    <p:sldId id="721" r:id="rId48"/>
    <p:sldId id="723" r:id="rId49"/>
    <p:sldId id="716" r:id="rId50"/>
    <p:sldId id="724" r:id="rId51"/>
    <p:sldId id="725" r:id="rId52"/>
    <p:sldId id="726" r:id="rId53"/>
    <p:sldId id="728" r:id="rId54"/>
    <p:sldId id="729" r:id="rId55"/>
    <p:sldId id="730" r:id="rId56"/>
    <p:sldId id="731" r:id="rId57"/>
    <p:sldId id="737" r:id="rId58"/>
    <p:sldId id="727" r:id="rId59"/>
    <p:sldId id="738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687" r:id="rId68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356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445469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9" autoAdjust="0"/>
    <p:restoredTop sz="96205" autoAdjust="0"/>
  </p:normalViewPr>
  <p:slideViewPr>
    <p:cSldViewPr snapToGrid="0" snapToObjects="1">
      <p:cViewPr varScale="1">
        <p:scale>
          <a:sx n="38" d="100"/>
          <a:sy n="38" d="100"/>
        </p:scale>
        <p:origin x="402" y="54"/>
      </p:cViewPr>
      <p:guideLst>
        <p:guide pos="15356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76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15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02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50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40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56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10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7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8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51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52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74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52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50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84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11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15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59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6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16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67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19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87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42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02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4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746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60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793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3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35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292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38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492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838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8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424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04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323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965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24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9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53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9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70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45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24377650" cy="13716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5279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5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42676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6468" y="3965388"/>
            <a:ext cx="4842680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67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-1"/>
            <a:ext cx="24399930" cy="1371600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9639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025662" y="12520246"/>
            <a:ext cx="11723076" cy="9378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14932591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8409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3109564" y="607069"/>
            <a:ext cx="808407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pPr algn="ctr"/>
              <a:t>‹#›</a:t>
            </a:fld>
            <a:endParaRPr lang="id-ID" sz="2800" b="0" i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7" r:id="rId2"/>
    <p:sldLayoutId id="2147483788" r:id="rId3"/>
    <p:sldLayoutId id="2147483748" r:id="rId4"/>
    <p:sldLayoutId id="2147483749" r:id="rId5"/>
    <p:sldLayoutId id="2147483657" r:id="rId6"/>
    <p:sldLayoutId id="2147483746" r:id="rId7"/>
    <p:sldLayoutId id="2147483752" r:id="rId8"/>
    <p:sldLayoutId id="2147483736" r:id="rId9"/>
    <p:sldLayoutId id="2147483768" r:id="rId10"/>
    <p:sldLayoutId id="2147483714" r:id="rId11"/>
    <p:sldLayoutId id="2147483709" r:id="rId12"/>
    <p:sldLayoutId id="2147483694" r:id="rId13"/>
    <p:sldLayoutId id="2147483722" r:id="rId14"/>
    <p:sldLayoutId id="2147483737" r:id="rId15"/>
    <p:sldLayoutId id="2147483781" r:id="rId16"/>
    <p:sldLayoutId id="2147483770" r:id="rId17"/>
    <p:sldLayoutId id="2147483771" r:id="rId18"/>
    <p:sldLayoutId id="2147483766" r:id="rId19"/>
    <p:sldLayoutId id="2147483787" r:id="rId20"/>
    <p:sldLayoutId id="2147483780" r:id="rId21"/>
    <p:sldLayoutId id="2147483786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github.com/budtmo/docker-androi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github.com/budtmo/docker-androi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tiff"/><Relationship Id="rId4" Type="http://schemas.openxmlformats.org/officeDocument/2006/relationships/image" Target="../media/image11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seleniumhq.org/" TargetMode="Externa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2D928649-6C11-BB48-9E33-729374F082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-28575" y="0"/>
            <a:ext cx="24377650" cy="13716000"/>
          </a:xfrm>
        </p:spPr>
      </p:pic>
      <p:sp>
        <p:nvSpPr>
          <p:cNvPr id="11" name="Rectangle 10"/>
          <p:cNvSpPr/>
          <p:nvPr/>
        </p:nvSpPr>
        <p:spPr>
          <a:xfrm>
            <a:off x="-21792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9705" y="4023361"/>
            <a:ext cx="20924595" cy="5382724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975360" y="5540298"/>
            <a:ext cx="23050830" cy="3385524"/>
            <a:chOff x="5988388" y="-225643"/>
            <a:chExt cx="12359700" cy="3385524"/>
          </a:xfrm>
        </p:grpSpPr>
        <p:sp>
          <p:nvSpPr>
            <p:cNvPr id="19" name="TextBox 18"/>
            <p:cNvSpPr txBox="1"/>
            <p:nvPr/>
          </p:nvSpPr>
          <p:spPr>
            <a:xfrm>
              <a:off x="5988388" y="-225643"/>
              <a:ext cx="12359700" cy="3385524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Appium </a:t>
              </a:r>
              <a:r>
                <a:rPr lang="en-US" sz="54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Dockerization</a:t>
              </a:r>
              <a:r>
                <a:rPr lang="en-US" sz="54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: from Scratch to Advanced Implementation</a:t>
              </a:r>
            </a:p>
            <a:p>
              <a:r>
                <a:rPr lang="en-US" dirty="0"/>
                <a:t/>
              </a:r>
              <a:br>
                <a:rPr lang="en-US" dirty="0"/>
              </a:br>
              <a:endParaRPr lang="en-US" dirty="0"/>
            </a:p>
            <a:p>
              <a:pPr algn="ctr"/>
              <a:endParaRPr lang="id-ID" sz="8800" b="1" dirty="0">
                <a:solidFill>
                  <a:schemeClr val="bg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6335836" y="11776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Sargis</a:t>
              </a:r>
              <a:r>
                <a:rPr lang="en-US" sz="2800" dirty="0">
                  <a:solidFill>
                    <a:schemeClr val="bg1"/>
                  </a:solidFill>
                  <a:latin typeface="Lato Regular"/>
                  <a:cs typeface="Lato Regular"/>
                </a:rPr>
                <a:t> Sargsyan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48801" y="7786257"/>
            <a:ext cx="3657600" cy="240970"/>
            <a:chOff x="10866255" y="8448874"/>
            <a:chExt cx="2738812" cy="73150"/>
          </a:xfrm>
        </p:grpSpPr>
        <p:sp>
          <p:nvSpPr>
            <p:cNvPr id="12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4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Appium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Docker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Architecture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51A7619-93AA-1146-8986-A38711283DE1}"/>
              </a:ext>
            </a:extLst>
          </p:cNvPr>
          <p:cNvGrpSpPr/>
          <p:nvPr/>
        </p:nvGrpSpPr>
        <p:grpSpPr>
          <a:xfrm>
            <a:off x="2715150" y="6858000"/>
            <a:ext cx="2924828" cy="3185758"/>
            <a:chOff x="530193" y="6095999"/>
            <a:chExt cx="2924828" cy="31857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22BFCC-C422-934B-ABAA-9AE3F9C3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99" y="6095999"/>
              <a:ext cx="2737417" cy="2053063"/>
            </a:xfrm>
            <a:prstGeom prst="rect">
              <a:avLst/>
            </a:prstGeom>
          </p:spPr>
        </p:pic>
        <p:sp>
          <p:nvSpPr>
            <p:cNvPr id="57" name="Subtitle 2">
              <a:extLst>
                <a:ext uri="{FF2B5EF4-FFF2-40B4-BE49-F238E27FC236}">
                  <a16:creationId xmlns:a16="http://schemas.microsoft.com/office/drawing/2014/main" xmlns="" id="{D9999918-C4B6-904D-8995-CB4E0879741D}"/>
                </a:ext>
              </a:extLst>
            </p:cNvPr>
            <p:cNvSpPr txBox="1">
              <a:spLocks/>
            </p:cNvSpPr>
            <p:nvPr/>
          </p:nvSpPr>
          <p:spPr>
            <a:xfrm>
              <a:off x="530193" y="8267701"/>
              <a:ext cx="2924828" cy="101405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b="1" dirty="0">
                  <a:solidFill>
                    <a:schemeClr val="accent1"/>
                  </a:solidFill>
                  <a:latin typeface="Lato Light"/>
                  <a:cs typeface="Lato Light"/>
                </a:rPr>
                <a:t>Test Runner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E8A603-A506-EB4A-BB7F-CFC6084796A6}"/>
              </a:ext>
            </a:extLst>
          </p:cNvPr>
          <p:cNvSpPr txBox="1"/>
          <p:nvPr/>
        </p:nvSpPr>
        <p:spPr>
          <a:xfrm>
            <a:off x="15641320" y="89608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6275963-2600-6D4C-8A14-78F3FCFB81FD}"/>
              </a:ext>
            </a:extLst>
          </p:cNvPr>
          <p:cNvGrpSpPr/>
          <p:nvPr/>
        </p:nvGrpSpPr>
        <p:grpSpPr>
          <a:xfrm>
            <a:off x="18781505" y="3621475"/>
            <a:ext cx="1884819" cy="4013087"/>
            <a:chOff x="11878436" y="3166897"/>
            <a:chExt cx="1884819" cy="4013087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137C7038-FDF0-974C-A953-55FF06B7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8436" y="3166897"/>
              <a:ext cx="1884819" cy="4013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838BC8F-F01F-6B4E-B3EE-633A189ED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" t="8429" r="-888" b="9377"/>
            <a:stretch/>
          </p:blipFill>
          <p:spPr>
            <a:xfrm>
              <a:off x="12036566" y="3736633"/>
              <a:ext cx="1596932" cy="2840791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99C9AB03-A063-AA48-9CCF-CB94903CFBF5}"/>
              </a:ext>
            </a:extLst>
          </p:cNvPr>
          <p:cNvGrpSpPr/>
          <p:nvPr/>
        </p:nvGrpSpPr>
        <p:grpSpPr>
          <a:xfrm>
            <a:off x="18767319" y="8214908"/>
            <a:ext cx="1884819" cy="4013087"/>
            <a:chOff x="11878436" y="3166897"/>
            <a:chExt cx="1884819" cy="4013087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2CE1FA2A-8B58-DC46-B0EA-BADC8BA3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8436" y="3166897"/>
              <a:ext cx="1884819" cy="401308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C64EA953-6894-8043-AAF2-6700E7705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" t="8429" r="-888" b="9377"/>
            <a:stretch/>
          </p:blipFill>
          <p:spPr>
            <a:xfrm>
              <a:off x="12036566" y="3736633"/>
              <a:ext cx="1596932" cy="2840791"/>
            </a:xfrm>
            <a:prstGeom prst="rect">
              <a:avLst/>
            </a:prstGeom>
          </p:spPr>
        </p:pic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xmlns="" id="{C8001317-3A48-8742-B349-DF5893E7E38B}"/>
              </a:ext>
            </a:extLst>
          </p:cNvPr>
          <p:cNvCxnSpPr>
            <a:cxnSpLocks/>
          </p:cNvCxnSpPr>
          <p:nvPr/>
        </p:nvCxnSpPr>
        <p:spPr>
          <a:xfrm>
            <a:off x="5129697" y="7917280"/>
            <a:ext cx="26828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F11AB3F9-17A5-CA42-B2E2-A6FB475FA574}"/>
              </a:ext>
            </a:extLst>
          </p:cNvPr>
          <p:cNvCxnSpPr/>
          <p:nvPr/>
        </p:nvCxnSpPr>
        <p:spPr>
          <a:xfrm flipV="1">
            <a:off x="7812558" y="5628019"/>
            <a:ext cx="0" cy="2289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2D5F79A1-787F-054F-9D90-E1C39BC8B246}"/>
              </a:ext>
            </a:extLst>
          </p:cNvPr>
          <p:cNvCxnSpPr/>
          <p:nvPr/>
        </p:nvCxnSpPr>
        <p:spPr>
          <a:xfrm flipV="1">
            <a:off x="7812558" y="7932191"/>
            <a:ext cx="0" cy="22892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xmlns="" id="{08731181-8996-8647-B9B5-43F12EA8E658}"/>
              </a:ext>
            </a:extLst>
          </p:cNvPr>
          <p:cNvCxnSpPr>
            <a:endCxn id="15" idx="2"/>
          </p:cNvCxnSpPr>
          <p:nvPr/>
        </p:nvCxnSpPr>
        <p:spPr>
          <a:xfrm>
            <a:off x="7812558" y="5628019"/>
            <a:ext cx="171206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xmlns="" id="{7F1378B7-B196-5949-B0FE-4FBEB80160D9}"/>
              </a:ext>
            </a:extLst>
          </p:cNvPr>
          <p:cNvCxnSpPr/>
          <p:nvPr/>
        </p:nvCxnSpPr>
        <p:spPr>
          <a:xfrm>
            <a:off x="7812558" y="10221452"/>
            <a:ext cx="171206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E97BE9D9-BDA1-EE4F-BD3F-9AA328074B3E}"/>
              </a:ext>
            </a:extLst>
          </p:cNvPr>
          <p:cNvCxnSpPr>
            <a:stCxn id="15" idx="0"/>
            <a:endCxn id="78" idx="1"/>
          </p:cNvCxnSpPr>
          <p:nvPr/>
        </p:nvCxnSpPr>
        <p:spPr>
          <a:xfrm flipV="1">
            <a:off x="15240369" y="5628019"/>
            <a:ext cx="354113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ubtitle 2">
            <a:extLst>
              <a:ext uri="{FF2B5EF4-FFF2-40B4-BE49-F238E27FC236}">
                <a16:creationId xmlns:a16="http://schemas.microsoft.com/office/drawing/2014/main" xmlns="" id="{5E89A466-4320-3540-93FA-DCE794AB5712}"/>
              </a:ext>
            </a:extLst>
          </p:cNvPr>
          <p:cNvSpPr txBox="1">
            <a:spLocks/>
          </p:cNvSpPr>
          <p:nvPr/>
        </p:nvSpPr>
        <p:spPr>
          <a:xfrm>
            <a:off x="4628447" y="7248864"/>
            <a:ext cx="3506752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HTTP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112" name="Subtitle 2">
            <a:extLst>
              <a:ext uri="{FF2B5EF4-FFF2-40B4-BE49-F238E27FC236}">
                <a16:creationId xmlns:a16="http://schemas.microsoft.com/office/drawing/2014/main" xmlns="" id="{4CD88702-1922-E442-8703-5ED27A8C9813}"/>
              </a:ext>
            </a:extLst>
          </p:cNvPr>
          <p:cNvSpPr txBox="1">
            <a:spLocks/>
          </p:cNvSpPr>
          <p:nvPr/>
        </p:nvSpPr>
        <p:spPr>
          <a:xfrm>
            <a:off x="15221195" y="4842843"/>
            <a:ext cx="3506753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USB connect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xmlns="" id="{FF0B046F-5AD3-9545-AC58-C593979E9042}"/>
              </a:ext>
            </a:extLst>
          </p:cNvPr>
          <p:cNvCxnSpPr/>
          <p:nvPr/>
        </p:nvCxnSpPr>
        <p:spPr>
          <a:xfrm flipV="1">
            <a:off x="15264089" y="10248814"/>
            <a:ext cx="354113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Subtitle 2">
            <a:extLst>
              <a:ext uri="{FF2B5EF4-FFF2-40B4-BE49-F238E27FC236}">
                <a16:creationId xmlns:a16="http://schemas.microsoft.com/office/drawing/2014/main" xmlns="" id="{0A98A977-9251-394B-B1E0-D03E698C027C}"/>
              </a:ext>
            </a:extLst>
          </p:cNvPr>
          <p:cNvSpPr txBox="1">
            <a:spLocks/>
          </p:cNvSpPr>
          <p:nvPr/>
        </p:nvSpPr>
        <p:spPr>
          <a:xfrm>
            <a:off x="15221195" y="9549289"/>
            <a:ext cx="3506753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USB connect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DA2B58-B63C-C244-9ECB-BF9635BCCF0C}"/>
              </a:ext>
            </a:extLst>
          </p:cNvPr>
          <p:cNvGrpSpPr/>
          <p:nvPr/>
        </p:nvGrpSpPr>
        <p:grpSpPr>
          <a:xfrm>
            <a:off x="9025576" y="2815851"/>
            <a:ext cx="6214794" cy="4377480"/>
            <a:chOff x="9025576" y="2815851"/>
            <a:chExt cx="6214794" cy="43774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8186521F-D924-B846-BBD6-AB9DDF301591}"/>
                </a:ext>
              </a:extLst>
            </p:cNvPr>
            <p:cNvGrpSpPr/>
            <p:nvPr/>
          </p:nvGrpSpPr>
          <p:grpSpPr>
            <a:xfrm>
              <a:off x="9524626" y="4062709"/>
              <a:ext cx="5715744" cy="3130622"/>
              <a:chOff x="9547837" y="4289017"/>
              <a:chExt cx="4740130" cy="259625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7E89A14D-5501-6749-91FC-E735CF455A32}"/>
                  </a:ext>
                </a:extLst>
              </p:cNvPr>
              <p:cNvGrpSpPr/>
              <p:nvPr/>
            </p:nvGrpSpPr>
            <p:grpSpPr>
              <a:xfrm rot="5400000">
                <a:off x="10122568" y="4520609"/>
                <a:ext cx="1932318" cy="2372707"/>
                <a:chOff x="7149540" y="3332822"/>
                <a:chExt cx="1654848" cy="2032000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xmlns="" id="{73CD49E7-7711-DB4C-9CB3-1F279A77B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150260" y="3795562"/>
                  <a:ext cx="1105077" cy="1106517"/>
                </a:xfrm>
                <a:prstGeom prst="rect">
                  <a:avLst/>
                </a:prstGeom>
              </p:spPr>
            </p:pic>
            <p:sp>
              <p:nvSpPr>
                <p:cNvPr id="56" name="Subtitle 2">
                  <a:extLst>
                    <a:ext uri="{FF2B5EF4-FFF2-40B4-BE49-F238E27FC236}">
                      <a16:creationId xmlns:a16="http://schemas.microsoft.com/office/drawing/2014/main" xmlns="" id="{5BAEA73A-0149-014F-BC27-D00CDAB4FE6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436135" y="3996568"/>
                  <a:ext cx="2032000" cy="704507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Appium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F6BF92BE-79E8-004C-A445-CB96B5FE01F9}"/>
                  </a:ext>
                </a:extLst>
              </p:cNvPr>
              <p:cNvGrpSpPr/>
              <p:nvPr/>
            </p:nvGrpSpPr>
            <p:grpSpPr>
              <a:xfrm rot="5400000">
                <a:off x="12009537" y="4596626"/>
                <a:ext cx="1835393" cy="2220673"/>
                <a:chOff x="7230061" y="5633258"/>
                <a:chExt cx="1679453" cy="2031999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xmlns="" id="{EDDB58CD-D98B-704B-A390-C69EB3D4E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312025" y="6095999"/>
                  <a:ext cx="942588" cy="1106516"/>
                </a:xfrm>
                <a:prstGeom prst="rect">
                  <a:avLst/>
                </a:prstGeom>
              </p:spPr>
            </p:pic>
            <p:sp>
              <p:nvSpPr>
                <p:cNvPr id="54" name="Subtitle 2">
                  <a:extLst>
                    <a:ext uri="{FF2B5EF4-FFF2-40B4-BE49-F238E27FC236}">
                      <a16:creationId xmlns:a16="http://schemas.microsoft.com/office/drawing/2014/main" xmlns="" id="{EFEB4016-1E04-0048-A845-6FA6131DEE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541260" y="6297004"/>
                  <a:ext cx="2031999" cy="704508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ADB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374CB96-86FD-DB44-9AE5-7B41A92BB152}"/>
                  </a:ext>
                </a:extLst>
              </p:cNvPr>
              <p:cNvSpPr/>
              <p:nvPr/>
            </p:nvSpPr>
            <p:spPr>
              <a:xfrm rot="5400000">
                <a:off x="10619772" y="3217082"/>
                <a:ext cx="2596259" cy="4740130"/>
              </a:xfrm>
              <a:prstGeom prst="rect">
                <a:avLst/>
              </a:prstGeom>
              <a:noFill/>
              <a:ln w="889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69B7A55-C8E6-8E46-829F-B4EA48789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5057"/>
            <a:stretch/>
          </p:blipFill>
          <p:spPr>
            <a:xfrm>
              <a:off x="9025576" y="2815851"/>
              <a:ext cx="3182178" cy="1759057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C05564CA-45CE-B74F-8C78-D4C3FBEA8B16}"/>
              </a:ext>
            </a:extLst>
          </p:cNvPr>
          <p:cNvGrpSpPr/>
          <p:nvPr/>
        </p:nvGrpSpPr>
        <p:grpSpPr>
          <a:xfrm>
            <a:off x="9100357" y="7450225"/>
            <a:ext cx="6214794" cy="4377480"/>
            <a:chOff x="9025576" y="2815851"/>
            <a:chExt cx="6214794" cy="437748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A35DD50-6029-7E4F-A129-465B02EA7056}"/>
                </a:ext>
              </a:extLst>
            </p:cNvPr>
            <p:cNvGrpSpPr/>
            <p:nvPr/>
          </p:nvGrpSpPr>
          <p:grpSpPr>
            <a:xfrm>
              <a:off x="9524626" y="4062709"/>
              <a:ext cx="5715744" cy="3130622"/>
              <a:chOff x="9547837" y="4289017"/>
              <a:chExt cx="4740130" cy="259625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06D22FA5-1320-5648-9B19-EF16C4703D1F}"/>
                  </a:ext>
                </a:extLst>
              </p:cNvPr>
              <p:cNvGrpSpPr/>
              <p:nvPr/>
            </p:nvGrpSpPr>
            <p:grpSpPr>
              <a:xfrm rot="5400000">
                <a:off x="10122568" y="4520609"/>
                <a:ext cx="1932318" cy="2372707"/>
                <a:chOff x="7149540" y="3332822"/>
                <a:chExt cx="1654848" cy="20320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xmlns="" id="{94D12FEE-EE7B-1445-B78A-EF1DBFB932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150260" y="3795562"/>
                  <a:ext cx="1105077" cy="1106517"/>
                </a:xfrm>
                <a:prstGeom prst="rect">
                  <a:avLst/>
                </a:prstGeom>
              </p:spPr>
            </p:pic>
            <p:sp>
              <p:nvSpPr>
                <p:cNvPr id="61" name="Subtitle 2">
                  <a:extLst>
                    <a:ext uri="{FF2B5EF4-FFF2-40B4-BE49-F238E27FC236}">
                      <a16:creationId xmlns:a16="http://schemas.microsoft.com/office/drawing/2014/main" xmlns="" id="{C3374E7B-5AA6-F342-91E8-B87BD95195B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436135" y="3996568"/>
                  <a:ext cx="2032000" cy="704507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Appium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97E95BCF-3540-CB41-A4C2-3E5B04E0BA2E}"/>
                  </a:ext>
                </a:extLst>
              </p:cNvPr>
              <p:cNvGrpSpPr/>
              <p:nvPr/>
            </p:nvGrpSpPr>
            <p:grpSpPr>
              <a:xfrm rot="5400000">
                <a:off x="12009537" y="4596626"/>
                <a:ext cx="1835393" cy="2220673"/>
                <a:chOff x="7230061" y="5633258"/>
                <a:chExt cx="1679453" cy="2031999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xmlns="" id="{EE07C301-9E8B-8448-8DE5-AC98F64297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312025" y="6095999"/>
                  <a:ext cx="942588" cy="1106516"/>
                </a:xfrm>
                <a:prstGeom prst="rect">
                  <a:avLst/>
                </a:prstGeom>
              </p:spPr>
            </p:pic>
            <p:sp>
              <p:nvSpPr>
                <p:cNvPr id="59" name="Subtitle 2">
                  <a:extLst>
                    <a:ext uri="{FF2B5EF4-FFF2-40B4-BE49-F238E27FC236}">
                      <a16:creationId xmlns:a16="http://schemas.microsoft.com/office/drawing/2014/main" xmlns="" id="{FA2AE2FF-73DD-6645-8A8C-C64393293D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541260" y="6297004"/>
                  <a:ext cx="2031999" cy="704508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ADB</a:t>
                  </a:r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9AD08E5C-2140-DD40-A6DF-755D6879B920}"/>
                  </a:ext>
                </a:extLst>
              </p:cNvPr>
              <p:cNvSpPr/>
              <p:nvPr/>
            </p:nvSpPr>
            <p:spPr>
              <a:xfrm rot="5400000">
                <a:off x="10619772" y="3217082"/>
                <a:ext cx="2596259" cy="4740130"/>
              </a:xfrm>
              <a:prstGeom prst="rect">
                <a:avLst/>
              </a:prstGeom>
              <a:noFill/>
              <a:ln w="889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F35F7B35-88B5-BD41-BBA0-418377B4F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5057"/>
            <a:stretch/>
          </p:blipFill>
          <p:spPr>
            <a:xfrm>
              <a:off x="9025576" y="2815851"/>
              <a:ext cx="3182178" cy="1759057"/>
            </a:xfrm>
            <a:prstGeom prst="rect">
              <a:avLst/>
            </a:prstGeom>
          </p:spPr>
        </p:pic>
      </p:grpSp>
      <p:sp>
        <p:nvSpPr>
          <p:cNvPr id="72" name="Subtitle 2">
            <a:extLst>
              <a:ext uri="{FF2B5EF4-FFF2-40B4-BE49-F238E27FC236}">
                <a16:creationId xmlns:a16="http://schemas.microsoft.com/office/drawing/2014/main" xmlns="" id="{8085AAF4-8A8C-9E4A-9550-DD93B1B1D5FF}"/>
              </a:ext>
            </a:extLst>
          </p:cNvPr>
          <p:cNvSpPr txBox="1">
            <a:spLocks/>
          </p:cNvSpPr>
          <p:nvPr/>
        </p:nvSpPr>
        <p:spPr>
          <a:xfrm>
            <a:off x="11355844" y="3208867"/>
            <a:ext cx="4345370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b="1" dirty="0">
                <a:solidFill>
                  <a:schemeClr val="accent1"/>
                </a:solidFill>
                <a:latin typeface="Lato Light"/>
                <a:cs typeface="Lato Light"/>
              </a:rPr>
              <a:t>docker-machine-1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xmlns="" id="{36F729DC-3AE5-FD44-9D24-04AA2BA2827E}"/>
              </a:ext>
            </a:extLst>
          </p:cNvPr>
          <p:cNvSpPr txBox="1">
            <a:spLocks/>
          </p:cNvSpPr>
          <p:nvPr/>
        </p:nvSpPr>
        <p:spPr>
          <a:xfrm>
            <a:off x="11311997" y="7805346"/>
            <a:ext cx="4345370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b="1" dirty="0">
                <a:solidFill>
                  <a:schemeClr val="accent1"/>
                </a:solidFill>
                <a:latin typeface="Lato Light"/>
                <a:cs typeface="Lato Light"/>
              </a:rPr>
              <a:t>docker-machine-2</a:t>
            </a:r>
          </a:p>
        </p:txBody>
      </p:sp>
    </p:spTree>
    <p:extLst>
      <p:ext uri="{BB962C8B-B14F-4D97-AF65-F5344CB8AC3E}">
        <p14:creationId xmlns:p14="http://schemas.microsoft.com/office/powerpoint/2010/main" val="23142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98659A39-D8A0-F145-93E5-C491DD0B8B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b="10377"/>
          <a:stretch>
            <a:fillRect/>
          </a:stretch>
        </p:blipFill>
        <p:spPr>
          <a:xfrm>
            <a:off x="7469332" y="5030448"/>
            <a:ext cx="9480165" cy="5333981"/>
          </a:xfr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03CC88F-7F96-5F4D-8F7A-9EA186420156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CBF77E8-A661-BD48-A611-AE05FFA03F50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Getting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started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with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docker-appium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B74075C-BB95-5D44-A18F-052C62964B33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2BBA2C20-8FFF-AD41-A506-0FB3C4CDFFE4}"/>
              </a:ext>
            </a:extLst>
          </p:cNvPr>
          <p:cNvSpPr txBox="1">
            <a:spLocks/>
          </p:cNvSpPr>
          <p:nvPr/>
        </p:nvSpPr>
        <p:spPr>
          <a:xfrm>
            <a:off x="6381823" y="1634834"/>
            <a:ext cx="11655185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Steps for 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 Mac OSX</a:t>
            </a:r>
          </a:p>
        </p:txBody>
      </p:sp>
    </p:spTree>
    <p:extLst>
      <p:ext uri="{BB962C8B-B14F-4D97-AF65-F5344CB8AC3E}">
        <p14:creationId xmlns:p14="http://schemas.microsoft.com/office/powerpoint/2010/main" val="6027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docker-machine --version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docker-machine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version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7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F687F2-667B-F448-A640-FC56709BC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3" y="927099"/>
            <a:ext cx="23299122" cy="118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docker-machine create --driver </a:t>
              </a:r>
              <a:r>
                <a:rPr lang="en-US" sz="4400" dirty="0" err="1">
                  <a:latin typeface="Monaco" pitchFamily="2" charset="77"/>
                </a:rPr>
                <a:t>virtualbox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-test-machine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Create a docker-machine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9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C45117-2ACC-B14D-8C40-EAE5E9C64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9" y="1608864"/>
            <a:ext cx="22840551" cy="104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1251DF-D513-FE44-ADE3-B0666A5FE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6" y="677528"/>
            <a:ext cx="21961475" cy="123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docker-machine stop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-test-machine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Enable USB in created docker-machine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3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E5473E-DFCC-4849-A096-CD7F17BEF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3" y="1114425"/>
            <a:ext cx="22519363" cy="114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</a:t>
              </a:r>
              <a:r>
                <a:rPr lang="en-US" sz="4400" dirty="0" err="1">
                  <a:latin typeface="Monaco" pitchFamily="2" charset="77"/>
                </a:rPr>
                <a:t>vboxmanage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modifyvm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-test-machine --</a:t>
              </a:r>
              <a:r>
                <a:rPr lang="en-US" sz="4400" dirty="0" err="1">
                  <a:latin typeface="Monaco" pitchFamily="2" charset="77"/>
                </a:rPr>
                <a:t>usb</a:t>
              </a:r>
              <a:r>
                <a:rPr lang="en-US" sz="4400" dirty="0">
                  <a:latin typeface="Monaco" pitchFamily="2" charset="77"/>
                </a:rPr>
                <a:t> on --</a:t>
              </a:r>
              <a:r>
                <a:rPr lang="en-US" sz="4400" dirty="0" err="1">
                  <a:latin typeface="Monaco" pitchFamily="2" charset="77"/>
                </a:rPr>
                <a:t>usbehci</a:t>
              </a:r>
              <a:r>
                <a:rPr lang="en-US" sz="4400" dirty="0">
                  <a:latin typeface="Monaco" pitchFamily="2" charset="77"/>
                </a:rPr>
                <a:t> on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Enable USB in created docker-machine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7D9806-CF42-5343-9111-F9B4B615C41E}"/>
              </a:ext>
            </a:extLst>
          </p:cNvPr>
          <p:cNvSpPr/>
          <p:nvPr/>
        </p:nvSpPr>
        <p:spPr>
          <a:xfrm>
            <a:off x="360919" y="13032928"/>
            <a:ext cx="236235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 You need to install Extension Pack depends on your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virtualbox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version, in case you get an Error "Implementation of the USB 2.0 controller not found"</a:t>
            </a:r>
          </a:p>
        </p:txBody>
      </p:sp>
    </p:spTree>
    <p:extLst>
      <p:ext uri="{BB962C8B-B14F-4D97-AF65-F5344CB8AC3E}">
        <p14:creationId xmlns:p14="http://schemas.microsoft.com/office/powerpoint/2010/main" val="141091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84045" y="8124979"/>
            <a:ext cx="3609568" cy="80018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id-ID" sz="4000" b="1" dirty="0" err="1">
                <a:latin typeface="Lato Regular"/>
                <a:cs typeface="Lato Regular"/>
              </a:rPr>
              <a:t>Sargis</a:t>
            </a:r>
            <a:r>
              <a:rPr lang="id-ID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rPr>
              <a:t> </a:t>
            </a:r>
            <a:r>
              <a:rPr lang="id-ID" sz="4000" b="1" dirty="0" err="1">
                <a:solidFill>
                  <a:schemeClr val="accent1"/>
                </a:solidFill>
                <a:latin typeface="Lato Regular"/>
                <a:cs typeface="Lato Regular"/>
              </a:rPr>
              <a:t>Sargsyan</a:t>
            </a:r>
            <a:endParaRPr lang="id-ID" sz="4000" b="1" dirty="0">
              <a:solidFill>
                <a:schemeClr val="accent1"/>
              </a:solidFill>
              <a:latin typeface="Lato Regular"/>
              <a:cs typeface="Lato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0235" y="9203550"/>
            <a:ext cx="5877176" cy="553961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n-US" sz="2400" dirty="0">
                <a:latin typeface="Lato Light"/>
                <a:cs typeface="Lato Light"/>
              </a:rPr>
              <a:t>Director, Quality Assurance at </a:t>
            </a:r>
            <a:r>
              <a:rPr lang="en-US" sz="2400" dirty="0" err="1">
                <a:latin typeface="Lato Light"/>
                <a:cs typeface="Lato Light"/>
              </a:rPr>
              <a:t>PicsArt</a:t>
            </a:r>
            <a:r>
              <a:rPr lang="en-US" sz="2400" dirty="0">
                <a:latin typeface="Lato Light"/>
                <a:cs typeface="Lato Light"/>
              </a:rPr>
              <a:t> Inc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665359" y="9058102"/>
            <a:ext cx="1046909" cy="0"/>
          </a:xfrm>
          <a:prstGeom prst="line">
            <a:avLst/>
          </a:prstGeom>
          <a:ln w="6350">
            <a:solidFill>
              <a:schemeClr val="accent1"/>
            </a:solidFill>
            <a:prstDash val="lg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592779" y="483017"/>
            <a:ext cx="5192090" cy="14465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8800" b="1" dirty="0">
                <a:solidFill>
                  <a:schemeClr val="tx2"/>
                </a:solidFill>
                <a:latin typeface="Lato Regular"/>
                <a:cs typeface="Lato Regular"/>
              </a:rPr>
              <a:t>Welcome!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3FF9243C-3EAC-494C-8F8C-722701C1C5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6" t="-256" r="8872" b="16834"/>
          <a:stretch/>
        </p:blipFill>
        <p:spPr>
          <a:xfrm>
            <a:off x="10433803" y="4052570"/>
            <a:ext cx="3559810" cy="355981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B1867B-2EFB-C24E-B88E-28D0127044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63" y="10875882"/>
            <a:ext cx="3441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0FD131-7C6E-6749-A8E2-342BB3F78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74" y="1577975"/>
            <a:ext cx="22547701" cy="105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2" name="Online Media 1" descr="turn on usb small">
            <a:hlinkClick r:id="" action="ppaction://media"/>
            <a:extLst>
              <a:ext uri="{FF2B5EF4-FFF2-40B4-BE49-F238E27FC236}">
                <a16:creationId xmlns:a16="http://schemas.microsoft.com/office/drawing/2014/main" xmlns="" id="{5A592362-72C7-F240-8A57-DF48E87B0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578" y="511175"/>
            <a:ext cx="22566489" cy="126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docker-machine start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-test-machine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Start docker-machine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3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9E5013-48EB-CE47-B294-4DB0F84EB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0" y="1520825"/>
            <a:ext cx="22701489" cy="1067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107977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Add Android device and Host Controller</a:t>
              </a:r>
              <a:endParaRPr lang="id-ID" sz="66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4C028A-95FC-5F45-8C0C-BA08C5B4E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86" y="1973381"/>
            <a:ext cx="19980275" cy="112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</a:t>
              </a:r>
              <a:r>
                <a:rPr lang="en-US" sz="4400" dirty="0" err="1">
                  <a:latin typeface="Monaco" pitchFamily="2" charset="77"/>
                </a:rPr>
                <a:t>adb</a:t>
              </a:r>
              <a:r>
                <a:rPr lang="en-US" sz="4400" dirty="0">
                  <a:latin typeface="Monaco" pitchFamily="2" charset="77"/>
                </a:rPr>
                <a:t> kill-server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Kill base machine </a:t>
              </a:r>
              <a:r>
                <a:rPr lang="en-US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adb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3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75F56F-63B1-CD41-91A9-17759724A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2" y="1557518"/>
            <a:ext cx="22613985" cy="106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docker-machine </a:t>
              </a:r>
              <a:r>
                <a:rPr lang="en-US" sz="4400" dirty="0" err="1">
                  <a:latin typeface="Monaco" pitchFamily="2" charset="77"/>
                </a:rPr>
                <a:t>ssh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-test-machine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SSH to docker-machine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1CD0B1-B197-DB4D-82F8-E4E4AFC45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2" y="1790700"/>
            <a:ext cx="22433546" cy="105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exec -it container-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adb</a:t>
              </a:r>
              <a:r>
                <a:rPr lang="en-US" sz="4400" dirty="0">
                  <a:latin typeface="Monaco" pitchFamily="2" charset="77"/>
                </a:rPr>
                <a:t> devices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Connect the device and run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485675" y="8489759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38706" y="5683159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188825" y="420435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87093" y="5757287"/>
            <a:ext cx="3555322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4800" b="1" dirty="0" err="1">
                <a:solidFill>
                  <a:schemeClr val="tx2"/>
                </a:solidFill>
                <a:latin typeface="Lato Regular"/>
                <a:cs typeface="Lato Regular"/>
              </a:rPr>
              <a:t>Introduction</a:t>
            </a:r>
            <a:endParaRPr lang="id-ID" sz="48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266" y="6591637"/>
            <a:ext cx="4369072" cy="10257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Getting started with Appium Docker for Android </a:t>
            </a:r>
            <a:endParaRPr lang="es-ES" sz="2400" dirty="0">
              <a:cs typeface="Lato Ligh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075733" y="6733862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24" name="Straight Connector 23"/>
          <p:cNvCxnSpPr/>
          <p:nvPr/>
        </p:nvCxnSpPr>
        <p:spPr>
          <a:xfrm>
            <a:off x="11026489" y="6884692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188825" y="697760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075733" y="9507112"/>
            <a:ext cx="226185" cy="22624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301918" y="9657942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188825" y="9733356"/>
            <a:ext cx="0" cy="398264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851979" y="8603579"/>
            <a:ext cx="4306617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800" b="1" dirty="0" err="1">
                <a:solidFill>
                  <a:schemeClr val="tx2"/>
                </a:solidFill>
                <a:latin typeface="Lato Regular"/>
                <a:cs typeface="Lato Regular"/>
              </a:rPr>
              <a:t>Appium</a:t>
            </a:r>
            <a:r>
              <a:rPr lang="id-ID" sz="4800" b="1" dirty="0">
                <a:solidFill>
                  <a:schemeClr val="tx2"/>
                </a:solidFill>
                <a:latin typeface="Lato Regular"/>
                <a:cs typeface="Lato Regular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Lato Regular"/>
                <a:cs typeface="Lato Regular"/>
              </a:rPr>
              <a:t>Docker</a:t>
            </a:r>
            <a:endParaRPr lang="id-ID" sz="48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1443355" y="4167998"/>
            <a:ext cx="147416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5873980" y="9475035"/>
            <a:ext cx="4369072" cy="58255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Setup docker-</a:t>
            </a:r>
            <a:r>
              <a:rPr lang="en-US" sz="2400" dirty="0" err="1">
                <a:cs typeface="Lato Light"/>
              </a:rPr>
              <a:t>appium</a:t>
            </a:r>
            <a:r>
              <a:rPr lang="en-US" sz="2400" dirty="0">
                <a:cs typeface="Lato Light"/>
              </a:rPr>
              <a:t> in Mac</a:t>
            </a:r>
            <a:endParaRPr lang="es-ES" sz="2400" dirty="0">
              <a:cs typeface="Lato Light"/>
            </a:endParaRPr>
          </a:p>
        </p:txBody>
      </p:sp>
      <p:sp>
        <p:nvSpPr>
          <p:cNvPr id="66" name="AutoShape 12"/>
          <p:cNvSpPr>
            <a:spLocks/>
          </p:cNvSpPr>
          <p:nvPr/>
        </p:nvSpPr>
        <p:spPr bwMode="auto">
          <a:xfrm>
            <a:off x="14215637" y="9157675"/>
            <a:ext cx="841605" cy="868018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2" name="AutoShape 38"/>
          <p:cNvSpPr>
            <a:spLocks/>
          </p:cNvSpPr>
          <p:nvPr/>
        </p:nvSpPr>
        <p:spPr bwMode="auto">
          <a:xfrm>
            <a:off x="9392517" y="6468608"/>
            <a:ext cx="841605" cy="7922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407414" y="483017"/>
            <a:ext cx="13693477" cy="2079087"/>
            <a:chOff x="5386827" y="483017"/>
            <a:chExt cx="13693477" cy="2079087"/>
          </a:xfrm>
        </p:grpSpPr>
        <p:sp>
          <p:nvSpPr>
            <p:cNvPr id="38" name="TextBox 37"/>
            <p:cNvSpPr txBox="1"/>
            <p:nvPr/>
          </p:nvSpPr>
          <p:spPr>
            <a:xfrm>
              <a:off x="5386827" y="483017"/>
              <a:ext cx="13693477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Agenda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40" name="Subtitle 2"/>
            <p:cNvSpPr txBox="1">
              <a:spLocks/>
            </p:cNvSpPr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Appium </a:t>
              </a:r>
              <a:r>
                <a:rPr lang="en-US" sz="3100" dirty="0" err="1">
                  <a:solidFill>
                    <a:schemeClr val="accent1"/>
                  </a:solidFill>
                  <a:latin typeface="Lato Light"/>
                  <a:cs typeface="Lato Light"/>
                </a:rPr>
                <a:t>Dockerization</a:t>
              </a:r>
              <a:r>
                <a:rPr lang="en-US" sz="3100" dirty="0">
                  <a:latin typeface="Lato Light"/>
                  <a:cs typeface="Lato Light"/>
                </a:rPr>
                <a:t>: from scratch to advanced implementation</a:t>
              </a:r>
              <a:endParaRPr lang="en-US" sz="3100" dirty="0">
                <a:solidFill>
                  <a:schemeClr val="accent1"/>
                </a:solidFill>
                <a:latin typeface="Lato Light"/>
                <a:cs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0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  <p:bldP spid="66" grpId="0" animBg="1"/>
      <p:bldP spid="7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AB9E0A-6901-5F49-91B5-6035CC3CF4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41" y="839236"/>
            <a:ext cx="18693765" cy="120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BCFF0F-F039-5B41-94EA-2F8690EA1E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03" y="1402079"/>
            <a:ext cx="5168767" cy="10911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B1485D6-B0CA-0245-9F5A-908B5C81927B}"/>
              </a:ext>
            </a:extLst>
          </p:cNvPr>
          <p:cNvGrpSpPr/>
          <p:nvPr/>
        </p:nvGrpSpPr>
        <p:grpSpPr>
          <a:xfrm>
            <a:off x="6821670" y="6237018"/>
            <a:ext cx="17552372" cy="1851562"/>
            <a:chOff x="-1426008" y="5932218"/>
            <a:chExt cx="25774650" cy="18515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6949A39-F25C-C74C-A65B-92EE03B74496}"/>
                </a:ext>
              </a:extLst>
            </p:cNvPr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977D218A-0815-7E46-9460-65065CD73934}"/>
                  </a:ext>
                </a:extLst>
              </p:cNvPr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EFCDD1B-F317-BF49-BB3B-36E73DCFD2B6}"/>
                  </a:ext>
                </a:extLst>
              </p:cNvPr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785635F-D236-044B-92A1-FB010C686D05}"/>
                </a:ext>
              </a:extLst>
            </p:cNvPr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On the mobile you should see this dialog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134734"/>
              <a:ext cx="230886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run --privileged -d -p 4723:4723 -v /dev/bus/</a:t>
              </a:r>
              <a:r>
                <a:rPr lang="en-US" sz="4400" dirty="0" err="1">
                  <a:latin typeface="Monaco" pitchFamily="2" charset="77"/>
                </a:rPr>
                <a:t>usb</a:t>
              </a:r>
              <a:r>
                <a:rPr lang="en-US" sz="4400" dirty="0">
                  <a:latin typeface="Monaco" pitchFamily="2" charset="77"/>
                </a:rPr>
                <a:t>:/dev/bus/</a:t>
              </a:r>
              <a:r>
                <a:rPr lang="en-US" sz="4400" dirty="0" err="1">
                  <a:latin typeface="Monaco" pitchFamily="2" charset="77"/>
                </a:rPr>
                <a:t>usb</a:t>
              </a:r>
              <a:r>
                <a:rPr lang="en-US" sz="4400" dirty="0">
                  <a:latin typeface="Monaco" pitchFamily="2" charset="77"/>
                </a:rPr>
                <a:t> --name container-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/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Appium-docker in the docker-machine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4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37EB04-0083-1E48-8ABE-53C1FE9E6B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47" y="894866"/>
            <a:ext cx="18435955" cy="119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cp &lt;path&gt;/</a:t>
              </a:r>
              <a:r>
                <a:rPr lang="en-US" sz="4400" dirty="0" err="1">
                  <a:latin typeface="Monaco" pitchFamily="2" charset="77"/>
                </a:rPr>
                <a:t>picsart.apk</a:t>
              </a:r>
              <a:r>
                <a:rPr lang="en-US" sz="4400" dirty="0">
                  <a:latin typeface="Monaco" pitchFamily="2" charset="77"/>
                </a:rPr>
                <a:t> container-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:/opt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Copy Application to Container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5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-2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D6379A-AF7F-7E49-ACCD-28AAB8B194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0" y="2273298"/>
            <a:ext cx="23348068" cy="6944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837295-C0EB-BC46-B880-66CEA2F9B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44843" r="20526" b="47843"/>
          <a:stretch/>
        </p:blipFill>
        <p:spPr>
          <a:xfrm>
            <a:off x="315196" y="10769596"/>
            <a:ext cx="23747251" cy="72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-2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1" descr="terminal run with real phone">
            <a:hlinkClick r:id="" action="ppaction://media"/>
            <a:extLst>
              <a:ext uri="{FF2B5EF4-FFF2-40B4-BE49-F238E27FC236}">
                <a16:creationId xmlns:a16="http://schemas.microsoft.com/office/drawing/2014/main" xmlns="" id="{13CCCD18-1153-FD40-8BCF-3C50F9089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" y="7938"/>
            <a:ext cx="24369888" cy="137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12EBB882-9AE9-B34E-8496-BFD8AC8D73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>
            <a:fillRect/>
          </a:stretch>
        </p:blipFill>
        <p:spPr>
          <a:xfrm>
            <a:off x="-11140" y="0"/>
            <a:ext cx="24399930" cy="13716001"/>
          </a:xfrm>
        </p:spPr>
      </p:pic>
      <p:sp>
        <p:nvSpPr>
          <p:cNvPr id="128" name="Rectangle 127"/>
          <p:cNvSpPr>
            <a:spLocks noChangeAspect="1"/>
          </p:cNvSpPr>
          <p:nvPr/>
        </p:nvSpPr>
        <p:spPr>
          <a:xfrm>
            <a:off x="-11140" y="-1"/>
            <a:ext cx="24399930" cy="13716002"/>
          </a:xfrm>
          <a:prstGeom prst="rect">
            <a:avLst/>
          </a:pr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2403298" y="501444"/>
            <a:ext cx="19571068" cy="2079087"/>
            <a:chOff x="3224553" y="483017"/>
            <a:chExt cx="19571068" cy="2079087"/>
          </a:xfrm>
        </p:grpSpPr>
        <p:sp>
          <p:nvSpPr>
            <p:cNvPr id="64" name="TextBox 63"/>
            <p:cNvSpPr txBox="1"/>
            <p:nvPr/>
          </p:nvSpPr>
          <p:spPr>
            <a:xfrm>
              <a:off x="7536576" y="483017"/>
              <a:ext cx="11970806" cy="1446532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ctr"/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Register in </a:t>
              </a:r>
              <a:r>
                <a:rPr lang="en-US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Selenium Grid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79" name="Subtitle 2"/>
            <p:cNvSpPr txBox="1">
              <a:spLocks/>
            </p:cNvSpPr>
            <p:nvPr/>
          </p:nvSpPr>
          <p:spPr>
            <a:xfrm>
              <a:off x="3224553" y="1660651"/>
              <a:ext cx="19571068" cy="733601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solidFill>
                    <a:schemeClr val="bg1">
                      <a:lumMod val="95000"/>
                    </a:schemeClr>
                  </a:solidFill>
                  <a:latin typeface="Lato Light"/>
                  <a:cs typeface="Lato Light"/>
                </a:rPr>
                <a:t>Appium-Docker-Android can be connected with </a:t>
              </a:r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Selenium Grid </a:t>
              </a:r>
              <a:r>
                <a:rPr lang="en-US" sz="3100" dirty="0">
                  <a:solidFill>
                    <a:schemeClr val="bg1">
                      <a:lumMod val="95000"/>
                    </a:schemeClr>
                  </a:solidFill>
                  <a:latin typeface="Lato Light"/>
                  <a:cs typeface="Lato Light"/>
                </a:rPr>
                <a:t>You just need to pass the following paraments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109DF0-6DFB-624B-963A-50868F76B5D3}"/>
              </a:ext>
            </a:extLst>
          </p:cNvPr>
          <p:cNvGrpSpPr/>
          <p:nvPr/>
        </p:nvGrpSpPr>
        <p:grpSpPr>
          <a:xfrm>
            <a:off x="2944896" y="4266267"/>
            <a:ext cx="19333825" cy="913591"/>
            <a:chOff x="2939399" y="4720929"/>
            <a:chExt cx="19333825" cy="913591"/>
          </a:xfrm>
        </p:grpSpPr>
        <p:sp>
          <p:nvSpPr>
            <p:cNvPr id="120" name="Round Same Side Corner Rectangle 119"/>
            <p:cNvSpPr/>
            <p:nvPr/>
          </p:nvSpPr>
          <p:spPr>
            <a:xfrm rot="10800000" flipH="1">
              <a:off x="3912497" y="4720929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1F9DADF9-82C2-8D46-A68C-31949EF0E7A3}"/>
                </a:ext>
              </a:extLst>
            </p:cNvPr>
            <p:cNvGrpSpPr/>
            <p:nvPr/>
          </p:nvGrpSpPr>
          <p:grpSpPr>
            <a:xfrm>
              <a:off x="2939399" y="4789945"/>
              <a:ext cx="19333825" cy="775561"/>
              <a:chOff x="2939399" y="5203962"/>
              <a:chExt cx="19333825" cy="775561"/>
            </a:xfrm>
          </p:grpSpPr>
          <p:sp>
            <p:nvSpPr>
              <p:cNvPr id="88" name="Freeform 222"/>
              <p:cNvSpPr>
                <a:spLocks noEditPoints="1"/>
              </p:cNvSpPr>
              <p:nvPr/>
            </p:nvSpPr>
            <p:spPr bwMode="auto">
              <a:xfrm>
                <a:off x="2939399" y="5236083"/>
                <a:ext cx="646914" cy="649763"/>
              </a:xfrm>
              <a:custGeom>
                <a:avLst/>
                <a:gdLst>
                  <a:gd name="T0" fmla="*/ 206 w 412"/>
                  <a:gd name="T1" fmla="*/ 0 h 412"/>
                  <a:gd name="T2" fmla="*/ 0 w 412"/>
                  <a:gd name="T3" fmla="*/ 206 h 412"/>
                  <a:gd name="T4" fmla="*/ 206 w 412"/>
                  <a:gd name="T5" fmla="*/ 412 h 412"/>
                  <a:gd name="T6" fmla="*/ 412 w 412"/>
                  <a:gd name="T7" fmla="*/ 206 h 412"/>
                  <a:gd name="T8" fmla="*/ 206 w 412"/>
                  <a:gd name="T9" fmla="*/ 0 h 412"/>
                  <a:gd name="T10" fmla="*/ 171 w 412"/>
                  <a:gd name="T11" fmla="*/ 317 h 412"/>
                  <a:gd name="T12" fmla="*/ 74 w 412"/>
                  <a:gd name="T13" fmla="*/ 220 h 412"/>
                  <a:gd name="T14" fmla="*/ 115 w 412"/>
                  <a:gd name="T15" fmla="*/ 178 h 412"/>
                  <a:gd name="T16" fmla="*/ 171 w 412"/>
                  <a:gd name="T17" fmla="*/ 234 h 412"/>
                  <a:gd name="T18" fmla="*/ 300 w 412"/>
                  <a:gd name="T19" fmla="*/ 105 h 412"/>
                  <a:gd name="T20" fmla="*/ 341 w 412"/>
                  <a:gd name="T21" fmla="*/ 146 h 412"/>
                  <a:gd name="T22" fmla="*/ 171 w 412"/>
                  <a:gd name="T23" fmla="*/ 317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2" h="412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20"/>
                      <a:pt x="92" y="412"/>
                      <a:pt x="206" y="412"/>
                    </a:cubicBezTo>
                    <a:cubicBezTo>
                      <a:pt x="320" y="412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  <a:moveTo>
                      <a:pt x="171" y="317"/>
                    </a:moveTo>
                    <a:cubicBezTo>
                      <a:pt x="74" y="220"/>
                      <a:pt x="74" y="220"/>
                      <a:pt x="74" y="220"/>
                    </a:cubicBezTo>
                    <a:cubicBezTo>
                      <a:pt x="115" y="178"/>
                      <a:pt x="115" y="178"/>
                      <a:pt x="115" y="178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300" y="105"/>
                      <a:pt x="300" y="105"/>
                      <a:pt x="300" y="10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171" y="317"/>
                      <a:pt x="171" y="317"/>
                      <a:pt x="171" y="3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0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BA1C324-5D66-2F47-B5A4-D4F982A7CA2A}"/>
                  </a:ext>
                </a:extLst>
              </p:cNvPr>
              <p:cNvSpPr txBox="1"/>
              <p:nvPr/>
            </p:nvSpPr>
            <p:spPr>
              <a:xfrm>
                <a:off x="3873270" y="5203962"/>
                <a:ext cx="18399954" cy="775561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pPr algn="just"/>
                <a:r>
                  <a:rPr lang="en-US" b="1" dirty="0">
                    <a:latin typeface="Monaco" pitchFamily="2" charset="77"/>
                  </a:rPr>
                  <a:t>CONNECT_TO_GRID=true</a:t>
                </a:r>
                <a:endParaRPr lang="en-US" b="1" dirty="0">
                  <a:solidFill>
                    <a:schemeClr val="bg1">
                      <a:lumMod val="95000"/>
                    </a:schemeClr>
                  </a:solidFill>
                  <a:latin typeface="Monaco" pitchFamily="2" charset="77"/>
                  <a:ea typeface="Open Sans Light" panose="020B0306030504020204" pitchFamily="34" charset="0"/>
                  <a:cs typeface="Lato Light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F14B6B2-2B0A-3647-9EB5-F4499AEEDEC2}"/>
              </a:ext>
            </a:extLst>
          </p:cNvPr>
          <p:cNvGrpSpPr/>
          <p:nvPr/>
        </p:nvGrpSpPr>
        <p:grpSpPr>
          <a:xfrm>
            <a:off x="2944896" y="6161297"/>
            <a:ext cx="19350299" cy="913591"/>
            <a:chOff x="2944896" y="6979442"/>
            <a:chExt cx="19350299" cy="913591"/>
          </a:xfrm>
        </p:grpSpPr>
        <p:sp>
          <p:nvSpPr>
            <p:cNvPr id="114" name="Round Same Side Corner Rectangle 113"/>
            <p:cNvSpPr/>
            <p:nvPr/>
          </p:nvSpPr>
          <p:spPr>
            <a:xfrm rot="10800000" flipH="1">
              <a:off x="3934468" y="697944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 sz="4000" dirty="0"/>
            </a:p>
          </p:txBody>
        </p:sp>
        <p:sp>
          <p:nvSpPr>
            <p:cNvPr id="89" name="Freeform 222"/>
            <p:cNvSpPr>
              <a:spLocks noEditPoints="1"/>
            </p:cNvSpPr>
            <p:nvPr/>
          </p:nvSpPr>
          <p:spPr bwMode="auto">
            <a:xfrm>
              <a:off x="2944896" y="7111357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F2588A5-3132-124D-96B2-1642627D5C3F}"/>
                </a:ext>
              </a:extLst>
            </p:cNvPr>
            <p:cNvSpPr txBox="1"/>
            <p:nvPr/>
          </p:nvSpPr>
          <p:spPr>
            <a:xfrm>
              <a:off x="3895241" y="7079236"/>
              <a:ext cx="18399954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b="1" dirty="0">
                  <a:latin typeface="Monaco" pitchFamily="2" charset="77"/>
                </a:rPr>
                <a:t>APPIUM_HOST=&lt;</a:t>
              </a:r>
              <a:r>
                <a:rPr lang="en-US" b="1" dirty="0" err="1">
                  <a:latin typeface="Monaco" pitchFamily="2" charset="77"/>
                </a:rPr>
                <a:t>appium_server_host</a:t>
              </a:r>
              <a:r>
                <a:rPr lang="en-US" b="1" dirty="0">
                  <a:latin typeface="Monaco" pitchFamily="2" charset="77"/>
                </a:rPr>
                <a:t>&gt;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8F9DC-3675-B04E-B8C3-305B672150B2}"/>
              </a:ext>
            </a:extLst>
          </p:cNvPr>
          <p:cNvGrpSpPr/>
          <p:nvPr/>
        </p:nvGrpSpPr>
        <p:grpSpPr>
          <a:xfrm>
            <a:off x="2961370" y="8099342"/>
            <a:ext cx="19333825" cy="913591"/>
            <a:chOff x="2961370" y="8580152"/>
            <a:chExt cx="19333825" cy="913591"/>
          </a:xfrm>
        </p:grpSpPr>
        <p:sp>
          <p:nvSpPr>
            <p:cNvPr id="115" name="Round Same Side Corner Rectangle 114"/>
            <p:cNvSpPr/>
            <p:nvPr/>
          </p:nvSpPr>
          <p:spPr>
            <a:xfrm rot="10800000" flipH="1">
              <a:off x="3934468" y="858015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 sz="4000"/>
            </a:p>
          </p:txBody>
        </p:sp>
        <p:sp>
          <p:nvSpPr>
            <p:cNvPr id="90" name="Freeform 222"/>
            <p:cNvSpPr>
              <a:spLocks noEditPoints="1"/>
            </p:cNvSpPr>
            <p:nvPr/>
          </p:nvSpPr>
          <p:spPr bwMode="auto">
            <a:xfrm>
              <a:off x="2961370" y="8693636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7643AD3-1061-1B46-A0CC-27F0C7DB050F}"/>
                </a:ext>
              </a:extLst>
            </p:cNvPr>
            <p:cNvSpPr txBox="1"/>
            <p:nvPr/>
          </p:nvSpPr>
          <p:spPr>
            <a:xfrm>
              <a:off x="3895240" y="8630737"/>
              <a:ext cx="18399955" cy="837116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sz="4000" b="1" dirty="0">
                  <a:latin typeface="Monaco" pitchFamily="2" charset="77"/>
                </a:rPr>
                <a:t>APPIUM_PORT=&lt;</a:t>
              </a:r>
              <a:r>
                <a:rPr lang="en-US" sz="4000" b="1" dirty="0" err="1">
                  <a:latin typeface="Monaco" pitchFamily="2" charset="77"/>
                </a:rPr>
                <a:t>appium_server_port</a:t>
              </a:r>
              <a:r>
                <a:rPr lang="en-US" sz="4000" b="1" dirty="0">
                  <a:latin typeface="Monaco" pitchFamily="2" charset="77"/>
                </a:rPr>
                <a:t>&gt;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D56805F-BA17-F241-982B-FB9F4B0461EA}"/>
              </a:ext>
            </a:extLst>
          </p:cNvPr>
          <p:cNvGrpSpPr/>
          <p:nvPr/>
        </p:nvGrpSpPr>
        <p:grpSpPr>
          <a:xfrm>
            <a:off x="2922926" y="9887118"/>
            <a:ext cx="19372269" cy="913591"/>
            <a:chOff x="2922925" y="9909335"/>
            <a:chExt cx="19372269" cy="913591"/>
          </a:xfrm>
        </p:grpSpPr>
        <p:sp>
          <p:nvSpPr>
            <p:cNvPr id="127" name="Round Same Side Corner Rectangle 126"/>
            <p:cNvSpPr/>
            <p:nvPr/>
          </p:nvSpPr>
          <p:spPr>
            <a:xfrm rot="10800000" flipH="1">
              <a:off x="3934467" y="9909335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 sz="4000"/>
            </a:p>
          </p:txBody>
        </p:sp>
        <p:sp>
          <p:nvSpPr>
            <p:cNvPr id="94" name="Freeform 222"/>
            <p:cNvSpPr>
              <a:spLocks noEditPoints="1"/>
            </p:cNvSpPr>
            <p:nvPr/>
          </p:nvSpPr>
          <p:spPr bwMode="auto">
            <a:xfrm>
              <a:off x="2922925" y="10041249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0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8FC0F95-CD4A-6E4D-A1B4-2106E435CE87}"/>
                </a:ext>
              </a:extLst>
            </p:cNvPr>
            <p:cNvSpPr txBox="1"/>
            <p:nvPr/>
          </p:nvSpPr>
          <p:spPr>
            <a:xfrm>
              <a:off x="3895240" y="9978350"/>
              <a:ext cx="18399954" cy="837116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sz="4000" b="1" dirty="0">
                  <a:latin typeface="Monaco" pitchFamily="2" charset="77"/>
                </a:rPr>
                <a:t>SELENIUM_HOST=&lt;</a:t>
              </a:r>
              <a:r>
                <a:rPr lang="en-US" sz="4000" b="1" dirty="0" err="1">
                  <a:latin typeface="Monaco" pitchFamily="2" charset="77"/>
                </a:rPr>
                <a:t>selenium_hub_host</a:t>
              </a:r>
              <a:r>
                <a:rPr lang="en-US" sz="4000" b="1" dirty="0">
                  <a:latin typeface="Monaco" pitchFamily="2" charset="77"/>
                </a:rPr>
                <a:t>&gt;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25FCBC-E07A-E745-898E-713AD71F3589}"/>
              </a:ext>
            </a:extLst>
          </p:cNvPr>
          <p:cNvGrpSpPr/>
          <p:nvPr/>
        </p:nvGrpSpPr>
        <p:grpSpPr>
          <a:xfrm>
            <a:off x="2922926" y="11648939"/>
            <a:ext cx="19333825" cy="913591"/>
            <a:chOff x="2939399" y="4720929"/>
            <a:chExt cx="19333825" cy="913591"/>
          </a:xfrm>
        </p:grpSpPr>
        <p:sp>
          <p:nvSpPr>
            <p:cNvPr id="35" name="Round Same Side Corner Rectangle 34">
              <a:extLst>
                <a:ext uri="{FF2B5EF4-FFF2-40B4-BE49-F238E27FC236}">
                  <a16:creationId xmlns:a16="http://schemas.microsoft.com/office/drawing/2014/main" xmlns="" id="{4B2D3755-E002-C14D-B011-BAF7B1A71468}"/>
                </a:ext>
              </a:extLst>
            </p:cNvPr>
            <p:cNvSpPr/>
            <p:nvPr/>
          </p:nvSpPr>
          <p:spPr>
            <a:xfrm rot="10800000" flipH="1">
              <a:off x="3912497" y="4720929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3A005C4-9860-4A48-95B9-6B3455E5AEBE}"/>
                </a:ext>
              </a:extLst>
            </p:cNvPr>
            <p:cNvGrpSpPr/>
            <p:nvPr/>
          </p:nvGrpSpPr>
          <p:grpSpPr>
            <a:xfrm>
              <a:off x="2939399" y="4789945"/>
              <a:ext cx="19333825" cy="775561"/>
              <a:chOff x="2939399" y="5203962"/>
              <a:chExt cx="19333825" cy="775561"/>
            </a:xfrm>
          </p:grpSpPr>
          <p:sp>
            <p:nvSpPr>
              <p:cNvPr id="37" name="Freeform 222">
                <a:extLst>
                  <a:ext uri="{FF2B5EF4-FFF2-40B4-BE49-F238E27FC236}">
                    <a16:creationId xmlns:a16="http://schemas.microsoft.com/office/drawing/2014/main" xmlns="" id="{86DB5540-344B-BE44-8A45-EC709306D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9399" y="5236083"/>
                <a:ext cx="646914" cy="649763"/>
              </a:xfrm>
              <a:custGeom>
                <a:avLst/>
                <a:gdLst>
                  <a:gd name="T0" fmla="*/ 206 w 412"/>
                  <a:gd name="T1" fmla="*/ 0 h 412"/>
                  <a:gd name="T2" fmla="*/ 0 w 412"/>
                  <a:gd name="T3" fmla="*/ 206 h 412"/>
                  <a:gd name="T4" fmla="*/ 206 w 412"/>
                  <a:gd name="T5" fmla="*/ 412 h 412"/>
                  <a:gd name="T6" fmla="*/ 412 w 412"/>
                  <a:gd name="T7" fmla="*/ 206 h 412"/>
                  <a:gd name="T8" fmla="*/ 206 w 412"/>
                  <a:gd name="T9" fmla="*/ 0 h 412"/>
                  <a:gd name="T10" fmla="*/ 171 w 412"/>
                  <a:gd name="T11" fmla="*/ 317 h 412"/>
                  <a:gd name="T12" fmla="*/ 74 w 412"/>
                  <a:gd name="T13" fmla="*/ 220 h 412"/>
                  <a:gd name="T14" fmla="*/ 115 w 412"/>
                  <a:gd name="T15" fmla="*/ 178 h 412"/>
                  <a:gd name="T16" fmla="*/ 171 w 412"/>
                  <a:gd name="T17" fmla="*/ 234 h 412"/>
                  <a:gd name="T18" fmla="*/ 300 w 412"/>
                  <a:gd name="T19" fmla="*/ 105 h 412"/>
                  <a:gd name="T20" fmla="*/ 341 w 412"/>
                  <a:gd name="T21" fmla="*/ 146 h 412"/>
                  <a:gd name="T22" fmla="*/ 171 w 412"/>
                  <a:gd name="T23" fmla="*/ 317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2" h="412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20"/>
                      <a:pt x="92" y="412"/>
                      <a:pt x="206" y="412"/>
                    </a:cubicBezTo>
                    <a:cubicBezTo>
                      <a:pt x="320" y="412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  <a:moveTo>
                      <a:pt x="171" y="317"/>
                    </a:moveTo>
                    <a:cubicBezTo>
                      <a:pt x="74" y="220"/>
                      <a:pt x="74" y="220"/>
                      <a:pt x="74" y="220"/>
                    </a:cubicBezTo>
                    <a:cubicBezTo>
                      <a:pt x="115" y="178"/>
                      <a:pt x="115" y="178"/>
                      <a:pt x="115" y="178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300" y="105"/>
                      <a:pt x="300" y="105"/>
                      <a:pt x="300" y="10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171" y="317"/>
                      <a:pt x="171" y="317"/>
                      <a:pt x="171" y="3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0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9420E8AD-5591-EF44-8996-E79CDFE26647}"/>
                  </a:ext>
                </a:extLst>
              </p:cNvPr>
              <p:cNvSpPr txBox="1"/>
              <p:nvPr/>
            </p:nvSpPr>
            <p:spPr>
              <a:xfrm>
                <a:off x="3873270" y="5203962"/>
                <a:ext cx="18399954" cy="775561"/>
              </a:xfrm>
              <a:prstGeom prst="rect">
                <a:avLst/>
              </a:prstGeom>
              <a:noFill/>
            </p:spPr>
            <p:txBody>
              <a:bodyPr wrap="square" lIns="219419" tIns="109710" rIns="219419" bIns="109710" rtlCol="0">
                <a:spAutoFit/>
              </a:bodyPr>
              <a:lstStyle/>
              <a:p>
                <a:pPr algn="just"/>
                <a:r>
                  <a:rPr lang="en-US" b="1" dirty="0">
                    <a:latin typeface="Monaco" pitchFamily="2" charset="77"/>
                  </a:rPr>
                  <a:t>SELENIUM_PORT=&lt;</a:t>
                </a:r>
                <a:r>
                  <a:rPr lang="en-US" b="1" dirty="0" err="1">
                    <a:latin typeface="Monaco" pitchFamily="2" charset="77"/>
                  </a:rPr>
                  <a:t>selenium_hub_port</a:t>
                </a:r>
                <a:r>
                  <a:rPr lang="en-US" b="1" dirty="0">
                    <a:latin typeface="Monaco" pitchFamily="2" charset="77"/>
                  </a:rPr>
                  <a:t>&gt;</a:t>
                </a:r>
                <a:endParaRPr lang="en-US" b="1" dirty="0">
                  <a:solidFill>
                    <a:schemeClr val="bg1">
                      <a:lumMod val="95000"/>
                    </a:schemeClr>
                  </a:solidFill>
                  <a:latin typeface="Monaco" pitchFamily="2" charset="77"/>
                  <a:ea typeface="Open Sans Light" panose="020B0306030504020204" pitchFamily="34" charset="0"/>
                  <a:cs typeface="Lato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75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-32223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25007" y="5024179"/>
            <a:ext cx="24402657" cy="5555414"/>
            <a:chOff x="-54015" y="4780517"/>
            <a:chExt cx="24402657" cy="4154965"/>
          </a:xfrm>
        </p:grpSpPr>
        <p:sp>
          <p:nvSpPr>
            <p:cNvPr id="3" name="Rectangle 2"/>
            <p:cNvSpPr/>
            <p:nvPr/>
          </p:nvSpPr>
          <p:spPr>
            <a:xfrm rot="10800000">
              <a:off x="-54015" y="4815836"/>
              <a:ext cx="24402657" cy="3917130"/>
            </a:xfrm>
            <a:prstGeom prst="rect">
              <a:avLst/>
            </a:prstGeom>
            <a:solidFill>
              <a:schemeClr val="accent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43" tIns="91422" rIns="182843" bIns="91422"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3532" y="4780517"/>
              <a:ext cx="23088600" cy="4154965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run --privileged -d -p 4723:4723 </a:t>
              </a:r>
            </a:p>
            <a:p>
              <a:pPr algn="ctr"/>
              <a:r>
                <a:rPr lang="en-US" sz="4400" dirty="0">
                  <a:latin typeface="Monaco" pitchFamily="2" charset="77"/>
                </a:rPr>
                <a:t>-e CONNECT_TO_GRID=true </a:t>
              </a:r>
            </a:p>
            <a:p>
              <a:pPr algn="ctr"/>
              <a:r>
                <a:rPr lang="en-US" sz="4400" dirty="0">
                  <a:latin typeface="Monaco" pitchFamily="2" charset="77"/>
                </a:rPr>
                <a:t>-e APPIUM_HOST="127.0.0.1" </a:t>
              </a:r>
            </a:p>
            <a:p>
              <a:pPr algn="ctr"/>
              <a:r>
                <a:rPr lang="en-US" sz="4400" dirty="0">
                  <a:latin typeface="Monaco" pitchFamily="2" charset="77"/>
                </a:rPr>
                <a:t>-e APPIUM_PORT=4723 </a:t>
              </a:r>
            </a:p>
            <a:p>
              <a:pPr algn="ctr"/>
              <a:r>
                <a:rPr lang="en-US" sz="4400" dirty="0">
                  <a:latin typeface="Monaco" pitchFamily="2" charset="77"/>
                </a:rPr>
                <a:t>-e SELENIUM_HOST="172.17.0.1" -e SELENIUM_PORT=4444 -v /dev/bus/</a:t>
              </a:r>
              <a:r>
                <a:rPr lang="en-US" sz="4400" dirty="0" err="1">
                  <a:latin typeface="Monaco" pitchFamily="2" charset="77"/>
                </a:rPr>
                <a:t>usb</a:t>
              </a:r>
              <a:r>
                <a:rPr lang="en-US" sz="4400" dirty="0">
                  <a:latin typeface="Monaco" pitchFamily="2" charset="77"/>
                </a:rPr>
                <a:t>:/dev/bus/</a:t>
              </a:r>
              <a:r>
                <a:rPr lang="en-US" sz="4400" dirty="0" err="1">
                  <a:latin typeface="Monaco" pitchFamily="2" charset="77"/>
                </a:rPr>
                <a:t>usb</a:t>
              </a:r>
              <a:r>
                <a:rPr lang="en-US" sz="4400" dirty="0">
                  <a:latin typeface="Monaco" pitchFamily="2" charset="77"/>
                </a:rPr>
                <a:t> --name container-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/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The command will look like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1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Using Docker Compose 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884825-BDC5-2D46-97C4-2EE03B5A3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8" y="2740490"/>
            <a:ext cx="15333078" cy="107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535240" y="4290533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4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8271" y="1483933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238390" y="512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70500" y="1558061"/>
            <a:ext cx="7321481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4800" b="1" dirty="0">
                <a:solidFill>
                  <a:schemeClr val="tx2"/>
                </a:solidFill>
                <a:latin typeface="+mj-lt"/>
              </a:rPr>
              <a:t>Run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Tests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on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Real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Device</a:t>
            </a:r>
            <a:endParaRPr lang="id-ID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31" y="2392411"/>
            <a:ext cx="4369072" cy="10257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Run Android test suite on real devices using Appium Docker </a:t>
            </a:r>
            <a:endParaRPr lang="es-ES" sz="2400" dirty="0">
              <a:cs typeface="Lato Ligh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25298" y="2534636"/>
            <a:ext cx="226185" cy="22624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6054" y="268546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238390" y="277837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125298" y="5307886"/>
            <a:ext cx="226185" cy="22624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351483" y="545871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901545" y="4404353"/>
            <a:ext cx="8554190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800" b="1" dirty="0">
                <a:solidFill>
                  <a:schemeClr val="tx2"/>
                </a:solidFill>
                <a:latin typeface="+mj-lt"/>
              </a:rPr>
              <a:t>Setup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Using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Docker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Compose</a:t>
            </a:r>
            <a:endParaRPr lang="id-ID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923545" y="5275809"/>
            <a:ext cx="4369072" cy="10257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Faster setup with docker-compose </a:t>
            </a:r>
            <a:endParaRPr lang="es-ES" sz="2400" dirty="0">
              <a:cs typeface="Lato Ligh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540907" y="9856605"/>
            <a:ext cx="2273896" cy="2307090"/>
            <a:chOff x="2285781" y="4847654"/>
            <a:chExt cx="952480" cy="966132"/>
          </a:xfrm>
        </p:grpSpPr>
        <p:sp>
          <p:nvSpPr>
            <p:cNvPr id="46" name="Oval 45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93937" y="7050005"/>
            <a:ext cx="2273896" cy="2307090"/>
            <a:chOff x="2285781" y="4847654"/>
            <a:chExt cx="952480" cy="966132"/>
          </a:xfrm>
        </p:grpSpPr>
        <p:sp>
          <p:nvSpPr>
            <p:cNvPr id="49" name="Oval 4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5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2244057" y="557119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10544" y="7124133"/>
            <a:ext cx="8187103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Android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Emulator in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Docker</a:t>
            </a:r>
            <a:endParaRPr lang="id-ID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06497" y="7958483"/>
            <a:ext cx="4369072" cy="10257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Setup android emulator with docker </a:t>
            </a:r>
            <a:endParaRPr lang="es-ES" sz="2400" dirty="0">
              <a:cs typeface="Lato Ligh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2130964" y="8100708"/>
            <a:ext cx="226185" cy="226244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62" name="Straight Connector 61"/>
          <p:cNvCxnSpPr/>
          <p:nvPr/>
        </p:nvCxnSpPr>
        <p:spPr>
          <a:xfrm>
            <a:off x="11081720" y="825153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2244057" y="834444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2130964" y="10873958"/>
            <a:ext cx="226185" cy="22624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71" name="Straight Connector 70"/>
          <p:cNvCxnSpPr/>
          <p:nvPr/>
        </p:nvCxnSpPr>
        <p:spPr>
          <a:xfrm>
            <a:off x="12357150" y="1102478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5907211" y="9970425"/>
            <a:ext cx="4689351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800" b="1" dirty="0">
                <a:solidFill>
                  <a:schemeClr val="tx2"/>
                </a:solidFill>
                <a:latin typeface="+mj-lt"/>
              </a:rPr>
              <a:t>SMS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Simulation</a:t>
            </a:r>
            <a:endParaRPr lang="id-ID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5929212" y="10841881"/>
            <a:ext cx="4369072" cy="58255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Simulate receiving SMS </a:t>
            </a:r>
            <a:endParaRPr lang="es-ES" sz="2400" dirty="0">
              <a:cs typeface="Lato Light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12238390" y="11159183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utoShape 82"/>
          <p:cNvSpPr>
            <a:spLocks/>
          </p:cNvSpPr>
          <p:nvPr/>
        </p:nvSpPr>
        <p:spPr bwMode="auto">
          <a:xfrm>
            <a:off x="9413000" y="2241342"/>
            <a:ext cx="844982" cy="7922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6" name="AutoShape 19"/>
          <p:cNvSpPr>
            <a:spLocks/>
          </p:cNvSpPr>
          <p:nvPr/>
        </p:nvSpPr>
        <p:spPr bwMode="auto">
          <a:xfrm>
            <a:off x="14285981" y="10571049"/>
            <a:ext cx="841605" cy="789106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0" name="AutoShape 24">
            <a:extLst>
              <a:ext uri="{FF2B5EF4-FFF2-40B4-BE49-F238E27FC236}">
                <a16:creationId xmlns:a16="http://schemas.microsoft.com/office/drawing/2014/main" xmlns="" id="{BC400EE0-2961-044A-BCFB-594D2249D4A5}"/>
              </a:ext>
            </a:extLst>
          </p:cNvPr>
          <p:cNvSpPr>
            <a:spLocks/>
          </p:cNvSpPr>
          <p:nvPr/>
        </p:nvSpPr>
        <p:spPr bwMode="auto">
          <a:xfrm>
            <a:off x="9268411" y="7773357"/>
            <a:ext cx="1153444" cy="86801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3" name="AutoShape 22">
            <a:extLst>
              <a:ext uri="{FF2B5EF4-FFF2-40B4-BE49-F238E27FC236}">
                <a16:creationId xmlns:a16="http://schemas.microsoft.com/office/drawing/2014/main" xmlns="" id="{5E619F04-4E82-6E42-8987-06C5DC0D2D83}"/>
              </a:ext>
            </a:extLst>
          </p:cNvPr>
          <p:cNvSpPr>
            <a:spLocks/>
          </p:cNvSpPr>
          <p:nvPr/>
        </p:nvSpPr>
        <p:spPr bwMode="auto">
          <a:xfrm>
            <a:off x="14249697" y="5010069"/>
            <a:ext cx="844982" cy="8680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164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  <p:bldP spid="56" grpId="0"/>
      <p:bldP spid="57" grpId="0"/>
      <p:bldP spid="61" grpId="0" animBg="1"/>
      <p:bldP spid="70" grpId="0" animBg="1"/>
      <p:bldP spid="72" grpId="0"/>
      <p:bldP spid="81" grpId="0"/>
      <p:bldP spid="84" grpId="0" animBg="1"/>
      <p:bldP spid="86" grpId="0" animBg="1"/>
      <p:bldP spid="40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docker-compose up -d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with docker-compose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5FC5ADF-22BA-1A4E-A55A-C870931FC550}"/>
              </a:ext>
            </a:extLst>
          </p:cNvPr>
          <p:cNvGrpSpPr/>
          <p:nvPr/>
        </p:nvGrpSpPr>
        <p:grpSpPr>
          <a:xfrm>
            <a:off x="5456034" y="9784385"/>
            <a:ext cx="13532515" cy="2079087"/>
            <a:chOff x="5988388" y="483017"/>
            <a:chExt cx="12359700" cy="207908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5CBDEEE-EFE3-D74C-BCF1-68C381398B82}"/>
                </a:ext>
              </a:extLst>
            </p:cNvPr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Connect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adb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via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Wi-Fi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AAC8FC5-8E34-E647-9823-CFB4681F0912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C57C19-A628-9040-9159-F855FFD44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775" y="2860043"/>
            <a:ext cx="38481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12EBB882-9AE9-B34E-8496-BFD8AC8D73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>
            <a:fillRect/>
          </a:stretch>
        </p:blipFill>
        <p:spPr>
          <a:xfrm>
            <a:off x="-11140" y="0"/>
            <a:ext cx="24399930" cy="13716001"/>
          </a:xfrm>
        </p:spPr>
      </p:pic>
      <p:sp>
        <p:nvSpPr>
          <p:cNvPr id="128" name="Rectangle 127"/>
          <p:cNvSpPr>
            <a:spLocks noChangeAspect="1"/>
          </p:cNvSpPr>
          <p:nvPr/>
        </p:nvSpPr>
        <p:spPr>
          <a:xfrm>
            <a:off x="-22280" y="20815"/>
            <a:ext cx="24399930" cy="13716002"/>
          </a:xfrm>
          <a:prstGeom prst="rect">
            <a:avLst/>
          </a:pr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6375820" y="483017"/>
            <a:ext cx="11626031" cy="2079087"/>
            <a:chOff x="6355233" y="483017"/>
            <a:chExt cx="11626031" cy="2079087"/>
          </a:xfrm>
        </p:grpSpPr>
        <p:sp>
          <p:nvSpPr>
            <p:cNvPr id="64" name="TextBox 63"/>
            <p:cNvSpPr txBox="1"/>
            <p:nvPr/>
          </p:nvSpPr>
          <p:spPr>
            <a:xfrm>
              <a:off x="6355233" y="483017"/>
              <a:ext cx="11626031" cy="1446532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Connect</a:t>
              </a:r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device</a:t>
              </a:r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 via </a:t>
              </a:r>
              <a:r>
                <a:rPr lang="id-ID" sz="88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Wi-Fi</a:t>
              </a:r>
              <a:endParaRPr lang="id-ID" sz="8800" b="1" dirty="0">
                <a:solidFill>
                  <a:schemeClr val="bg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52FBEB-29A0-3C4C-99E7-7B5AE6E1377D}"/>
              </a:ext>
            </a:extLst>
          </p:cNvPr>
          <p:cNvGrpSpPr/>
          <p:nvPr/>
        </p:nvGrpSpPr>
        <p:grpSpPr>
          <a:xfrm>
            <a:off x="3009093" y="4891908"/>
            <a:ext cx="19355795" cy="1336668"/>
            <a:chOff x="2961370" y="5248299"/>
            <a:chExt cx="19355795" cy="1336668"/>
          </a:xfrm>
        </p:grpSpPr>
        <p:sp>
          <p:nvSpPr>
            <p:cNvPr id="101" name="TextBox 100"/>
            <p:cNvSpPr txBox="1"/>
            <p:nvPr/>
          </p:nvSpPr>
          <p:spPr>
            <a:xfrm>
              <a:off x="3917211" y="5248299"/>
              <a:ext cx="18399954" cy="837116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ea typeface="Open Sans Light" panose="020B0306030504020204" pitchFamily="34" charset="0"/>
                  <a:cs typeface="Lato Light"/>
                </a:rPr>
                <a:t>Set the target device to listen for a TCP/IP connection on port 5555.</a:t>
              </a:r>
              <a:endParaRPr lang="en-US" sz="4000" dirty="0">
                <a:solidFill>
                  <a:schemeClr val="bg1">
                    <a:lumMod val="95000"/>
                  </a:schemeClr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20" name="Round Same Side Corner Rectangle 119"/>
            <p:cNvSpPr/>
            <p:nvPr/>
          </p:nvSpPr>
          <p:spPr>
            <a:xfrm rot="10800000" flipH="1">
              <a:off x="3934468" y="550145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88" name="Freeform 222"/>
            <p:cNvSpPr>
              <a:spLocks noEditPoints="1"/>
            </p:cNvSpPr>
            <p:nvPr/>
          </p:nvSpPr>
          <p:spPr bwMode="auto">
            <a:xfrm>
              <a:off x="2961370" y="5658581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BA1C324-5D66-2F47-B5A4-D4F982A7CA2A}"/>
                </a:ext>
              </a:extLst>
            </p:cNvPr>
            <p:cNvSpPr txBox="1"/>
            <p:nvPr/>
          </p:nvSpPr>
          <p:spPr>
            <a:xfrm>
              <a:off x="3895241" y="5870962"/>
              <a:ext cx="18399954" cy="71400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sz="3200" b="1" dirty="0" err="1">
                  <a:latin typeface="Monaco" pitchFamily="2" charset="77"/>
                </a:rPr>
                <a:t>adb</a:t>
              </a:r>
              <a:r>
                <a:rPr lang="en-US" sz="3200" b="1" dirty="0">
                  <a:latin typeface="Monaco" pitchFamily="2" charset="77"/>
                </a:rPr>
                <a:t> </a:t>
              </a:r>
              <a:r>
                <a:rPr lang="en-US" sz="3200" b="1" dirty="0" err="1">
                  <a:latin typeface="Monaco" pitchFamily="2" charset="77"/>
                </a:rPr>
                <a:t>tcpip</a:t>
              </a:r>
              <a:r>
                <a:rPr lang="en-US" sz="3200" b="1" dirty="0">
                  <a:latin typeface="Monaco" pitchFamily="2" charset="77"/>
                </a:rPr>
                <a:t> 5555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Monaco" pitchFamily="2" charset="77"/>
                <a:ea typeface="Open Sans Light" panose="020B0306030504020204" pitchFamily="34" charset="0"/>
                <a:cs typeface="Lato Ligh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F14B6B2-2B0A-3647-9EB5-F4499AEEDEC2}"/>
              </a:ext>
            </a:extLst>
          </p:cNvPr>
          <p:cNvGrpSpPr/>
          <p:nvPr/>
        </p:nvGrpSpPr>
        <p:grpSpPr>
          <a:xfrm>
            <a:off x="3014590" y="6839476"/>
            <a:ext cx="19372269" cy="1336668"/>
            <a:chOff x="2944896" y="6713622"/>
            <a:chExt cx="19372269" cy="1336668"/>
          </a:xfrm>
        </p:grpSpPr>
        <p:sp>
          <p:nvSpPr>
            <p:cNvPr id="103" name="TextBox 102"/>
            <p:cNvSpPr txBox="1"/>
            <p:nvPr/>
          </p:nvSpPr>
          <p:spPr>
            <a:xfrm>
              <a:off x="3917211" y="6713622"/>
              <a:ext cx="18399954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dirty="0"/>
                <a:t>Connect to the device by its IP address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14" name="Round Same Side Corner Rectangle 113"/>
            <p:cNvSpPr/>
            <p:nvPr/>
          </p:nvSpPr>
          <p:spPr>
            <a:xfrm rot="10800000" flipH="1">
              <a:off x="3934468" y="6948993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89" name="Freeform 222"/>
            <p:cNvSpPr>
              <a:spLocks noEditPoints="1"/>
            </p:cNvSpPr>
            <p:nvPr/>
          </p:nvSpPr>
          <p:spPr bwMode="auto">
            <a:xfrm>
              <a:off x="2944896" y="7082673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F2588A5-3132-124D-96B2-1642627D5C3F}"/>
                </a:ext>
              </a:extLst>
            </p:cNvPr>
            <p:cNvSpPr txBox="1"/>
            <p:nvPr/>
          </p:nvSpPr>
          <p:spPr>
            <a:xfrm>
              <a:off x="3895241" y="7336285"/>
              <a:ext cx="18399954" cy="71400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sz="3200" b="1" dirty="0" err="1">
                  <a:latin typeface="Monaco" pitchFamily="2" charset="77"/>
                </a:rPr>
                <a:t>adb</a:t>
              </a:r>
              <a:r>
                <a:rPr lang="en-US" sz="3200" b="1" dirty="0">
                  <a:latin typeface="Monaco" pitchFamily="2" charset="77"/>
                </a:rPr>
                <a:t> connect &lt;</a:t>
              </a:r>
              <a:r>
                <a:rPr lang="en-US" sz="3200" b="1" dirty="0" err="1">
                  <a:latin typeface="Monaco" pitchFamily="2" charset="77"/>
                </a:rPr>
                <a:t>ip</a:t>
              </a:r>
              <a:r>
                <a:rPr lang="en-US" sz="3200" b="1" dirty="0">
                  <a:latin typeface="Monaco" pitchFamily="2" charset="77"/>
                </a:rPr>
                <a:t>-of-mobile-device&gt;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8F9DC-3675-B04E-B8C3-305B672150B2}"/>
              </a:ext>
            </a:extLst>
          </p:cNvPr>
          <p:cNvGrpSpPr/>
          <p:nvPr/>
        </p:nvGrpSpPr>
        <p:grpSpPr>
          <a:xfrm>
            <a:off x="3031064" y="8687493"/>
            <a:ext cx="19355795" cy="1398224"/>
            <a:chOff x="2961370" y="8224304"/>
            <a:chExt cx="19355795" cy="1398224"/>
          </a:xfrm>
        </p:grpSpPr>
        <p:sp>
          <p:nvSpPr>
            <p:cNvPr id="111" name="TextBox 110"/>
            <p:cNvSpPr txBox="1"/>
            <p:nvPr/>
          </p:nvSpPr>
          <p:spPr>
            <a:xfrm>
              <a:off x="3917210" y="8224304"/>
              <a:ext cx="18399955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dirty="0"/>
                <a:t>Confirm that your host computer is connected to the target device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15" name="Round Same Side Corner Rectangle 114"/>
            <p:cNvSpPr/>
            <p:nvPr/>
          </p:nvSpPr>
          <p:spPr>
            <a:xfrm rot="10800000" flipH="1">
              <a:off x="3934468" y="8451367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90" name="Freeform 222"/>
            <p:cNvSpPr>
              <a:spLocks noEditPoints="1"/>
            </p:cNvSpPr>
            <p:nvPr/>
          </p:nvSpPr>
          <p:spPr bwMode="auto">
            <a:xfrm>
              <a:off x="2961370" y="8612306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7643AD3-1061-1B46-A0CC-27F0C7DB050F}"/>
                </a:ext>
              </a:extLst>
            </p:cNvPr>
            <p:cNvSpPr txBox="1"/>
            <p:nvPr/>
          </p:nvSpPr>
          <p:spPr>
            <a:xfrm>
              <a:off x="3895240" y="8846967"/>
              <a:ext cx="18399955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b="1" dirty="0" err="1">
                  <a:latin typeface="Monaco" pitchFamily="2" charset="77"/>
                </a:rPr>
                <a:t>adb</a:t>
              </a:r>
              <a:r>
                <a:rPr lang="en-US" b="1" dirty="0">
                  <a:latin typeface="Monaco" pitchFamily="2" charset="77"/>
                </a:rPr>
                <a:t> devices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469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-2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C1306-5665-164F-A48D-3770F9693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5" y="3149600"/>
            <a:ext cx="23347170" cy="7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-2" y="0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1" descr="My Movie">
            <a:hlinkClick r:id="" action="ppaction://media"/>
            <a:extLst>
              <a:ext uri="{FF2B5EF4-FFF2-40B4-BE49-F238E27FC236}">
                <a16:creationId xmlns:a16="http://schemas.microsoft.com/office/drawing/2014/main" xmlns="" id="{D6A792CB-48F1-6E41-BC41-64F6B0C69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7" y="9524"/>
            <a:ext cx="24367067" cy="137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7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98659A39-D8A0-F145-93E5-C491DD0B8B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b="10377"/>
          <a:stretch>
            <a:fillRect/>
          </a:stretch>
        </p:blipFill>
        <p:spPr>
          <a:xfrm>
            <a:off x="6023619" y="1405488"/>
            <a:ext cx="12397346" cy="6975323"/>
          </a:xfr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5FC5ADF-22BA-1A4E-A55A-C870931FC550}"/>
              </a:ext>
            </a:extLst>
          </p:cNvPr>
          <p:cNvGrpSpPr/>
          <p:nvPr/>
        </p:nvGrpSpPr>
        <p:grpSpPr>
          <a:xfrm>
            <a:off x="5456034" y="9784385"/>
            <a:ext cx="13532515" cy="2800749"/>
            <a:chOff x="5988388" y="483017"/>
            <a:chExt cx="12359700" cy="280074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5CBDEEE-EFE3-D74C-BCF1-68C381398B82}"/>
                </a:ext>
              </a:extLst>
            </p:cNvPr>
            <p:cNvSpPr txBox="1"/>
            <p:nvPr/>
          </p:nvSpPr>
          <p:spPr>
            <a:xfrm>
              <a:off x="5988388" y="483017"/>
              <a:ext cx="12359700" cy="2800749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Android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Emulator in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Docker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AAC8FC5-8E34-E647-9823-CFB4681F0912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8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Why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?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108" name="Subtitle 2"/>
            <p:cNvSpPr txBox="1">
              <a:spLocks/>
            </p:cNvSpPr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latin typeface="Lato Light"/>
                  <a:cs typeface="Lato Light"/>
                </a:rPr>
                <a:t>What are the Purposes of </a:t>
              </a:r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Docker Android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286488" y="4156683"/>
            <a:ext cx="9613129" cy="738627"/>
            <a:chOff x="11598408" y="3889323"/>
            <a:chExt cx="9613129" cy="738627"/>
          </a:xfrm>
        </p:grpSpPr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1598408" y="400923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119956" y="3889323"/>
              <a:ext cx="9091581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UI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tests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for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mobile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websites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with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Appium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296480" y="5491321"/>
            <a:ext cx="12151222" cy="1292625"/>
            <a:chOff x="11630298" y="5525333"/>
            <a:chExt cx="12151222" cy="1292625"/>
          </a:xfrm>
        </p:grpSpPr>
        <p:sp>
          <p:nvSpPr>
            <p:cNvPr id="58" name="Freeform 222"/>
            <p:cNvSpPr>
              <a:spLocks noEditPoints="1"/>
            </p:cNvSpPr>
            <p:nvPr/>
          </p:nvSpPr>
          <p:spPr bwMode="auto">
            <a:xfrm>
              <a:off x="11630298" y="564524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151846" y="5525333"/>
              <a:ext cx="11629674" cy="1292625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Build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Android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project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and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run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unit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tests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with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the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latest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build-tools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296480" y="7379958"/>
            <a:ext cx="11400063" cy="1292625"/>
            <a:chOff x="11608400" y="7112598"/>
            <a:chExt cx="11400063" cy="1292625"/>
          </a:xfrm>
        </p:grpSpPr>
        <p:sp>
          <p:nvSpPr>
            <p:cNvPr id="61" name="Freeform 222"/>
            <p:cNvSpPr>
              <a:spLocks noEditPoints="1"/>
            </p:cNvSpPr>
            <p:nvPr/>
          </p:nvSpPr>
          <p:spPr bwMode="auto">
            <a:xfrm>
              <a:off x="11608400" y="723250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129948" y="7112598"/>
              <a:ext cx="10878515" cy="1292625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UI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tests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for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Android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applications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with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different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frameworks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(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appium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,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espresso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,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robotium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, etc.)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374206" y="8887157"/>
            <a:ext cx="5798624" cy="738627"/>
            <a:chOff x="11640290" y="8748608"/>
            <a:chExt cx="5798624" cy="738627"/>
          </a:xfrm>
        </p:grpSpPr>
        <p:sp>
          <p:nvSpPr>
            <p:cNvPr id="65" name="Freeform 222"/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161838" y="8748608"/>
              <a:ext cx="5277076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monkey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/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stress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tests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84BC6911-2D4E-2B45-BA4D-C6A630B69ACA}"/>
              </a:ext>
            </a:extLst>
          </p:cNvPr>
          <p:cNvSpPr txBox="1">
            <a:spLocks/>
          </p:cNvSpPr>
          <p:nvPr/>
        </p:nvSpPr>
        <p:spPr>
          <a:xfrm>
            <a:off x="481633" y="12935391"/>
            <a:ext cx="5476124" cy="595183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Lato Light"/>
                <a:cs typeface="Lato Light"/>
              </a:rPr>
              <a:t>*</a:t>
            </a:r>
            <a:r>
              <a:rPr lang="en-US" sz="2000" dirty="0">
                <a:solidFill>
                  <a:schemeClr val="accent1"/>
                </a:solidFill>
                <a:latin typeface="Lato Light"/>
                <a:cs typeface="Lato Ligh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https://github.com/budtmo/docker-android</a:t>
            </a:r>
            <a:endParaRPr lang="en-US" sz="20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13F86C9-3361-F34B-80AE-EFC5D634170A}"/>
              </a:ext>
            </a:extLst>
          </p:cNvPr>
          <p:cNvGrpSpPr/>
          <p:nvPr/>
        </p:nvGrpSpPr>
        <p:grpSpPr>
          <a:xfrm>
            <a:off x="11374206" y="10120069"/>
            <a:ext cx="3143153" cy="738627"/>
            <a:chOff x="11640290" y="8748608"/>
            <a:chExt cx="3143153" cy="738627"/>
          </a:xfrm>
        </p:grpSpPr>
        <p:sp>
          <p:nvSpPr>
            <p:cNvPr id="47" name="Freeform 222">
              <a:extLst>
                <a:ext uri="{FF2B5EF4-FFF2-40B4-BE49-F238E27FC236}">
                  <a16:creationId xmlns:a16="http://schemas.microsoft.com/office/drawing/2014/main" xmlns="" id="{89040F13-2484-3F43-8D09-3F7A573DE1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C81EF82-80F3-A346-8A97-C0A7677E0846}"/>
                </a:ext>
              </a:extLst>
            </p:cNvPr>
            <p:cNvSpPr txBox="1"/>
            <p:nvPr/>
          </p:nvSpPr>
          <p:spPr>
            <a:xfrm>
              <a:off x="12161838" y="8748608"/>
              <a:ext cx="2621605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SMS testing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35C944C-2470-9246-9285-8ECB01624DD7}"/>
              </a:ext>
            </a:extLst>
          </p:cNvPr>
          <p:cNvGrpSpPr/>
          <p:nvPr/>
        </p:nvGrpSpPr>
        <p:grpSpPr>
          <a:xfrm>
            <a:off x="1879854" y="2860817"/>
            <a:ext cx="7048438" cy="7994365"/>
            <a:chOff x="2336194" y="283360"/>
            <a:chExt cx="7048438" cy="79943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3C4EEE2-7272-8E41-9666-9994E4487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33" t="16343" r="37136" b="17995"/>
            <a:stretch/>
          </p:blipFill>
          <p:spPr>
            <a:xfrm>
              <a:off x="3478033" y="3240027"/>
              <a:ext cx="4783723" cy="356759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A321BE3-5A57-5942-93BA-EDA9448F1678}"/>
                </a:ext>
              </a:extLst>
            </p:cNvPr>
            <p:cNvGrpSpPr/>
            <p:nvPr/>
          </p:nvGrpSpPr>
          <p:grpSpPr>
            <a:xfrm>
              <a:off x="2336194" y="283360"/>
              <a:ext cx="7048438" cy="7994365"/>
              <a:chOff x="2336194" y="283360"/>
              <a:chExt cx="7048438" cy="799436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82F5A15D-F1A4-5641-9CD3-DBAFADA85C9D}"/>
                  </a:ext>
                </a:extLst>
              </p:cNvPr>
              <p:cNvSpPr/>
              <p:nvPr/>
            </p:nvSpPr>
            <p:spPr>
              <a:xfrm rot="5400000">
                <a:off x="2760860" y="1653954"/>
                <a:ext cx="6574315" cy="6673228"/>
              </a:xfrm>
              <a:prstGeom prst="rect">
                <a:avLst/>
              </a:prstGeom>
              <a:noFill/>
              <a:ln w="88900"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19463641-C21F-744E-8F31-AC3F2EE36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5057"/>
              <a:stretch/>
            </p:blipFill>
            <p:spPr>
              <a:xfrm>
                <a:off x="2336194" y="283360"/>
                <a:ext cx="3994725" cy="22082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222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Advantages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108" name="Subtitle 2"/>
            <p:cNvSpPr txBox="1">
              <a:spLocks/>
            </p:cNvSpPr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latin typeface="Lato Light"/>
                  <a:cs typeface="Lato Light"/>
                </a:rPr>
                <a:t>What are the Advantages of </a:t>
              </a:r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Docker Android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286488" y="4156683"/>
            <a:ext cx="10683999" cy="738627"/>
            <a:chOff x="11598408" y="3889323"/>
            <a:chExt cx="10683999" cy="738627"/>
          </a:xfrm>
        </p:grpSpPr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1598408" y="400923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119956" y="3889323"/>
              <a:ext cx="10162451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noVNC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to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see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what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happen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inside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docker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container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18378" y="5792693"/>
            <a:ext cx="12151222" cy="738627"/>
            <a:chOff x="11630298" y="5525333"/>
            <a:chExt cx="12151222" cy="738627"/>
          </a:xfrm>
        </p:grpSpPr>
        <p:sp>
          <p:nvSpPr>
            <p:cNvPr id="58" name="Freeform 222"/>
            <p:cNvSpPr>
              <a:spLocks noEditPoints="1"/>
            </p:cNvSpPr>
            <p:nvPr/>
          </p:nvSpPr>
          <p:spPr bwMode="auto">
            <a:xfrm>
              <a:off x="11630298" y="564524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151846" y="5525333"/>
              <a:ext cx="11629674" cy="73862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Ability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to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connect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to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Selenium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Grid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296480" y="7379958"/>
            <a:ext cx="11400063" cy="738627"/>
            <a:chOff x="11608400" y="7112598"/>
            <a:chExt cx="11400063" cy="738627"/>
          </a:xfrm>
        </p:grpSpPr>
        <p:sp>
          <p:nvSpPr>
            <p:cNvPr id="61" name="Freeform 222"/>
            <p:cNvSpPr>
              <a:spLocks noEditPoints="1"/>
            </p:cNvSpPr>
            <p:nvPr/>
          </p:nvSpPr>
          <p:spPr bwMode="auto">
            <a:xfrm>
              <a:off x="11608400" y="723250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129948" y="7112598"/>
              <a:ext cx="10878515" cy="738627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Support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real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devices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with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screen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mirroring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328370" y="9015968"/>
            <a:ext cx="12068802" cy="738627"/>
            <a:chOff x="11640290" y="8748608"/>
            <a:chExt cx="12068802" cy="738627"/>
          </a:xfrm>
        </p:grpSpPr>
        <p:sp>
          <p:nvSpPr>
            <p:cNvPr id="65" name="Freeform 222"/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161838" y="8748608"/>
              <a:ext cx="11547254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Ability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to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record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video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during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test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execution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for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debugging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84BC6911-2D4E-2B45-BA4D-C6A630B69ACA}"/>
              </a:ext>
            </a:extLst>
          </p:cNvPr>
          <p:cNvSpPr txBox="1">
            <a:spLocks/>
          </p:cNvSpPr>
          <p:nvPr/>
        </p:nvSpPr>
        <p:spPr>
          <a:xfrm>
            <a:off x="481633" y="12935391"/>
            <a:ext cx="5476124" cy="595183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Lato Light"/>
                <a:cs typeface="Lato Light"/>
              </a:rPr>
              <a:t>*</a:t>
            </a:r>
            <a:r>
              <a:rPr lang="en-US" sz="2000" dirty="0">
                <a:solidFill>
                  <a:schemeClr val="accent1"/>
                </a:solidFill>
                <a:latin typeface="Lato Light"/>
                <a:cs typeface="Lato Ligh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https://github.com/budtmo/docker-android</a:t>
            </a:r>
            <a:endParaRPr lang="en-US" sz="20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13F86C9-3361-F34B-80AE-EFC5D634170A}"/>
              </a:ext>
            </a:extLst>
          </p:cNvPr>
          <p:cNvGrpSpPr/>
          <p:nvPr/>
        </p:nvGrpSpPr>
        <p:grpSpPr>
          <a:xfrm>
            <a:off x="11299355" y="10394464"/>
            <a:ext cx="12636265" cy="738627"/>
            <a:chOff x="11640290" y="8748608"/>
            <a:chExt cx="12636265" cy="738627"/>
          </a:xfrm>
        </p:grpSpPr>
        <p:sp>
          <p:nvSpPr>
            <p:cNvPr id="47" name="Freeform 222">
              <a:extLst>
                <a:ext uri="{FF2B5EF4-FFF2-40B4-BE49-F238E27FC236}">
                  <a16:creationId xmlns:a16="http://schemas.microsoft.com/office/drawing/2014/main" xmlns="" id="{89040F13-2484-3F43-8D09-3F7A573DE1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C81EF82-80F3-A346-8A97-C0A7677E0846}"/>
                </a:ext>
              </a:extLst>
            </p:cNvPr>
            <p:cNvSpPr txBox="1"/>
            <p:nvPr/>
          </p:nvSpPr>
          <p:spPr>
            <a:xfrm>
              <a:off x="12161838" y="8748608"/>
              <a:ext cx="1211471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Integrated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with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other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cloud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solutions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, e.g.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Genymotion</a:t>
              </a:r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Cloud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8F35A7F-B887-8140-87C6-B6409A318B5A}"/>
              </a:ext>
            </a:extLst>
          </p:cNvPr>
          <p:cNvGrpSpPr/>
          <p:nvPr/>
        </p:nvGrpSpPr>
        <p:grpSpPr>
          <a:xfrm>
            <a:off x="11370102" y="11869929"/>
            <a:ext cx="3788778" cy="738627"/>
            <a:chOff x="11640290" y="8748608"/>
            <a:chExt cx="3788778" cy="738627"/>
          </a:xfrm>
        </p:grpSpPr>
        <p:sp>
          <p:nvSpPr>
            <p:cNvPr id="28" name="Freeform 222">
              <a:extLst>
                <a:ext uri="{FF2B5EF4-FFF2-40B4-BE49-F238E27FC236}">
                  <a16:creationId xmlns:a16="http://schemas.microsoft.com/office/drawing/2014/main" xmlns="" id="{880F17C0-C9ED-684F-95F1-C81D434550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90246B1-160B-F745-93AE-812472698F12}"/>
                </a:ext>
              </a:extLst>
            </p:cNvPr>
            <p:cNvSpPr txBox="1"/>
            <p:nvPr/>
          </p:nvSpPr>
          <p:spPr>
            <a:xfrm>
              <a:off x="12161838" y="8748608"/>
              <a:ext cx="3267230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id-ID" b="1" dirty="0">
                  <a:solidFill>
                    <a:schemeClr val="tx2"/>
                  </a:solidFill>
                  <a:latin typeface="Lato Regular"/>
                  <a:cs typeface="Lato Regular"/>
                </a:rPr>
                <a:t>OPEN SOURCE!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B86DCB0-14CA-6D48-A97E-2873D99671BB}"/>
              </a:ext>
            </a:extLst>
          </p:cNvPr>
          <p:cNvGrpSpPr/>
          <p:nvPr/>
        </p:nvGrpSpPr>
        <p:grpSpPr>
          <a:xfrm>
            <a:off x="1907871" y="2956563"/>
            <a:ext cx="8947903" cy="9086610"/>
            <a:chOff x="1331214" y="2436316"/>
            <a:chExt cx="8947903" cy="90866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35C944C-2470-9246-9285-8ECB01624DD7}"/>
                </a:ext>
              </a:extLst>
            </p:cNvPr>
            <p:cNvGrpSpPr/>
            <p:nvPr/>
          </p:nvGrpSpPr>
          <p:grpSpPr>
            <a:xfrm>
              <a:off x="1331214" y="2436316"/>
              <a:ext cx="7048438" cy="7994365"/>
              <a:chOff x="2336194" y="283360"/>
              <a:chExt cx="7048438" cy="799436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43C4EEE2-7272-8E41-9666-9994E44870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333" t="16343" r="37136" b="17995"/>
              <a:stretch/>
            </p:blipFill>
            <p:spPr>
              <a:xfrm>
                <a:off x="3478033" y="3240027"/>
                <a:ext cx="4783723" cy="3567591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5A321BE3-5A57-5942-93BA-EDA9448F1678}"/>
                  </a:ext>
                </a:extLst>
              </p:cNvPr>
              <p:cNvGrpSpPr/>
              <p:nvPr/>
            </p:nvGrpSpPr>
            <p:grpSpPr>
              <a:xfrm>
                <a:off x="2336194" y="283360"/>
                <a:ext cx="7048438" cy="7994365"/>
                <a:chOff x="2336194" y="283360"/>
                <a:chExt cx="7048438" cy="7994365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82F5A15D-F1A4-5641-9CD3-DBAFADA85C9D}"/>
                    </a:ext>
                  </a:extLst>
                </p:cNvPr>
                <p:cNvSpPr/>
                <p:nvPr/>
              </p:nvSpPr>
              <p:spPr>
                <a:xfrm rot="5400000">
                  <a:off x="2760860" y="1653954"/>
                  <a:ext cx="6574315" cy="6673228"/>
                </a:xfrm>
                <a:prstGeom prst="rect">
                  <a:avLst/>
                </a:prstGeom>
                <a:noFill/>
                <a:ln w="88900">
                  <a:solidFill>
                    <a:srgbClr val="0070C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xmlns="" id="{19463641-C21F-744E-8F31-AC3F2EE366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35057"/>
                <a:stretch/>
              </p:blipFill>
              <p:spPr>
                <a:xfrm>
                  <a:off x="2336194" y="283360"/>
                  <a:ext cx="3994725" cy="220822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2B609A5-8DE4-F64A-8999-BDAE359D6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7312" y="7143524"/>
              <a:ext cx="4921805" cy="4379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3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008975" y="483017"/>
            <a:ext cx="12359700" cy="2079087"/>
            <a:chOff x="5988388" y="483017"/>
            <a:chExt cx="12359700" cy="2079087"/>
          </a:xfrm>
        </p:grpSpPr>
        <p:sp>
          <p:nvSpPr>
            <p:cNvPr id="41" name="TextBox 40"/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Supported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Devices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44" name="Subtitle 2"/>
            <p:cNvSpPr txBox="1">
              <a:spLocks/>
            </p:cNvSpPr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100" dirty="0">
                <a:solidFill>
                  <a:schemeClr val="accent1"/>
                </a:solidFill>
                <a:latin typeface="Lato Light"/>
                <a:cs typeface="Lato Light"/>
              </a:endParaRP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4A786F73-AAC1-7143-83ED-5E648057D846}"/>
              </a:ext>
            </a:extLst>
          </p:cNvPr>
          <p:cNvCxnSpPr/>
          <p:nvPr/>
        </p:nvCxnSpPr>
        <p:spPr>
          <a:xfrm flipV="1">
            <a:off x="22992934" y="7294597"/>
            <a:ext cx="0" cy="3222354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C5C5C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D530105-7279-0042-861C-8A0626DBFC59}"/>
              </a:ext>
            </a:extLst>
          </p:cNvPr>
          <p:cNvGrpSpPr/>
          <p:nvPr/>
        </p:nvGrpSpPr>
        <p:grpSpPr>
          <a:xfrm>
            <a:off x="14081430" y="6221203"/>
            <a:ext cx="3520684" cy="7370437"/>
            <a:chOff x="14955065" y="3443860"/>
            <a:chExt cx="3520684" cy="7370437"/>
          </a:xfrm>
        </p:grpSpPr>
        <p:sp>
          <p:nvSpPr>
            <p:cNvPr id="85" name="Subtitle 21"/>
            <p:cNvSpPr txBox="1">
              <a:spLocks/>
            </p:cNvSpPr>
            <p:nvPr/>
          </p:nvSpPr>
          <p:spPr>
            <a:xfrm>
              <a:off x="15211001" y="10057111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Nexus 5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4A75C6B-B411-5048-909A-1BF2E3CFE8FD}"/>
                </a:ext>
              </a:extLst>
            </p:cNvPr>
            <p:cNvGrpSpPr/>
            <p:nvPr/>
          </p:nvGrpSpPr>
          <p:grpSpPr>
            <a:xfrm>
              <a:off x="16162698" y="3443860"/>
              <a:ext cx="1105417" cy="1617128"/>
              <a:chOff x="15536388" y="2867918"/>
              <a:chExt cx="2509608" cy="3671336"/>
            </a:xfrm>
          </p:grpSpPr>
          <p:sp>
            <p:nvSpPr>
              <p:cNvPr id="60" name="Freeform 1"/>
              <p:cNvSpPr>
                <a:spLocks noChangeArrowheads="1"/>
              </p:cNvSpPr>
              <p:nvPr/>
            </p:nvSpPr>
            <p:spPr bwMode="auto">
              <a:xfrm>
                <a:off x="15536388" y="2867918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61" name="Freeform 2"/>
              <p:cNvSpPr>
                <a:spLocks noChangeArrowheads="1"/>
              </p:cNvSpPr>
              <p:nvPr/>
            </p:nvSpPr>
            <p:spPr bwMode="auto">
              <a:xfrm>
                <a:off x="16558830" y="3795480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5D58F346-711D-6143-9B79-0421BFEB8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55065" y="4554071"/>
              <a:ext cx="3520684" cy="594803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E72DB09-5401-E641-B660-05A50DCA4231}"/>
              </a:ext>
            </a:extLst>
          </p:cNvPr>
          <p:cNvGrpSpPr/>
          <p:nvPr/>
        </p:nvGrpSpPr>
        <p:grpSpPr>
          <a:xfrm>
            <a:off x="17494787" y="2779408"/>
            <a:ext cx="2963739" cy="8087351"/>
            <a:chOff x="18398926" y="4122089"/>
            <a:chExt cx="2963739" cy="80873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E668708-135A-2443-8757-5C0601CBFE2B}"/>
                </a:ext>
              </a:extLst>
            </p:cNvPr>
            <p:cNvGrpSpPr/>
            <p:nvPr/>
          </p:nvGrpSpPr>
          <p:grpSpPr>
            <a:xfrm>
              <a:off x="19274553" y="4122089"/>
              <a:ext cx="1105417" cy="1617128"/>
              <a:chOff x="548859" y="4596377"/>
              <a:chExt cx="2509608" cy="3671336"/>
            </a:xfrm>
          </p:grpSpPr>
          <p:sp>
            <p:nvSpPr>
              <p:cNvPr id="42" name="Freeform 1">
                <a:extLst>
                  <a:ext uri="{FF2B5EF4-FFF2-40B4-BE49-F238E27FC236}">
                    <a16:creationId xmlns:a16="http://schemas.microsoft.com/office/drawing/2014/main" xmlns="" id="{E9CE2547-63C0-D84D-B0ED-91BD1932A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859" y="4596377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46" name="Freeform 2">
                <a:extLst>
                  <a:ext uri="{FF2B5EF4-FFF2-40B4-BE49-F238E27FC236}">
                    <a16:creationId xmlns:a16="http://schemas.microsoft.com/office/drawing/2014/main" xmlns="" id="{03FA6CDE-63C7-8C46-BAF5-C10C27F4F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1297" y="5523941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ED235997-7D34-2F44-83E5-4BC651DCF7B4}"/>
                </a:ext>
              </a:extLst>
            </p:cNvPr>
            <p:cNvGrpSpPr/>
            <p:nvPr/>
          </p:nvGrpSpPr>
          <p:grpSpPr>
            <a:xfrm>
              <a:off x="18398926" y="5713031"/>
              <a:ext cx="2963739" cy="6496409"/>
              <a:chOff x="18398926" y="5713031"/>
              <a:chExt cx="2963739" cy="6496409"/>
            </a:xfrm>
          </p:grpSpPr>
          <p:sp>
            <p:nvSpPr>
              <p:cNvPr id="86" name="Subtitle 21"/>
              <p:cNvSpPr txBox="1">
                <a:spLocks/>
              </p:cNvSpPr>
              <p:nvPr/>
            </p:nvSpPr>
            <p:spPr>
              <a:xfrm>
                <a:off x="18475449" y="11452254"/>
                <a:ext cx="2887216" cy="757186"/>
              </a:xfrm>
              <a:prstGeom prst="rect">
                <a:avLst/>
              </a:prstGeom>
            </p:spPr>
            <p:txBody>
              <a:bodyPr vert="horz" lIns="243785" tIns="121892" rIns="243785" bIns="121892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200" kern="1200">
                    <a:solidFill>
                      <a:schemeClr val="accent4"/>
                    </a:solidFill>
                    <a:latin typeface="Source Sans Pro Light"/>
                    <a:ea typeface="+mn-ea"/>
                    <a:cs typeface="Source Sans Pro Light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200" kern="1200">
                    <a:solidFill>
                      <a:schemeClr val="accent4"/>
                    </a:solidFill>
                    <a:latin typeface="Source Sans Pro Light"/>
                    <a:ea typeface="+mn-ea"/>
                    <a:cs typeface="Source Sans Pro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200" kern="1200">
                    <a:solidFill>
                      <a:schemeClr val="accent4"/>
                    </a:solidFill>
                    <a:latin typeface="Source Sans Pro Light"/>
                    <a:ea typeface="+mn-ea"/>
                    <a:cs typeface="Source Sans Pro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200" kern="1200">
                    <a:solidFill>
                      <a:schemeClr val="accent4"/>
                    </a:solidFill>
                    <a:latin typeface="Source Sans Pro Light"/>
                    <a:ea typeface="+mn-ea"/>
                    <a:cs typeface="Source Sans Pro Light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200" kern="1200">
                    <a:solidFill>
                      <a:schemeClr val="accent4"/>
                    </a:solidFill>
                    <a:latin typeface="Source Sans Pro Light"/>
                    <a:ea typeface="+mn-ea"/>
                    <a:cs typeface="Source Sans Pro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2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Lato Light"/>
                    <a:cs typeface="Lato Light"/>
                  </a:rPr>
                  <a:t>Nexus One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C242810-8CE0-3E44-819B-2BAE80FBD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8926" y="5713031"/>
                <a:ext cx="2882900" cy="5727700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7C73409-233B-994B-9D1C-6B0F64C2B36C}"/>
              </a:ext>
            </a:extLst>
          </p:cNvPr>
          <p:cNvGrpSpPr/>
          <p:nvPr/>
        </p:nvGrpSpPr>
        <p:grpSpPr>
          <a:xfrm>
            <a:off x="11578900" y="3600950"/>
            <a:ext cx="2913035" cy="7266499"/>
            <a:chOff x="12175705" y="5013256"/>
            <a:chExt cx="2913035" cy="726649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DCF3C98-FC2C-4749-A54C-C8B43F8A1A52}"/>
                </a:ext>
              </a:extLst>
            </p:cNvPr>
            <p:cNvGrpSpPr/>
            <p:nvPr/>
          </p:nvGrpSpPr>
          <p:grpSpPr>
            <a:xfrm>
              <a:off x="12985936" y="5013256"/>
              <a:ext cx="1105417" cy="1617128"/>
              <a:chOff x="12352382" y="2992625"/>
              <a:chExt cx="2509608" cy="3671336"/>
            </a:xfrm>
          </p:grpSpPr>
          <p:sp>
            <p:nvSpPr>
              <p:cNvPr id="58" name="Freeform 1"/>
              <p:cNvSpPr>
                <a:spLocks noChangeArrowheads="1"/>
              </p:cNvSpPr>
              <p:nvPr/>
            </p:nvSpPr>
            <p:spPr bwMode="auto">
              <a:xfrm>
                <a:off x="12352382" y="2992625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59" name="Freeform 2"/>
              <p:cNvSpPr>
                <a:spLocks noChangeArrowheads="1"/>
              </p:cNvSpPr>
              <p:nvPr/>
            </p:nvSpPr>
            <p:spPr bwMode="auto">
              <a:xfrm>
                <a:off x="13374819" y="3920189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sp>
          <p:nvSpPr>
            <p:cNvPr id="84" name="Subtitle 21"/>
            <p:cNvSpPr txBox="1">
              <a:spLocks/>
            </p:cNvSpPr>
            <p:nvPr/>
          </p:nvSpPr>
          <p:spPr>
            <a:xfrm>
              <a:off x="12201524" y="11522569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Nexus 4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8DCB827-2804-824C-9033-C86A34E6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75705" y="6418699"/>
              <a:ext cx="2823141" cy="520460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B61807D-8C62-394F-8DBA-AB76D9D5A302}"/>
              </a:ext>
            </a:extLst>
          </p:cNvPr>
          <p:cNvGrpSpPr/>
          <p:nvPr/>
        </p:nvGrpSpPr>
        <p:grpSpPr>
          <a:xfrm>
            <a:off x="8627006" y="6168179"/>
            <a:ext cx="2887216" cy="7119117"/>
            <a:chOff x="9104986" y="4849693"/>
            <a:chExt cx="2887216" cy="71191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6B8ACEE-AD31-1F4E-91D8-0C1CF2457DFF}"/>
                </a:ext>
              </a:extLst>
            </p:cNvPr>
            <p:cNvGrpSpPr/>
            <p:nvPr/>
          </p:nvGrpSpPr>
          <p:grpSpPr>
            <a:xfrm>
              <a:off x="9995885" y="4849693"/>
              <a:ext cx="1105417" cy="1617128"/>
              <a:chOff x="9321039" y="2867918"/>
              <a:chExt cx="2509608" cy="3671336"/>
            </a:xfrm>
          </p:grpSpPr>
          <p:sp>
            <p:nvSpPr>
              <p:cNvPr id="56" name="Freeform 1"/>
              <p:cNvSpPr>
                <a:spLocks noChangeArrowheads="1"/>
              </p:cNvSpPr>
              <p:nvPr/>
            </p:nvSpPr>
            <p:spPr bwMode="auto">
              <a:xfrm>
                <a:off x="9321039" y="2867918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57" name="Freeform 2"/>
              <p:cNvSpPr>
                <a:spLocks noChangeArrowheads="1"/>
              </p:cNvSpPr>
              <p:nvPr/>
            </p:nvSpPr>
            <p:spPr bwMode="auto">
              <a:xfrm>
                <a:off x="10343473" y="3795480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10468640" y="6515581"/>
              <a:ext cx="258763" cy="25883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5C5C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cxnSp>
          <p:nvCxnSpPr>
            <p:cNvPr id="71" name="Straight Connector 70"/>
            <p:cNvCxnSpPr/>
            <p:nvPr/>
          </p:nvCxnSpPr>
          <p:spPr>
            <a:xfrm flipV="1">
              <a:off x="10566086" y="6758547"/>
              <a:ext cx="0" cy="3222354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C5C5C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Subtitle 21"/>
            <p:cNvSpPr txBox="1">
              <a:spLocks/>
            </p:cNvSpPr>
            <p:nvPr/>
          </p:nvSpPr>
          <p:spPr>
            <a:xfrm>
              <a:off x="9104986" y="11211624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Samsung Galaxy S6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1A3469A-F21A-2542-8AB0-7A5541EB9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6564"/>
            <a:stretch/>
          </p:blipFill>
          <p:spPr>
            <a:xfrm>
              <a:off x="9266059" y="5990406"/>
              <a:ext cx="2501081" cy="52959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17232F9-A251-A041-98C9-22C676A2D836}"/>
              </a:ext>
            </a:extLst>
          </p:cNvPr>
          <p:cNvGrpSpPr/>
          <p:nvPr/>
        </p:nvGrpSpPr>
        <p:grpSpPr>
          <a:xfrm>
            <a:off x="2906234" y="5523755"/>
            <a:ext cx="2887216" cy="7566093"/>
            <a:chOff x="3017348" y="4679755"/>
            <a:chExt cx="2887216" cy="7566093"/>
          </a:xfrm>
        </p:grpSpPr>
        <p:sp>
          <p:nvSpPr>
            <p:cNvPr id="45" name="Subtitle 21"/>
            <p:cNvSpPr txBox="1">
              <a:spLocks/>
            </p:cNvSpPr>
            <p:nvPr/>
          </p:nvSpPr>
          <p:spPr>
            <a:xfrm>
              <a:off x="3017348" y="11488662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Samsung Galaxy S7 Edge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CBEB7AF-BF37-C540-BE21-D7B2A0AC03AB}"/>
                </a:ext>
              </a:extLst>
            </p:cNvPr>
            <p:cNvGrpSpPr/>
            <p:nvPr/>
          </p:nvGrpSpPr>
          <p:grpSpPr>
            <a:xfrm>
              <a:off x="4054387" y="4679755"/>
              <a:ext cx="1105417" cy="1617128"/>
              <a:chOff x="3206400" y="2867918"/>
              <a:chExt cx="2509608" cy="3671336"/>
            </a:xfrm>
          </p:grpSpPr>
          <p:sp>
            <p:nvSpPr>
              <p:cNvPr id="52" name="Freeform 1"/>
              <p:cNvSpPr>
                <a:spLocks noChangeArrowheads="1"/>
              </p:cNvSpPr>
              <p:nvPr/>
            </p:nvSpPr>
            <p:spPr bwMode="auto">
              <a:xfrm>
                <a:off x="3206400" y="2867918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lIns="182843" tIns="91422" rIns="182843" bIns="91422" anchor="ctr"/>
              <a:lstStyle/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3" name="Freeform 2"/>
              <p:cNvSpPr>
                <a:spLocks noChangeArrowheads="1"/>
              </p:cNvSpPr>
              <p:nvPr/>
            </p:nvSpPr>
            <p:spPr bwMode="auto">
              <a:xfrm>
                <a:off x="4228837" y="3795480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C7FDDE2-A304-AB49-ACD2-FD35B4D8A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327"/>
            <a:stretch/>
          </p:blipFill>
          <p:spPr>
            <a:xfrm>
              <a:off x="3197685" y="6194043"/>
              <a:ext cx="2522045" cy="53213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5CE593E-C0D1-D845-AA36-6FA546FCF02C}"/>
              </a:ext>
            </a:extLst>
          </p:cNvPr>
          <p:cNvGrpSpPr/>
          <p:nvPr/>
        </p:nvGrpSpPr>
        <p:grpSpPr>
          <a:xfrm>
            <a:off x="5873604" y="2271696"/>
            <a:ext cx="2887216" cy="7564897"/>
            <a:chOff x="6052497" y="4557780"/>
            <a:chExt cx="2887216" cy="75648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9A1C340-B721-4147-A561-D40BA5647747}"/>
                </a:ext>
              </a:extLst>
            </p:cNvPr>
            <p:cNvGrpSpPr/>
            <p:nvPr/>
          </p:nvGrpSpPr>
          <p:grpSpPr>
            <a:xfrm>
              <a:off x="6952870" y="4557780"/>
              <a:ext cx="1105417" cy="1617128"/>
              <a:chOff x="6289928" y="2603112"/>
              <a:chExt cx="2509608" cy="3671336"/>
            </a:xfrm>
          </p:grpSpPr>
          <p:sp>
            <p:nvSpPr>
              <p:cNvPr id="54" name="Freeform 1"/>
              <p:cNvSpPr>
                <a:spLocks noChangeArrowheads="1"/>
              </p:cNvSpPr>
              <p:nvPr/>
            </p:nvSpPr>
            <p:spPr bwMode="auto">
              <a:xfrm>
                <a:off x="6289928" y="2603112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55" name="Freeform 2"/>
              <p:cNvSpPr>
                <a:spLocks noChangeArrowheads="1"/>
              </p:cNvSpPr>
              <p:nvPr/>
            </p:nvSpPr>
            <p:spPr bwMode="auto">
              <a:xfrm>
                <a:off x="7312366" y="3530676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sp>
          <p:nvSpPr>
            <p:cNvPr id="82" name="Subtitle 21"/>
            <p:cNvSpPr txBox="1">
              <a:spLocks/>
            </p:cNvSpPr>
            <p:nvPr/>
          </p:nvSpPr>
          <p:spPr>
            <a:xfrm>
              <a:off x="6052497" y="11365491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Samsung Galaxy S7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932E184-4EC3-AC44-A4F1-330BD7387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73"/>
            <a:stretch/>
          </p:blipFill>
          <p:spPr>
            <a:xfrm>
              <a:off x="6175807" y="6123142"/>
              <a:ext cx="2659555" cy="53213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0EA7E96-7078-A248-97C3-3C04F6BE0C66}"/>
              </a:ext>
            </a:extLst>
          </p:cNvPr>
          <p:cNvGrpSpPr/>
          <p:nvPr/>
        </p:nvGrpSpPr>
        <p:grpSpPr>
          <a:xfrm>
            <a:off x="20184291" y="5050076"/>
            <a:ext cx="4193359" cy="7862268"/>
            <a:chOff x="20875244" y="3818946"/>
            <a:chExt cx="4193359" cy="786226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52525A3-3DE3-F440-8D16-C740DB7D36CF}"/>
                </a:ext>
              </a:extLst>
            </p:cNvPr>
            <p:cNvGrpSpPr/>
            <p:nvPr/>
          </p:nvGrpSpPr>
          <p:grpSpPr>
            <a:xfrm>
              <a:off x="22419214" y="3818946"/>
              <a:ext cx="1105417" cy="1617128"/>
              <a:chOff x="18509918" y="2223361"/>
              <a:chExt cx="2509608" cy="3671336"/>
            </a:xfrm>
          </p:grpSpPr>
          <p:sp>
            <p:nvSpPr>
              <p:cNvPr id="62" name="Freeform 1"/>
              <p:cNvSpPr>
                <a:spLocks noChangeArrowheads="1"/>
              </p:cNvSpPr>
              <p:nvPr/>
            </p:nvSpPr>
            <p:spPr bwMode="auto">
              <a:xfrm>
                <a:off x="18509918" y="2223361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63" name="Freeform 2"/>
              <p:cNvSpPr>
                <a:spLocks noChangeArrowheads="1"/>
              </p:cNvSpPr>
              <p:nvPr/>
            </p:nvSpPr>
            <p:spPr bwMode="auto">
              <a:xfrm>
                <a:off x="19532353" y="3150923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  <p:sp>
          <p:nvSpPr>
            <p:cNvPr id="89" name="Subtitle 21">
              <a:extLst>
                <a:ext uri="{FF2B5EF4-FFF2-40B4-BE49-F238E27FC236}">
                  <a16:creationId xmlns:a16="http://schemas.microsoft.com/office/drawing/2014/main" xmlns="" id="{F8AD6A5C-576B-CC45-8C77-A745173748A3}"/>
                </a:ext>
              </a:extLst>
            </p:cNvPr>
            <p:cNvSpPr txBox="1">
              <a:spLocks/>
            </p:cNvSpPr>
            <p:nvPr/>
          </p:nvSpPr>
          <p:spPr>
            <a:xfrm>
              <a:off x="21674342" y="10924028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Nexus 7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F9B11B5-02A0-BD41-88C9-1D649833C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75244" y="4930653"/>
              <a:ext cx="4193359" cy="629003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D121D8D-4BE1-BF4E-940D-67741956BCB0}"/>
              </a:ext>
            </a:extLst>
          </p:cNvPr>
          <p:cNvGrpSpPr/>
          <p:nvPr/>
        </p:nvGrpSpPr>
        <p:grpSpPr>
          <a:xfrm>
            <a:off x="375267" y="1206283"/>
            <a:ext cx="2887216" cy="6679923"/>
            <a:chOff x="294559" y="2451240"/>
            <a:chExt cx="2887216" cy="667992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FBEAC5EA-F1C3-8D43-A8AF-53F3DAE99579}"/>
                </a:ext>
              </a:extLst>
            </p:cNvPr>
            <p:cNvSpPr/>
            <p:nvPr/>
          </p:nvSpPr>
          <p:spPr>
            <a:xfrm>
              <a:off x="1686015" y="8163350"/>
              <a:ext cx="258763" cy="25883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5C5C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Subtitle 21">
              <a:extLst>
                <a:ext uri="{FF2B5EF4-FFF2-40B4-BE49-F238E27FC236}">
                  <a16:creationId xmlns:a16="http://schemas.microsoft.com/office/drawing/2014/main" xmlns="" id="{B685A598-70FE-E640-9229-6475FB2B47D6}"/>
                </a:ext>
              </a:extLst>
            </p:cNvPr>
            <p:cNvSpPr txBox="1">
              <a:spLocks/>
            </p:cNvSpPr>
            <p:nvPr/>
          </p:nvSpPr>
          <p:spPr>
            <a:xfrm>
              <a:off x="294559" y="8373977"/>
              <a:ext cx="2887216" cy="757186"/>
            </a:xfrm>
            <a:prstGeom prst="rect">
              <a:avLst/>
            </a:prstGeom>
          </p:spPr>
          <p:txBody>
            <a:bodyPr vert="horz" lIns="243785" tIns="121892" rIns="243785" bIns="1218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200" kern="1200">
                  <a:solidFill>
                    <a:schemeClr val="accent4"/>
                  </a:solidFill>
                  <a:latin typeface="Source Sans Pro Light"/>
                  <a:ea typeface="+mn-ea"/>
                  <a:cs typeface="Source Sans Pro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sz="2400" b="1" dirty="0">
                  <a:solidFill>
                    <a:schemeClr val="tx1"/>
                  </a:solidFill>
                  <a:latin typeface="Lato Light"/>
                  <a:cs typeface="Lato Light"/>
                </a:rPr>
                <a:t>Nexus 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C7AB02C-3230-5E47-9641-BC73BFC6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5346" y="3925925"/>
              <a:ext cx="2356373" cy="4597613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BD212BCE-AC3D-E548-862B-6B37FBF458A8}"/>
                </a:ext>
              </a:extLst>
            </p:cNvPr>
            <p:cNvGrpSpPr/>
            <p:nvPr/>
          </p:nvGrpSpPr>
          <p:grpSpPr>
            <a:xfrm>
              <a:off x="1287810" y="2451240"/>
              <a:ext cx="1105417" cy="1617128"/>
              <a:chOff x="12352382" y="2992625"/>
              <a:chExt cx="2509608" cy="3671336"/>
            </a:xfrm>
          </p:grpSpPr>
          <p:sp>
            <p:nvSpPr>
              <p:cNvPr id="92" name="Freeform 1">
                <a:extLst>
                  <a:ext uri="{FF2B5EF4-FFF2-40B4-BE49-F238E27FC236}">
                    <a16:creationId xmlns:a16="http://schemas.microsoft.com/office/drawing/2014/main" xmlns="" id="{D95AA678-7986-A342-97C4-D1480B104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52382" y="2992625"/>
                <a:ext cx="2509608" cy="3671336"/>
              </a:xfrm>
              <a:custGeom>
                <a:avLst/>
                <a:gdLst>
                  <a:gd name="T0" fmla="*/ 2560 w 5121"/>
                  <a:gd name="T1" fmla="*/ 940 h 7486"/>
                  <a:gd name="T2" fmla="*/ 2560 w 5121"/>
                  <a:gd name="T3" fmla="*/ 940 h 7486"/>
                  <a:gd name="T4" fmla="*/ 3572 w 5121"/>
                  <a:gd name="T5" fmla="*/ 1353 h 7486"/>
                  <a:gd name="T6" fmla="*/ 3974 w 5121"/>
                  <a:gd name="T7" fmla="*/ 2365 h 7486"/>
                  <a:gd name="T8" fmla="*/ 3572 w 5121"/>
                  <a:gd name="T9" fmla="*/ 3304 h 7486"/>
                  <a:gd name="T10" fmla="*/ 2560 w 5121"/>
                  <a:gd name="T11" fmla="*/ 4584 h 7486"/>
                  <a:gd name="T12" fmla="*/ 1549 w 5121"/>
                  <a:gd name="T13" fmla="*/ 3304 h 7486"/>
                  <a:gd name="T14" fmla="*/ 1146 w 5121"/>
                  <a:gd name="T15" fmla="*/ 2365 h 7486"/>
                  <a:gd name="T16" fmla="*/ 1549 w 5121"/>
                  <a:gd name="T17" fmla="*/ 1353 h 7486"/>
                  <a:gd name="T18" fmla="*/ 2560 w 5121"/>
                  <a:gd name="T19" fmla="*/ 940 h 7486"/>
                  <a:gd name="T20" fmla="*/ 2560 w 5121"/>
                  <a:gd name="T21" fmla="*/ 0 h 7486"/>
                  <a:gd name="T22" fmla="*/ 2560 w 5121"/>
                  <a:gd name="T23" fmla="*/ 0 h 7486"/>
                  <a:gd name="T24" fmla="*/ 878 w 5121"/>
                  <a:gd name="T25" fmla="*/ 672 h 7486"/>
                  <a:gd name="T26" fmla="*/ 878 w 5121"/>
                  <a:gd name="T27" fmla="*/ 3975 h 7486"/>
                  <a:gd name="T28" fmla="*/ 2560 w 5121"/>
                  <a:gd name="T29" fmla="*/ 7485 h 7486"/>
                  <a:gd name="T30" fmla="*/ 4181 w 5121"/>
                  <a:gd name="T31" fmla="*/ 3975 h 7486"/>
                  <a:gd name="T32" fmla="*/ 4181 w 5121"/>
                  <a:gd name="T33" fmla="*/ 672 h 7486"/>
                  <a:gd name="T34" fmla="*/ 2560 w 5121"/>
                  <a:gd name="T35" fmla="*/ 0 h 7486"/>
                  <a:gd name="T36" fmla="*/ 2560 w 5121"/>
                  <a:gd name="T37" fmla="*/ 940 h 7486"/>
                  <a:gd name="T38" fmla="*/ 2560 w 5121"/>
                  <a:gd name="T39" fmla="*/ 0 h 7486"/>
                  <a:gd name="T40" fmla="*/ 2560 w 5121"/>
                  <a:gd name="T41" fmla="*/ 0 h 7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21" h="7486">
                    <a:moveTo>
                      <a:pt x="2560" y="940"/>
                    </a:moveTo>
                    <a:lnTo>
                      <a:pt x="2560" y="940"/>
                    </a:lnTo>
                    <a:cubicBezTo>
                      <a:pt x="2901" y="940"/>
                      <a:pt x="3304" y="1074"/>
                      <a:pt x="3572" y="1353"/>
                    </a:cubicBezTo>
                    <a:cubicBezTo>
                      <a:pt x="3778" y="1621"/>
                      <a:pt x="3974" y="1952"/>
                      <a:pt x="3974" y="2365"/>
                    </a:cubicBezTo>
                    <a:cubicBezTo>
                      <a:pt x="3974" y="2695"/>
                      <a:pt x="3778" y="3036"/>
                      <a:pt x="3572" y="3304"/>
                    </a:cubicBezTo>
                    <a:cubicBezTo>
                      <a:pt x="3499" y="3376"/>
                      <a:pt x="3035" y="3841"/>
                      <a:pt x="2560" y="4584"/>
                    </a:cubicBezTo>
                    <a:cubicBezTo>
                      <a:pt x="2086" y="3841"/>
                      <a:pt x="1611" y="3376"/>
                      <a:pt x="1549" y="3304"/>
                    </a:cubicBezTo>
                    <a:cubicBezTo>
                      <a:pt x="1280" y="3036"/>
                      <a:pt x="1146" y="2695"/>
                      <a:pt x="1146" y="2365"/>
                    </a:cubicBezTo>
                    <a:cubicBezTo>
                      <a:pt x="1146" y="1952"/>
                      <a:pt x="1280" y="1621"/>
                      <a:pt x="1549" y="1353"/>
                    </a:cubicBezTo>
                    <a:cubicBezTo>
                      <a:pt x="1817" y="1074"/>
                      <a:pt x="2158" y="940"/>
                      <a:pt x="2560" y="940"/>
                    </a:cubicBezTo>
                    <a:lnTo>
                      <a:pt x="2560" y="0"/>
                    </a:lnTo>
                    <a:lnTo>
                      <a:pt x="2560" y="0"/>
                    </a:lnTo>
                    <a:cubicBezTo>
                      <a:pt x="1951" y="0"/>
                      <a:pt x="1343" y="196"/>
                      <a:pt x="878" y="672"/>
                    </a:cubicBezTo>
                    <a:cubicBezTo>
                      <a:pt x="0" y="1621"/>
                      <a:pt x="0" y="3098"/>
                      <a:pt x="878" y="3975"/>
                    </a:cubicBezTo>
                    <a:cubicBezTo>
                      <a:pt x="878" y="3975"/>
                      <a:pt x="2560" y="5596"/>
                      <a:pt x="2560" y="7485"/>
                    </a:cubicBezTo>
                    <a:cubicBezTo>
                      <a:pt x="2560" y="5596"/>
                      <a:pt x="4181" y="3975"/>
                      <a:pt x="4181" y="3975"/>
                    </a:cubicBezTo>
                    <a:cubicBezTo>
                      <a:pt x="5120" y="3098"/>
                      <a:pt x="5120" y="1621"/>
                      <a:pt x="4181" y="672"/>
                    </a:cubicBezTo>
                    <a:cubicBezTo>
                      <a:pt x="3778" y="196"/>
                      <a:pt x="3169" y="0"/>
                      <a:pt x="2560" y="0"/>
                    </a:cubicBezTo>
                    <a:lnTo>
                      <a:pt x="2560" y="940"/>
                    </a:lnTo>
                    <a:close/>
                    <a:moveTo>
                      <a:pt x="2560" y="0"/>
                    </a:move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  <p:sp>
            <p:nvSpPr>
              <p:cNvPr id="93" name="Freeform 2">
                <a:extLst>
                  <a:ext uri="{FF2B5EF4-FFF2-40B4-BE49-F238E27FC236}">
                    <a16:creationId xmlns:a16="http://schemas.microsoft.com/office/drawing/2014/main" xmlns="" id="{F4E1687D-EFFC-1D46-AC3C-64EFABAA4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74819" y="3920189"/>
                <a:ext cx="464741" cy="460540"/>
              </a:xfrm>
              <a:custGeom>
                <a:avLst/>
                <a:gdLst>
                  <a:gd name="T0" fmla="*/ 949 w 950"/>
                  <a:gd name="T1" fmla="*/ 476 h 941"/>
                  <a:gd name="T2" fmla="*/ 949 w 950"/>
                  <a:gd name="T3" fmla="*/ 476 h 941"/>
                  <a:gd name="T4" fmla="*/ 474 w 950"/>
                  <a:gd name="T5" fmla="*/ 940 h 941"/>
                  <a:gd name="T6" fmla="*/ 0 w 950"/>
                  <a:gd name="T7" fmla="*/ 476 h 941"/>
                  <a:gd name="T8" fmla="*/ 474 w 950"/>
                  <a:gd name="T9" fmla="*/ 0 h 941"/>
                  <a:gd name="T10" fmla="*/ 949 w 950"/>
                  <a:gd name="T11" fmla="*/ 476 h 941"/>
                  <a:gd name="T12" fmla="*/ 949 w 950"/>
                  <a:gd name="T13" fmla="*/ 476 h 941"/>
                  <a:gd name="T14" fmla="*/ 949 w 950"/>
                  <a:gd name="T15" fmla="*/ 476 h 9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0" h="941">
                    <a:moveTo>
                      <a:pt x="949" y="476"/>
                    </a:moveTo>
                    <a:lnTo>
                      <a:pt x="949" y="476"/>
                    </a:lnTo>
                    <a:cubicBezTo>
                      <a:pt x="949" y="672"/>
                      <a:pt x="743" y="940"/>
                      <a:pt x="474" y="940"/>
                    </a:cubicBezTo>
                    <a:cubicBezTo>
                      <a:pt x="206" y="940"/>
                      <a:pt x="0" y="672"/>
                      <a:pt x="0" y="476"/>
                    </a:cubicBezTo>
                    <a:cubicBezTo>
                      <a:pt x="0" y="197"/>
                      <a:pt x="206" y="0"/>
                      <a:pt x="474" y="0"/>
                    </a:cubicBezTo>
                    <a:cubicBezTo>
                      <a:pt x="743" y="0"/>
                      <a:pt x="949" y="197"/>
                      <a:pt x="949" y="476"/>
                    </a:cubicBezTo>
                    <a:close/>
                    <a:moveTo>
                      <a:pt x="949" y="476"/>
                    </a:moveTo>
                    <a:lnTo>
                      <a:pt x="949" y="47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182843" tIns="91422" rIns="182843" bIns="91422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92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397000" y="5293896"/>
            <a:ext cx="25774650" cy="3272588"/>
            <a:chOff x="-1426008" y="5796180"/>
            <a:chExt cx="25774650" cy="2123640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5796180"/>
              <a:ext cx="23088600" cy="2123640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run --privileged -d -p 6080:6080 -p 5554:5554 -p 5555:5555 -e DEVICE="Samsung Galaxy S6" --name android-container </a:t>
              </a:r>
              <a:r>
                <a:rPr lang="en-US" sz="4400" dirty="0" err="1">
                  <a:latin typeface="Monaco" pitchFamily="2" charset="77"/>
                </a:rPr>
                <a:t>budtmo</a:t>
              </a:r>
              <a:r>
                <a:rPr lang="en-US" sz="4400" dirty="0">
                  <a:latin typeface="Monaco" pitchFamily="2" charset="77"/>
                </a:rPr>
                <a:t>/docker-android-x86-8.1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Getting started!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67CCEA8E-190F-E243-BF1A-A429CB44F7E3}"/>
              </a:ext>
            </a:extLst>
          </p:cNvPr>
          <p:cNvSpPr txBox="1">
            <a:spLocks/>
          </p:cNvSpPr>
          <p:nvPr/>
        </p:nvSpPr>
        <p:spPr>
          <a:xfrm>
            <a:off x="6381823" y="1634834"/>
            <a:ext cx="11655185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Running </a:t>
            </a:r>
            <a:r>
              <a:rPr lang="en-US" sz="3100" dirty="0">
                <a:solidFill>
                  <a:schemeClr val="accent1"/>
                </a:solidFill>
                <a:latin typeface="Lato Light"/>
                <a:cs typeface="Lato Light"/>
              </a:rPr>
              <a:t>Samsung Galaxy S6 </a:t>
            </a:r>
            <a:r>
              <a:rPr lang="en-US" sz="3100" dirty="0">
                <a:latin typeface="Lato Light"/>
                <a:cs typeface="Lato Light"/>
              </a:rPr>
              <a:t>Emulator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01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3535240" y="4290533"/>
            <a:ext cx="2273896" cy="2307090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8271" y="1483933"/>
            <a:ext cx="2273896" cy="2307090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12238390" y="512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85133" y="1558061"/>
            <a:ext cx="4206847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4800" b="1" dirty="0">
                <a:solidFill>
                  <a:schemeClr val="tx2"/>
                </a:solidFill>
                <a:latin typeface="+mj-lt"/>
              </a:rPr>
              <a:t>Selenium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Hub</a:t>
            </a:r>
            <a:endParaRPr lang="id-ID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31" y="2392411"/>
            <a:ext cx="4369072" cy="582559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Introduction to Selenium Hub</a:t>
            </a:r>
            <a:endParaRPr lang="es-ES" sz="2400" dirty="0">
              <a:cs typeface="Lato Ligh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125298" y="2534636"/>
            <a:ext cx="226185" cy="22624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24" name="Straight Connector 23"/>
          <p:cNvCxnSpPr/>
          <p:nvPr/>
        </p:nvCxnSpPr>
        <p:spPr>
          <a:xfrm>
            <a:off x="11076054" y="268546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238390" y="2778377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2125298" y="5307886"/>
            <a:ext cx="226185" cy="22624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2351483" y="5458716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901545" y="4404353"/>
            <a:ext cx="8382669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Connect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Appium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host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to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Hub</a:t>
            </a:r>
            <a:endParaRPr lang="id-ID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923545" y="5275809"/>
            <a:ext cx="4369072" cy="10257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Register Appium host in Selenium grid </a:t>
            </a:r>
            <a:endParaRPr lang="es-ES" sz="2400" dirty="0">
              <a:cs typeface="Lato Ligh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540907" y="9856605"/>
            <a:ext cx="2273896" cy="2307090"/>
            <a:chOff x="2285781" y="4847654"/>
            <a:chExt cx="952480" cy="966132"/>
          </a:xfrm>
        </p:grpSpPr>
        <p:sp>
          <p:nvSpPr>
            <p:cNvPr id="46" name="Oval 45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5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93937" y="7050005"/>
            <a:ext cx="2273896" cy="2307090"/>
            <a:chOff x="2285781" y="4847654"/>
            <a:chExt cx="952480" cy="966132"/>
          </a:xfrm>
        </p:grpSpPr>
        <p:sp>
          <p:nvSpPr>
            <p:cNvPr id="49" name="Oval 4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4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2244057" y="557119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220335" y="7124133"/>
            <a:ext cx="6377312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r"/>
            <a:r>
              <a:rPr lang="id-ID" sz="4800" b="1" dirty="0">
                <a:solidFill>
                  <a:schemeClr val="tx2"/>
                </a:solidFill>
                <a:latin typeface="+mj-lt"/>
              </a:rPr>
              <a:t>Run </a:t>
            </a:r>
            <a:r>
              <a:rPr lang="id-ID" sz="4800" b="1" dirty="0" err="1">
                <a:solidFill>
                  <a:schemeClr val="tx2"/>
                </a:solidFill>
                <a:latin typeface="+mj-lt"/>
              </a:rPr>
              <a:t>Tests</a:t>
            </a:r>
            <a:r>
              <a:rPr lang="id-ID" sz="4800" b="1" dirty="0">
                <a:solidFill>
                  <a:schemeClr val="tx2"/>
                </a:solidFill>
                <a:latin typeface="+mj-lt"/>
              </a:rPr>
              <a:t> in Emulator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06497" y="7958483"/>
            <a:ext cx="4369072" cy="102575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dirty="0">
                <a:cs typeface="Lato Light"/>
              </a:rPr>
              <a:t>Running Appium test in Emulator</a:t>
            </a:r>
            <a:endParaRPr lang="es-ES" sz="2400" dirty="0">
              <a:cs typeface="Lato Ligh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2130964" y="8100708"/>
            <a:ext cx="226185" cy="22624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62" name="Straight Connector 61"/>
          <p:cNvCxnSpPr/>
          <p:nvPr/>
        </p:nvCxnSpPr>
        <p:spPr>
          <a:xfrm>
            <a:off x="11081720" y="825153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2244057" y="8344449"/>
            <a:ext cx="0" cy="249835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2130964" y="10873958"/>
            <a:ext cx="226185" cy="226244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/>
          </a:p>
        </p:txBody>
      </p:sp>
      <p:cxnSp>
        <p:nvCxnSpPr>
          <p:cNvPr id="71" name="Straight Connector 70"/>
          <p:cNvCxnSpPr/>
          <p:nvPr/>
        </p:nvCxnSpPr>
        <p:spPr>
          <a:xfrm>
            <a:off x="12357150" y="11024788"/>
            <a:ext cx="1049245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5907211" y="9970425"/>
            <a:ext cx="1888904" cy="923293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id-ID" sz="4800" b="1" dirty="0">
                <a:solidFill>
                  <a:schemeClr val="tx2"/>
                </a:solidFill>
                <a:latin typeface="+mj-lt"/>
              </a:rPr>
              <a:t>Q&amp;A 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12238390" y="11159183"/>
            <a:ext cx="0" cy="879428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18"/>
          <p:cNvSpPr>
            <a:spLocks/>
          </p:cNvSpPr>
          <p:nvPr/>
        </p:nvSpPr>
        <p:spPr bwMode="auto">
          <a:xfrm>
            <a:off x="9419425" y="2175181"/>
            <a:ext cx="844982" cy="78910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24"/>
          <p:cNvSpPr>
            <a:spLocks/>
          </p:cNvSpPr>
          <p:nvPr/>
        </p:nvSpPr>
        <p:spPr bwMode="auto">
          <a:xfrm>
            <a:off x="9268411" y="7773357"/>
            <a:ext cx="1153444" cy="868018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76"/>
          <p:cNvSpPr>
            <a:spLocks/>
          </p:cNvSpPr>
          <p:nvPr/>
        </p:nvSpPr>
        <p:spPr bwMode="auto">
          <a:xfrm>
            <a:off x="14260524" y="5019811"/>
            <a:ext cx="844982" cy="78910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4" name="AutoShape 123"/>
          <p:cNvSpPr>
            <a:spLocks/>
          </p:cNvSpPr>
          <p:nvPr/>
        </p:nvSpPr>
        <p:spPr bwMode="auto">
          <a:xfrm>
            <a:off x="14263900" y="10590779"/>
            <a:ext cx="841605" cy="8680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7938DEF-5913-E746-929F-239E106FB3A1}"/>
              </a:ext>
            </a:extLst>
          </p:cNvPr>
          <p:cNvCxnSpPr/>
          <p:nvPr/>
        </p:nvCxnSpPr>
        <p:spPr>
          <a:xfrm>
            <a:off x="11501310" y="12128531"/>
            <a:ext cx="1474160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426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32" grpId="0" animBg="1"/>
      <p:bldP spid="36" grpId="0"/>
      <p:bldP spid="63" grpId="0"/>
      <p:bldP spid="56" grpId="0"/>
      <p:bldP spid="57" grpId="0"/>
      <p:bldP spid="61" grpId="0" animBg="1"/>
      <p:bldP spid="70" grpId="0" animBg="1"/>
      <p:bldP spid="72" grpId="0"/>
      <p:bldP spid="40" grpId="0" animBg="1"/>
      <p:bldP spid="42" grpId="0" animBg="1"/>
      <p:bldP spid="44" grpId="0" animBg="1"/>
      <p:bldP spid="5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BDB369-D53D-4746-BA52-E2661CC64A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36" y="1610226"/>
            <a:ext cx="21669378" cy="104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41A259-143C-404B-AEA4-A6C16BA724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81" y="262849"/>
            <a:ext cx="12313687" cy="1319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397000" y="5503533"/>
            <a:ext cx="25774650" cy="2853308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168966"/>
              <a:ext cx="23088600" cy="1378067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run --privileged -d -p 6080:6080 -p 5554:5554 -p 5555:5555 -p 4723:4723 --name android-container-</a:t>
              </a:r>
              <a:r>
                <a:rPr lang="en-US" sz="4400" dirty="0" err="1">
                  <a:latin typeface="Monaco" pitchFamily="2" charset="77"/>
                </a:rPr>
                <a:t>appium</a:t>
              </a:r>
              <a:r>
                <a:rPr lang="en-US" sz="4400" dirty="0">
                  <a:latin typeface="Monaco" pitchFamily="2" charset="77"/>
                </a:rPr>
                <a:t> </a:t>
              </a:r>
              <a:r>
                <a:rPr lang="en-US" sz="4400" dirty="0" err="1">
                  <a:latin typeface="Monaco" pitchFamily="2" charset="77"/>
                </a:rPr>
                <a:t>budtmo</a:t>
              </a:r>
              <a:r>
                <a:rPr lang="en-US" sz="4400" dirty="0">
                  <a:latin typeface="Monaco" pitchFamily="2" charset="77"/>
                </a:rPr>
                <a:t>/docker-android-real-device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Control Real Device Connected to the Host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5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473288"/>
              <a:ext cx="23088600" cy="769423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</a:t>
              </a:r>
              <a:r>
                <a:rPr lang="en-US" sz="4400" dirty="0" err="1">
                  <a:latin typeface="Monaco" pitchFamily="2" charset="77"/>
                </a:rPr>
                <a:t>adb</a:t>
              </a:r>
              <a:r>
                <a:rPr lang="en-US" sz="4400" dirty="0">
                  <a:latin typeface="Monaco" pitchFamily="2" charset="77"/>
                </a:rPr>
                <a:t> -H </a:t>
              </a:r>
              <a:r>
                <a:rPr lang="en-US" sz="4400" dirty="0" err="1">
                  <a:latin typeface="Monaco" pitchFamily="2" charset="77"/>
                </a:rPr>
                <a:t>host.docker.internal</a:t>
              </a:r>
              <a:r>
                <a:rPr lang="en-US" sz="4400" dirty="0">
                  <a:latin typeface="Monaco" pitchFamily="2" charset="77"/>
                </a:rPr>
                <a:t> -P 5037 devices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Connect to ADB of the Host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0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98659A39-D8A0-F145-93E5-C491DD0B8B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b="10377"/>
          <a:stretch>
            <a:fillRect/>
          </a:stretch>
        </p:blipFill>
        <p:spPr>
          <a:xfrm>
            <a:off x="6023619" y="1405488"/>
            <a:ext cx="12397346" cy="6975323"/>
          </a:xfr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5FC5ADF-22BA-1A4E-A55A-C870931FC550}"/>
              </a:ext>
            </a:extLst>
          </p:cNvPr>
          <p:cNvGrpSpPr/>
          <p:nvPr/>
        </p:nvGrpSpPr>
        <p:grpSpPr>
          <a:xfrm>
            <a:off x="5456034" y="9784385"/>
            <a:ext cx="13532515" cy="2079087"/>
            <a:chOff x="5988388" y="483017"/>
            <a:chExt cx="12359700" cy="207908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5CBDEEE-EFE3-D74C-BCF1-68C381398B82}"/>
                </a:ext>
              </a:extLst>
            </p:cNvPr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SMS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Simulation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AAC8FC5-8E34-E647-9823-CFB4681F0912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64F7D3-ED7C-1E45-A3F4-6CA50B27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66140">
            <a:off x="6173584" y="1995339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12EBB882-9AE9-B34E-8496-BFD8AC8D73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>
            <a:fillRect/>
          </a:stretch>
        </p:blipFill>
        <p:spPr>
          <a:xfrm>
            <a:off x="-11140" y="0"/>
            <a:ext cx="24399930" cy="13716001"/>
          </a:xfrm>
        </p:spPr>
      </p:pic>
      <p:sp>
        <p:nvSpPr>
          <p:cNvPr id="128" name="Rectangle 127"/>
          <p:cNvSpPr>
            <a:spLocks noChangeAspect="1"/>
          </p:cNvSpPr>
          <p:nvPr/>
        </p:nvSpPr>
        <p:spPr>
          <a:xfrm>
            <a:off x="-11140" y="-1"/>
            <a:ext cx="24399930" cy="13716002"/>
          </a:xfrm>
          <a:prstGeom prst="rect">
            <a:avLst/>
          </a:prstGeom>
          <a:solidFill>
            <a:schemeClr val="accent6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8294736" y="483017"/>
            <a:ext cx="7788186" cy="2079087"/>
            <a:chOff x="8274149" y="483017"/>
            <a:chExt cx="7788186" cy="2079087"/>
          </a:xfrm>
        </p:grpSpPr>
        <p:sp>
          <p:nvSpPr>
            <p:cNvPr id="64" name="TextBox 63"/>
            <p:cNvSpPr txBox="1"/>
            <p:nvPr/>
          </p:nvSpPr>
          <p:spPr>
            <a:xfrm>
              <a:off x="8274149" y="483017"/>
              <a:ext cx="7788186" cy="1446532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ctr"/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SMS </a:t>
              </a:r>
              <a:r>
                <a:rPr lang="id-ID" sz="88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Simulation</a:t>
              </a:r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 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79" name="Subtitle 2"/>
            <p:cNvSpPr txBox="1">
              <a:spLocks/>
            </p:cNvSpPr>
            <p:nvPr/>
          </p:nvSpPr>
          <p:spPr>
            <a:xfrm>
              <a:off x="11969182" y="1634834"/>
              <a:ext cx="439292" cy="733601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100" dirty="0">
                <a:solidFill>
                  <a:schemeClr val="accent1"/>
                </a:solidFill>
                <a:latin typeface="Lato Light"/>
                <a:cs typeface="Lato Light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E3F0EE7-E4E9-9942-A9B8-3C949AAA3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66140">
            <a:off x="10890613" y="2862299"/>
            <a:ext cx="1730300" cy="1730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652FBEB-29A0-3C4C-99E7-7B5AE6E1377D}"/>
              </a:ext>
            </a:extLst>
          </p:cNvPr>
          <p:cNvGrpSpPr/>
          <p:nvPr/>
        </p:nvGrpSpPr>
        <p:grpSpPr>
          <a:xfrm>
            <a:off x="2939399" y="4766054"/>
            <a:ext cx="19355795" cy="1336668"/>
            <a:chOff x="2961370" y="5248299"/>
            <a:chExt cx="19355795" cy="1336668"/>
          </a:xfrm>
        </p:grpSpPr>
        <p:sp>
          <p:nvSpPr>
            <p:cNvPr id="101" name="TextBox 100"/>
            <p:cNvSpPr txBox="1"/>
            <p:nvPr/>
          </p:nvSpPr>
          <p:spPr>
            <a:xfrm>
              <a:off x="3917211" y="5248299"/>
              <a:ext cx="18399954" cy="837116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ea typeface="Open Sans Light" panose="020B0306030504020204" pitchFamily="34" charset="0"/>
                  <a:cs typeface="Lato Light"/>
                </a:rPr>
                <a:t>Find the </a:t>
              </a:r>
              <a:r>
                <a:rPr lang="en-US" sz="4000" dirty="0" err="1">
                  <a:solidFill>
                    <a:schemeClr val="bg1">
                      <a:lumMod val="95000"/>
                    </a:schemeClr>
                  </a:solidFill>
                  <a:ea typeface="Open Sans Light" panose="020B0306030504020204" pitchFamily="34" charset="0"/>
                  <a:cs typeface="Lato Light"/>
                </a:rPr>
                <a:t>auth_token</a:t>
              </a:r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ea typeface="Open Sans Light" panose="020B0306030504020204" pitchFamily="34" charset="0"/>
                  <a:cs typeface="Lato Light"/>
                </a:rPr>
                <a:t> and copy it.</a:t>
              </a:r>
              <a:endParaRPr lang="en-US" sz="4000" dirty="0">
                <a:solidFill>
                  <a:schemeClr val="bg1">
                    <a:lumMod val="95000"/>
                  </a:schemeClr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20" name="Round Same Side Corner Rectangle 119"/>
            <p:cNvSpPr/>
            <p:nvPr/>
          </p:nvSpPr>
          <p:spPr>
            <a:xfrm rot="10800000" flipH="1">
              <a:off x="3934468" y="5501452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88" name="Freeform 222"/>
            <p:cNvSpPr>
              <a:spLocks noEditPoints="1"/>
            </p:cNvSpPr>
            <p:nvPr/>
          </p:nvSpPr>
          <p:spPr bwMode="auto">
            <a:xfrm>
              <a:off x="2961370" y="5658581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BA1C324-5D66-2F47-B5A4-D4F982A7CA2A}"/>
                </a:ext>
              </a:extLst>
            </p:cNvPr>
            <p:cNvSpPr txBox="1"/>
            <p:nvPr/>
          </p:nvSpPr>
          <p:spPr>
            <a:xfrm>
              <a:off x="3895241" y="5870962"/>
              <a:ext cx="18399954" cy="71400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sz="3200" b="1" dirty="0">
                  <a:latin typeface="Monaco" pitchFamily="2" charset="77"/>
                </a:rPr>
                <a:t>docker </a:t>
              </a:r>
              <a:r>
                <a:rPr lang="en-US" sz="2800" b="1" dirty="0">
                  <a:latin typeface="Monaco" pitchFamily="2" charset="77"/>
                </a:rPr>
                <a:t>exec</a:t>
              </a:r>
              <a:r>
                <a:rPr lang="en-US" sz="3200" b="1" dirty="0">
                  <a:latin typeface="Monaco" pitchFamily="2" charset="77"/>
                </a:rPr>
                <a:t> -it android-container cat /root/.</a:t>
              </a:r>
              <a:r>
                <a:rPr lang="en-US" sz="3200" b="1" dirty="0" err="1">
                  <a:latin typeface="Monaco" pitchFamily="2" charset="77"/>
                </a:rPr>
                <a:t>emulator_console_auth_token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Monaco" pitchFamily="2" charset="77"/>
                <a:ea typeface="Open Sans Light" panose="020B0306030504020204" pitchFamily="34" charset="0"/>
                <a:cs typeface="Lato Ligh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F14B6B2-2B0A-3647-9EB5-F4499AEEDEC2}"/>
              </a:ext>
            </a:extLst>
          </p:cNvPr>
          <p:cNvGrpSpPr/>
          <p:nvPr/>
        </p:nvGrpSpPr>
        <p:grpSpPr>
          <a:xfrm>
            <a:off x="2944896" y="6713622"/>
            <a:ext cx="19372269" cy="1336668"/>
            <a:chOff x="2944896" y="6713622"/>
            <a:chExt cx="19372269" cy="1336668"/>
          </a:xfrm>
        </p:grpSpPr>
        <p:sp>
          <p:nvSpPr>
            <p:cNvPr id="103" name="TextBox 102"/>
            <p:cNvSpPr txBox="1"/>
            <p:nvPr/>
          </p:nvSpPr>
          <p:spPr>
            <a:xfrm>
              <a:off x="3917211" y="6713622"/>
              <a:ext cx="18399954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dirty="0"/>
                <a:t>Access emulator using telnet and login with </a:t>
              </a:r>
              <a:r>
                <a:rPr lang="en-US" dirty="0" err="1"/>
                <a:t>auth_token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14" name="Round Same Side Corner Rectangle 113"/>
            <p:cNvSpPr/>
            <p:nvPr/>
          </p:nvSpPr>
          <p:spPr>
            <a:xfrm rot="10800000" flipH="1">
              <a:off x="3934468" y="6948993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89" name="Freeform 222"/>
            <p:cNvSpPr>
              <a:spLocks noEditPoints="1"/>
            </p:cNvSpPr>
            <p:nvPr/>
          </p:nvSpPr>
          <p:spPr bwMode="auto">
            <a:xfrm>
              <a:off x="2944896" y="7082673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9F2588A5-3132-124D-96B2-1642627D5C3F}"/>
                </a:ext>
              </a:extLst>
            </p:cNvPr>
            <p:cNvSpPr txBox="1"/>
            <p:nvPr/>
          </p:nvSpPr>
          <p:spPr>
            <a:xfrm>
              <a:off x="3895241" y="7336285"/>
              <a:ext cx="18399954" cy="714005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sz="3200" b="1" dirty="0">
                  <a:latin typeface="Monaco" pitchFamily="2" charset="77"/>
                </a:rPr>
                <a:t>telnet &lt;docker-machine-</a:t>
              </a:r>
              <a:r>
                <a:rPr lang="en-US" sz="3200" b="1" dirty="0" err="1">
                  <a:latin typeface="Monaco" pitchFamily="2" charset="77"/>
                </a:rPr>
                <a:t>ip</a:t>
              </a:r>
              <a:r>
                <a:rPr lang="en-US" sz="3200" b="1" dirty="0">
                  <a:latin typeface="Monaco" pitchFamily="2" charset="77"/>
                </a:rPr>
                <a:t>-address&gt; 5554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8F9DC-3675-B04E-B8C3-305B672150B2}"/>
              </a:ext>
            </a:extLst>
          </p:cNvPr>
          <p:cNvGrpSpPr/>
          <p:nvPr/>
        </p:nvGrpSpPr>
        <p:grpSpPr>
          <a:xfrm>
            <a:off x="2961370" y="8561639"/>
            <a:ext cx="19355795" cy="1398224"/>
            <a:chOff x="2961370" y="8224304"/>
            <a:chExt cx="19355795" cy="1398224"/>
          </a:xfrm>
        </p:grpSpPr>
        <p:sp>
          <p:nvSpPr>
            <p:cNvPr id="111" name="TextBox 110"/>
            <p:cNvSpPr txBox="1"/>
            <p:nvPr/>
          </p:nvSpPr>
          <p:spPr>
            <a:xfrm>
              <a:off x="3917210" y="8224304"/>
              <a:ext cx="18399955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pPr algn="just"/>
              <a:r>
                <a:rPr lang="en-US" dirty="0"/>
                <a:t>Login with </a:t>
              </a:r>
              <a:r>
                <a:rPr lang="en-US" dirty="0" err="1"/>
                <a:t>auth_token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  <a:latin typeface="Lato Light"/>
                <a:ea typeface="Open Sans Light" panose="020B0306030504020204" pitchFamily="34" charset="0"/>
                <a:cs typeface="Lato Light"/>
              </a:endParaRPr>
            </a:p>
          </p:txBody>
        </p:sp>
        <p:sp>
          <p:nvSpPr>
            <p:cNvPr id="115" name="Round Same Side Corner Rectangle 114"/>
            <p:cNvSpPr/>
            <p:nvPr/>
          </p:nvSpPr>
          <p:spPr>
            <a:xfrm rot="10800000" flipH="1">
              <a:off x="3934468" y="8451367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90" name="Freeform 222"/>
            <p:cNvSpPr>
              <a:spLocks noEditPoints="1"/>
            </p:cNvSpPr>
            <p:nvPr/>
          </p:nvSpPr>
          <p:spPr bwMode="auto">
            <a:xfrm>
              <a:off x="2961370" y="8612306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7643AD3-1061-1B46-A0CC-27F0C7DB050F}"/>
                </a:ext>
              </a:extLst>
            </p:cNvPr>
            <p:cNvSpPr txBox="1"/>
            <p:nvPr/>
          </p:nvSpPr>
          <p:spPr>
            <a:xfrm>
              <a:off x="3895240" y="8846967"/>
              <a:ext cx="18399955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b="1" dirty="0">
                  <a:latin typeface="Monaco" pitchFamily="2" charset="77"/>
                </a:rPr>
                <a:t>auth &lt;</a:t>
              </a:r>
              <a:r>
                <a:rPr lang="en-US" b="1" dirty="0" err="1">
                  <a:latin typeface="Monaco" pitchFamily="2" charset="77"/>
                </a:rPr>
                <a:t>auth_token</a:t>
              </a:r>
              <a:r>
                <a:rPr lang="en-US" b="1" dirty="0">
                  <a:latin typeface="Monaco" pitchFamily="2" charset="77"/>
                </a:rPr>
                <a:t>&gt;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D56805F-BA17-F241-982B-FB9F4B0461EA}"/>
              </a:ext>
            </a:extLst>
          </p:cNvPr>
          <p:cNvGrpSpPr/>
          <p:nvPr/>
        </p:nvGrpSpPr>
        <p:grpSpPr>
          <a:xfrm>
            <a:off x="2922926" y="10353570"/>
            <a:ext cx="19394239" cy="1398224"/>
            <a:chOff x="2922925" y="9557642"/>
            <a:chExt cx="19394239" cy="1398224"/>
          </a:xfrm>
        </p:grpSpPr>
        <p:sp>
          <p:nvSpPr>
            <p:cNvPr id="126" name="TextBox 125"/>
            <p:cNvSpPr txBox="1"/>
            <p:nvPr/>
          </p:nvSpPr>
          <p:spPr>
            <a:xfrm>
              <a:off x="3917210" y="9557642"/>
              <a:ext cx="18399954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dirty="0"/>
                <a:t>Send the </a:t>
              </a:r>
              <a:r>
                <a:rPr lang="en-US" dirty="0" err="1"/>
                <a:t>sms</a:t>
              </a:r>
              <a:endParaRPr lang="en-US" dirty="0"/>
            </a:p>
          </p:txBody>
        </p:sp>
        <p:sp>
          <p:nvSpPr>
            <p:cNvPr id="127" name="Round Same Side Corner Rectangle 126"/>
            <p:cNvSpPr/>
            <p:nvPr/>
          </p:nvSpPr>
          <p:spPr>
            <a:xfrm rot="10800000" flipH="1">
              <a:off x="3934467" y="9776394"/>
              <a:ext cx="109697" cy="91359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/>
              <a:endParaRPr lang="bg-BG"/>
            </a:p>
          </p:txBody>
        </p:sp>
        <p:sp>
          <p:nvSpPr>
            <p:cNvPr id="94" name="Freeform 222"/>
            <p:cNvSpPr>
              <a:spLocks noEditPoints="1"/>
            </p:cNvSpPr>
            <p:nvPr/>
          </p:nvSpPr>
          <p:spPr bwMode="auto">
            <a:xfrm>
              <a:off x="2922925" y="9887794"/>
              <a:ext cx="646914" cy="649763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8FC0F95-CD4A-6E4D-A1B4-2106E435CE87}"/>
                </a:ext>
              </a:extLst>
            </p:cNvPr>
            <p:cNvSpPr txBox="1"/>
            <p:nvPr/>
          </p:nvSpPr>
          <p:spPr>
            <a:xfrm>
              <a:off x="3895240" y="10180305"/>
              <a:ext cx="18399954" cy="775561"/>
            </a:xfrm>
            <a:prstGeom prst="rect">
              <a:avLst/>
            </a:prstGeom>
            <a:noFill/>
          </p:spPr>
          <p:txBody>
            <a:bodyPr wrap="square" lIns="219419" tIns="109710" rIns="219419" bIns="109710" rtlCol="0">
              <a:spAutoFit/>
            </a:bodyPr>
            <a:lstStyle/>
            <a:p>
              <a:r>
                <a:rPr lang="en-US" b="1" dirty="0" err="1">
                  <a:latin typeface="Monaco" pitchFamily="2" charset="77"/>
                </a:rPr>
                <a:t>sms</a:t>
              </a:r>
              <a:r>
                <a:rPr lang="en-US" b="1" dirty="0">
                  <a:latin typeface="Monaco" pitchFamily="2" charset="77"/>
                </a:rPr>
                <a:t> send &lt;</a:t>
              </a:r>
              <a:r>
                <a:rPr lang="en-US" b="1" dirty="0" err="1">
                  <a:latin typeface="Monaco" pitchFamily="2" charset="77"/>
                </a:rPr>
                <a:t>phone_number</a:t>
              </a:r>
              <a:r>
                <a:rPr lang="en-US" b="1" dirty="0">
                  <a:latin typeface="Monaco" pitchFamily="2" charset="77"/>
                </a:rPr>
                <a:t>&gt; &lt;message&gt;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972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1" descr="sms simulation">
            <a:hlinkClick r:id="" action="ppaction://media"/>
            <a:extLst>
              <a:ext uri="{FF2B5EF4-FFF2-40B4-BE49-F238E27FC236}">
                <a16:creationId xmlns:a16="http://schemas.microsoft.com/office/drawing/2014/main" xmlns="" id="{D3B04CDE-550F-8347-891B-397F69F33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2783" y="44876"/>
            <a:ext cx="21272082" cy="136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5FC5ADF-22BA-1A4E-A55A-C870931FC550}"/>
              </a:ext>
            </a:extLst>
          </p:cNvPr>
          <p:cNvGrpSpPr/>
          <p:nvPr/>
        </p:nvGrpSpPr>
        <p:grpSpPr>
          <a:xfrm>
            <a:off x="5456034" y="9784385"/>
            <a:ext cx="13532515" cy="2079087"/>
            <a:chOff x="5988388" y="483017"/>
            <a:chExt cx="12359700" cy="207908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5CBDEEE-EFE3-D74C-BCF1-68C381398B82}"/>
                </a:ext>
              </a:extLst>
            </p:cNvPr>
            <p:cNvSpPr txBox="1"/>
            <p:nvPr/>
          </p:nvSpPr>
          <p:spPr>
            <a:xfrm>
              <a:off x="5988388" y="483017"/>
              <a:ext cx="123597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Selenium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Hub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AAC8FC5-8E34-E647-9823-CFB4681F0912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779610C4-7F13-F245-A583-0525D9FFEE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88" y="2988829"/>
            <a:ext cx="6500933" cy="6500933"/>
          </a:xfrm>
        </p:spPr>
      </p:pic>
    </p:spTree>
    <p:extLst>
      <p:ext uri="{BB962C8B-B14F-4D97-AF65-F5344CB8AC3E}">
        <p14:creationId xmlns:p14="http://schemas.microsoft.com/office/powerpoint/2010/main" val="39843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BB4D4C-6EBA-DD40-91FA-2A7A4F4A7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88" y="3513220"/>
            <a:ext cx="16860872" cy="856794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EDFC229C-D579-4446-9594-9C7DF3F60276}"/>
              </a:ext>
            </a:extLst>
          </p:cNvPr>
          <p:cNvSpPr txBox="1">
            <a:spLocks/>
          </p:cNvSpPr>
          <p:nvPr/>
        </p:nvSpPr>
        <p:spPr>
          <a:xfrm>
            <a:off x="513786" y="12823225"/>
            <a:ext cx="11999056" cy="595183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Lato Light"/>
                <a:cs typeface="Lato Light"/>
              </a:rPr>
              <a:t>*</a:t>
            </a:r>
            <a:r>
              <a:rPr lang="en-US" sz="2000" dirty="0">
                <a:solidFill>
                  <a:schemeClr val="accent1"/>
                </a:solidFill>
                <a:latin typeface="Lato Light"/>
                <a:cs typeface="Lato Ligh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https://www.seleniumhq.org</a:t>
            </a:r>
            <a:endParaRPr lang="en-US" sz="20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2B21DDB-EE3D-0C44-BBD4-1A10A821C405}"/>
              </a:ext>
            </a:extLst>
          </p:cNvPr>
          <p:cNvGrpSpPr/>
          <p:nvPr/>
        </p:nvGrpSpPr>
        <p:grpSpPr>
          <a:xfrm>
            <a:off x="8790324" y="483017"/>
            <a:ext cx="6797017" cy="2079087"/>
            <a:chOff x="8769737" y="483017"/>
            <a:chExt cx="6797017" cy="20790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B69EE2B-69D6-DD4A-B9EF-0DDF13C9C0AC}"/>
                </a:ext>
              </a:extLst>
            </p:cNvPr>
            <p:cNvSpPr txBox="1"/>
            <p:nvPr/>
          </p:nvSpPr>
          <p:spPr>
            <a:xfrm>
              <a:off x="8769737" y="483017"/>
              <a:ext cx="6797017" cy="1446532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ctr"/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Selenium </a:t>
              </a:r>
              <a:r>
                <a:rPr lang="id-ID" sz="88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Grid</a:t>
              </a:r>
              <a:endParaRPr lang="id-ID" sz="8800" b="1" dirty="0">
                <a:solidFill>
                  <a:schemeClr val="bg1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1BC0367-3E2A-4A43-BA22-AA20557B90EE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xmlns="" id="{550A945F-6209-E749-9DB7-C6CFD8B9F2DE}"/>
                </a:ext>
              </a:extLst>
            </p:cNvPr>
            <p:cNvSpPr txBox="1">
              <a:spLocks/>
            </p:cNvSpPr>
            <p:nvPr/>
          </p:nvSpPr>
          <p:spPr>
            <a:xfrm>
              <a:off x="8822526" y="1634834"/>
              <a:ext cx="6732617" cy="733601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Selenium grid </a:t>
              </a:r>
              <a:r>
                <a:rPr lang="en-US" sz="3100" dirty="0">
                  <a:solidFill>
                    <a:schemeClr val="bg1">
                      <a:lumMod val="95000"/>
                    </a:schemeClr>
                  </a:solidFill>
                  <a:latin typeface="Lato Light"/>
                  <a:cs typeface="Lato Light"/>
                </a:rPr>
                <a:t>is a smart proxy server</a:t>
              </a:r>
              <a:endParaRPr lang="en-US" sz="3100" dirty="0">
                <a:solidFill>
                  <a:schemeClr val="accent1"/>
                </a:solidFill>
                <a:latin typeface="Lato Light"/>
                <a:cs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8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05A999-12EA-5A43-8AA4-7B2F4E739756}"/>
              </a:ext>
            </a:extLst>
          </p:cNvPr>
          <p:cNvGrpSpPr/>
          <p:nvPr/>
        </p:nvGrpSpPr>
        <p:grpSpPr>
          <a:xfrm>
            <a:off x="-1400608" y="6237018"/>
            <a:ext cx="25774650" cy="1851562"/>
            <a:chOff x="-1426008" y="5932218"/>
            <a:chExt cx="25774650" cy="1851562"/>
          </a:xfrm>
        </p:grpSpPr>
        <p:grpSp>
          <p:nvGrpSpPr>
            <p:cNvPr id="2" name="Group 1"/>
            <p:cNvGrpSpPr/>
            <p:nvPr/>
          </p:nvGrpSpPr>
          <p:grpSpPr>
            <a:xfrm rot="10800000">
              <a:off x="-1426008" y="5932218"/>
              <a:ext cx="25774650" cy="1851562"/>
              <a:chOff x="-22280" y="3443830"/>
              <a:chExt cx="8662147" cy="62865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22280" y="3443830"/>
                <a:ext cx="8201058" cy="6286500"/>
              </a:xfrm>
              <a:prstGeom prst="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178775" y="3443830"/>
                <a:ext cx="461092" cy="6286500"/>
              </a:xfrm>
              <a:prstGeom prst="rect">
                <a:avLst/>
              </a:prstGeom>
              <a:solidFill>
                <a:schemeClr val="accent1">
                  <a:lumMod val="5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43" tIns="91422" rIns="182843" bIns="91422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532" y="6134734"/>
              <a:ext cx="23088600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 anchor="ctr">
              <a:spAutoFit/>
            </a:bodyPr>
            <a:lstStyle/>
            <a:p>
              <a:pPr algn="ctr"/>
              <a:r>
                <a:rPr lang="en-US" sz="4400" dirty="0">
                  <a:latin typeface="Monaco" pitchFamily="2" charset="77"/>
                </a:rPr>
                <a:t>$ docker run -d -p 4444:4444 -v /dev/</a:t>
              </a:r>
              <a:r>
                <a:rPr lang="en-US" sz="4400" dirty="0" err="1">
                  <a:latin typeface="Monaco" pitchFamily="2" charset="77"/>
                </a:rPr>
                <a:t>shm</a:t>
              </a:r>
              <a:r>
                <a:rPr lang="en-US" sz="4400" dirty="0">
                  <a:latin typeface="Monaco" pitchFamily="2" charset="77"/>
                </a:rPr>
                <a:t>:/dev/</a:t>
              </a:r>
              <a:r>
                <a:rPr lang="en-US" sz="4400" dirty="0" err="1">
                  <a:latin typeface="Monaco" pitchFamily="2" charset="77"/>
                </a:rPr>
                <a:t>shm</a:t>
              </a:r>
              <a:r>
                <a:rPr lang="en-US" sz="4400" dirty="0">
                  <a:latin typeface="Monaco" pitchFamily="2" charset="77"/>
                </a:rPr>
                <a:t> selenium/hub:3.14.0-curium</a:t>
              </a:r>
              <a:endParaRPr lang="id-ID" sz="4400" b="1" dirty="0">
                <a:solidFill>
                  <a:schemeClr val="bg1"/>
                </a:solidFill>
                <a:latin typeface="Monaco" pitchFamily="2" charset="77"/>
                <a:cs typeface="Lato Regular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405046-F1ED-3644-9ACA-0E86B464796E}"/>
              </a:ext>
            </a:extLst>
          </p:cNvPr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8895B38-77E6-E544-9CE0-5DC1EE044A54}"/>
                </a:ext>
              </a:extLst>
            </p:cNvPr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Selenium Grid in Docker 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0D0556F-9FDF-6946-BAAC-8BA01EE5D9C7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8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00034" y="4106936"/>
            <a:ext cx="6928429" cy="2123622"/>
            <a:chOff x="3300034" y="3964815"/>
            <a:chExt cx="6928429" cy="2123622"/>
          </a:xfrm>
        </p:grpSpPr>
        <p:sp>
          <p:nvSpPr>
            <p:cNvPr id="19" name="Oval 18"/>
            <p:cNvSpPr/>
            <p:nvPr/>
          </p:nvSpPr>
          <p:spPr bwMode="auto">
            <a:xfrm>
              <a:off x="3300034" y="4123575"/>
              <a:ext cx="1553227" cy="15536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45416" y="3964815"/>
              <a:ext cx="5083047" cy="2123622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en-US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Quick &amp; easier setup of automation environment</a:t>
              </a:r>
            </a:p>
          </p:txBody>
        </p:sp>
        <p:sp>
          <p:nvSpPr>
            <p:cNvPr id="57" name="AutoShape 19"/>
            <p:cNvSpPr>
              <a:spLocks/>
            </p:cNvSpPr>
            <p:nvPr/>
          </p:nvSpPr>
          <p:spPr bwMode="auto">
            <a:xfrm>
              <a:off x="3678988" y="4479962"/>
              <a:ext cx="758431" cy="758628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144537" y="4072638"/>
            <a:ext cx="6110377" cy="1581892"/>
            <a:chOff x="13144537" y="4072638"/>
            <a:chExt cx="6110377" cy="1581892"/>
          </a:xfrm>
        </p:grpSpPr>
        <p:sp>
          <p:nvSpPr>
            <p:cNvPr id="41" name="Oval 40"/>
            <p:cNvSpPr/>
            <p:nvPr/>
          </p:nvSpPr>
          <p:spPr bwMode="auto">
            <a:xfrm>
              <a:off x="13144537" y="4100895"/>
              <a:ext cx="1553227" cy="1553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697764" y="4072638"/>
              <a:ext cx="4557150" cy="147729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Speed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up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Appium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test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suite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run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endParaRPr lang="en-US" sz="42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58" name="Freeform 169"/>
            <p:cNvSpPr>
              <a:spLocks noChangeArrowheads="1"/>
            </p:cNvSpPr>
            <p:nvPr/>
          </p:nvSpPr>
          <p:spPr bwMode="auto">
            <a:xfrm>
              <a:off x="13512861" y="4497378"/>
              <a:ext cx="784765" cy="627812"/>
            </a:xfrm>
            <a:custGeom>
              <a:avLst/>
              <a:gdLst>
                <a:gd name="T0" fmla="*/ 478 w 487"/>
                <a:gd name="T1" fmla="*/ 9 h 390"/>
                <a:gd name="T2" fmla="*/ 478 w 487"/>
                <a:gd name="T3" fmla="*/ 9 h 390"/>
                <a:gd name="T4" fmla="*/ 372 w 487"/>
                <a:gd name="T5" fmla="*/ 195 h 390"/>
                <a:gd name="T6" fmla="*/ 345 w 487"/>
                <a:gd name="T7" fmla="*/ 195 h 390"/>
                <a:gd name="T8" fmla="*/ 292 w 487"/>
                <a:gd name="T9" fmla="*/ 150 h 390"/>
                <a:gd name="T10" fmla="*/ 274 w 487"/>
                <a:gd name="T11" fmla="*/ 150 h 390"/>
                <a:gd name="T12" fmla="*/ 194 w 487"/>
                <a:gd name="T13" fmla="*/ 266 h 390"/>
                <a:gd name="T14" fmla="*/ 177 w 487"/>
                <a:gd name="T15" fmla="*/ 266 h 390"/>
                <a:gd name="T16" fmla="*/ 141 w 487"/>
                <a:gd name="T17" fmla="*/ 239 h 390"/>
                <a:gd name="T18" fmla="*/ 123 w 487"/>
                <a:gd name="T19" fmla="*/ 239 h 390"/>
                <a:gd name="T20" fmla="*/ 8 w 487"/>
                <a:gd name="T21" fmla="*/ 381 h 390"/>
                <a:gd name="T22" fmla="*/ 8 w 487"/>
                <a:gd name="T23" fmla="*/ 389 h 390"/>
                <a:gd name="T24" fmla="*/ 486 w 487"/>
                <a:gd name="T25" fmla="*/ 389 h 390"/>
                <a:gd name="T26" fmla="*/ 486 w 487"/>
                <a:gd name="T27" fmla="*/ 9 h 390"/>
                <a:gd name="T28" fmla="*/ 478 w 487"/>
                <a:gd name="T29" fmla="*/ 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7" h="390">
                  <a:moveTo>
                    <a:pt x="478" y="9"/>
                  </a:moveTo>
                  <a:lnTo>
                    <a:pt x="478" y="9"/>
                  </a:lnTo>
                  <a:cubicBezTo>
                    <a:pt x="372" y="195"/>
                    <a:pt x="372" y="195"/>
                    <a:pt x="372" y="195"/>
                  </a:cubicBezTo>
                  <a:cubicBezTo>
                    <a:pt x="363" y="204"/>
                    <a:pt x="354" y="204"/>
                    <a:pt x="345" y="195"/>
                  </a:cubicBezTo>
                  <a:cubicBezTo>
                    <a:pt x="292" y="150"/>
                    <a:pt x="292" y="150"/>
                    <a:pt x="292" y="150"/>
                  </a:cubicBezTo>
                  <a:cubicBezTo>
                    <a:pt x="283" y="141"/>
                    <a:pt x="283" y="141"/>
                    <a:pt x="274" y="150"/>
                  </a:cubicBezTo>
                  <a:cubicBezTo>
                    <a:pt x="194" y="266"/>
                    <a:pt x="194" y="266"/>
                    <a:pt x="194" y="266"/>
                  </a:cubicBezTo>
                  <a:cubicBezTo>
                    <a:pt x="194" y="275"/>
                    <a:pt x="186" y="275"/>
                    <a:pt x="177" y="266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32" y="230"/>
                    <a:pt x="123" y="230"/>
                    <a:pt x="123" y="239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0" y="389"/>
                    <a:pt x="0" y="389"/>
                    <a:pt x="8" y="389"/>
                  </a:cubicBezTo>
                  <a:cubicBezTo>
                    <a:pt x="486" y="389"/>
                    <a:pt x="486" y="389"/>
                    <a:pt x="486" y="389"/>
                  </a:cubicBezTo>
                  <a:cubicBezTo>
                    <a:pt x="486" y="9"/>
                    <a:pt x="486" y="9"/>
                    <a:pt x="486" y="9"/>
                  </a:cubicBezTo>
                  <a:cubicBezTo>
                    <a:pt x="486" y="0"/>
                    <a:pt x="486" y="0"/>
                    <a:pt x="478" y="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00034" y="8206061"/>
            <a:ext cx="6817883" cy="2123622"/>
            <a:chOff x="3300034" y="8206061"/>
            <a:chExt cx="6817883" cy="2123622"/>
          </a:xfrm>
        </p:grpSpPr>
        <p:sp>
          <p:nvSpPr>
            <p:cNvPr id="49" name="Oval 48"/>
            <p:cNvSpPr/>
            <p:nvPr/>
          </p:nvSpPr>
          <p:spPr bwMode="auto">
            <a:xfrm>
              <a:off x="3300034" y="8387501"/>
              <a:ext cx="1553227" cy="155363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150945" y="8206061"/>
              <a:ext cx="4966972" cy="2123622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en-US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The automation setup steps will be done Automatically </a:t>
              </a:r>
            </a:p>
          </p:txBody>
        </p:sp>
        <p:sp>
          <p:nvSpPr>
            <p:cNvPr id="61" name="AutoShape 124"/>
            <p:cNvSpPr>
              <a:spLocks noChangeAspect="1"/>
            </p:cNvSpPr>
            <p:nvPr/>
          </p:nvSpPr>
          <p:spPr bwMode="auto">
            <a:xfrm flipH="1">
              <a:off x="3733796" y="8872008"/>
              <a:ext cx="773296" cy="63093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84" y="0"/>
                  </a:moveTo>
                  <a:cubicBezTo>
                    <a:pt x="20941" y="0"/>
                    <a:pt x="21159" y="103"/>
                    <a:pt x="21335" y="310"/>
                  </a:cubicBezTo>
                  <a:cubicBezTo>
                    <a:pt x="21511" y="518"/>
                    <a:pt x="21599" y="760"/>
                    <a:pt x="21599" y="1048"/>
                  </a:cubicBezTo>
                  <a:lnTo>
                    <a:pt x="21599" y="16238"/>
                  </a:lnTo>
                  <a:cubicBezTo>
                    <a:pt x="21599" y="16523"/>
                    <a:pt x="21511" y="16767"/>
                    <a:pt x="21335" y="16969"/>
                  </a:cubicBezTo>
                  <a:cubicBezTo>
                    <a:pt x="21161" y="17173"/>
                    <a:pt x="20943" y="17274"/>
                    <a:pt x="20684" y="17274"/>
                  </a:cubicBezTo>
                  <a:lnTo>
                    <a:pt x="19807" y="17274"/>
                  </a:lnTo>
                  <a:lnTo>
                    <a:pt x="19807" y="17369"/>
                  </a:lnTo>
                  <a:cubicBezTo>
                    <a:pt x="19807" y="17948"/>
                    <a:pt x="19709" y="18498"/>
                    <a:pt x="19513" y="19017"/>
                  </a:cubicBezTo>
                  <a:cubicBezTo>
                    <a:pt x="19317" y="19535"/>
                    <a:pt x="19060" y="19984"/>
                    <a:pt x="18746" y="20361"/>
                  </a:cubicBezTo>
                  <a:cubicBezTo>
                    <a:pt x="18433" y="20738"/>
                    <a:pt x="18051" y="21038"/>
                    <a:pt x="17608" y="21263"/>
                  </a:cubicBezTo>
                  <a:cubicBezTo>
                    <a:pt x="17167" y="21487"/>
                    <a:pt x="16697" y="21599"/>
                    <a:pt x="16197" y="21599"/>
                  </a:cubicBezTo>
                  <a:cubicBezTo>
                    <a:pt x="15705" y="21599"/>
                    <a:pt x="15237" y="21487"/>
                    <a:pt x="14796" y="21263"/>
                  </a:cubicBezTo>
                  <a:cubicBezTo>
                    <a:pt x="14353" y="21038"/>
                    <a:pt x="13973" y="20738"/>
                    <a:pt x="13653" y="20361"/>
                  </a:cubicBezTo>
                  <a:cubicBezTo>
                    <a:pt x="13332" y="19984"/>
                    <a:pt x="13077" y="19535"/>
                    <a:pt x="12886" y="19017"/>
                  </a:cubicBezTo>
                  <a:cubicBezTo>
                    <a:pt x="12695" y="18498"/>
                    <a:pt x="12600" y="17948"/>
                    <a:pt x="12600" y="17369"/>
                  </a:cubicBezTo>
                  <a:lnTo>
                    <a:pt x="12600" y="17274"/>
                  </a:lnTo>
                  <a:lnTo>
                    <a:pt x="9000" y="17274"/>
                  </a:lnTo>
                  <a:lnTo>
                    <a:pt x="9000" y="17369"/>
                  </a:lnTo>
                  <a:cubicBezTo>
                    <a:pt x="9000" y="17948"/>
                    <a:pt x="8904" y="18498"/>
                    <a:pt x="8713" y="19017"/>
                  </a:cubicBezTo>
                  <a:cubicBezTo>
                    <a:pt x="8522" y="19535"/>
                    <a:pt x="8265" y="19984"/>
                    <a:pt x="7946" y="20361"/>
                  </a:cubicBezTo>
                  <a:cubicBezTo>
                    <a:pt x="7628" y="20738"/>
                    <a:pt x="7244" y="21038"/>
                    <a:pt x="6803" y="21263"/>
                  </a:cubicBezTo>
                  <a:cubicBezTo>
                    <a:pt x="6360" y="21487"/>
                    <a:pt x="5894" y="21599"/>
                    <a:pt x="5402" y="21599"/>
                  </a:cubicBezTo>
                  <a:cubicBezTo>
                    <a:pt x="4910" y="21599"/>
                    <a:pt x="4442" y="21487"/>
                    <a:pt x="4004" y="21263"/>
                  </a:cubicBezTo>
                  <a:cubicBezTo>
                    <a:pt x="3558" y="21038"/>
                    <a:pt x="3178" y="20738"/>
                    <a:pt x="2857" y="20361"/>
                  </a:cubicBezTo>
                  <a:cubicBezTo>
                    <a:pt x="2537" y="19984"/>
                    <a:pt x="2282" y="19535"/>
                    <a:pt x="2091" y="19017"/>
                  </a:cubicBezTo>
                  <a:cubicBezTo>
                    <a:pt x="1900" y="18498"/>
                    <a:pt x="1804" y="17948"/>
                    <a:pt x="1804" y="17369"/>
                  </a:cubicBezTo>
                  <a:lnTo>
                    <a:pt x="1804" y="17274"/>
                  </a:lnTo>
                  <a:lnTo>
                    <a:pt x="891" y="17274"/>
                  </a:lnTo>
                  <a:cubicBezTo>
                    <a:pt x="646" y="17274"/>
                    <a:pt x="438" y="17168"/>
                    <a:pt x="262" y="16960"/>
                  </a:cubicBezTo>
                  <a:cubicBezTo>
                    <a:pt x="88" y="16756"/>
                    <a:pt x="0" y="16514"/>
                    <a:pt x="0" y="16238"/>
                  </a:cubicBezTo>
                  <a:lnTo>
                    <a:pt x="0" y="10668"/>
                  </a:lnTo>
                  <a:cubicBezTo>
                    <a:pt x="0" y="10441"/>
                    <a:pt x="26" y="10205"/>
                    <a:pt x="68" y="9960"/>
                  </a:cubicBezTo>
                  <a:cubicBezTo>
                    <a:pt x="117" y="9715"/>
                    <a:pt x="186" y="9474"/>
                    <a:pt x="274" y="9229"/>
                  </a:cubicBezTo>
                  <a:cubicBezTo>
                    <a:pt x="364" y="8984"/>
                    <a:pt x="470" y="8751"/>
                    <a:pt x="592" y="8526"/>
                  </a:cubicBezTo>
                  <a:cubicBezTo>
                    <a:pt x="712" y="8301"/>
                    <a:pt x="837" y="8114"/>
                    <a:pt x="959" y="7964"/>
                  </a:cubicBezTo>
                  <a:lnTo>
                    <a:pt x="3573" y="4906"/>
                  </a:lnTo>
                  <a:cubicBezTo>
                    <a:pt x="3697" y="4759"/>
                    <a:pt x="3857" y="4613"/>
                    <a:pt x="4053" y="4474"/>
                  </a:cubicBezTo>
                  <a:cubicBezTo>
                    <a:pt x="4248" y="4330"/>
                    <a:pt x="4449" y="4209"/>
                    <a:pt x="4657" y="4109"/>
                  </a:cubicBezTo>
                  <a:cubicBezTo>
                    <a:pt x="4863" y="4005"/>
                    <a:pt x="5071" y="3927"/>
                    <a:pt x="5277" y="3867"/>
                  </a:cubicBezTo>
                  <a:cubicBezTo>
                    <a:pt x="5485" y="3806"/>
                    <a:pt x="5686" y="3775"/>
                    <a:pt x="5882" y="3775"/>
                  </a:cubicBezTo>
                  <a:lnTo>
                    <a:pt x="6820" y="3775"/>
                  </a:lnTo>
                  <a:lnTo>
                    <a:pt x="6820" y="1048"/>
                  </a:lnTo>
                  <a:cubicBezTo>
                    <a:pt x="6820" y="760"/>
                    <a:pt x="6908" y="518"/>
                    <a:pt x="7082" y="310"/>
                  </a:cubicBezTo>
                  <a:cubicBezTo>
                    <a:pt x="7258" y="103"/>
                    <a:pt x="7464" y="0"/>
                    <a:pt x="7699" y="0"/>
                  </a:cubicBezTo>
                  <a:lnTo>
                    <a:pt x="20684" y="0"/>
                  </a:lnTo>
                  <a:close/>
                  <a:moveTo>
                    <a:pt x="6791" y="6438"/>
                  </a:moveTo>
                  <a:lnTo>
                    <a:pt x="5877" y="6438"/>
                  </a:lnTo>
                  <a:cubicBezTo>
                    <a:pt x="5799" y="6438"/>
                    <a:pt x="5676" y="6478"/>
                    <a:pt x="5510" y="6550"/>
                  </a:cubicBezTo>
                  <a:cubicBezTo>
                    <a:pt x="5341" y="6625"/>
                    <a:pt x="5223" y="6703"/>
                    <a:pt x="5152" y="6784"/>
                  </a:cubicBezTo>
                  <a:lnTo>
                    <a:pt x="2539" y="9830"/>
                  </a:lnTo>
                  <a:cubicBezTo>
                    <a:pt x="2478" y="9902"/>
                    <a:pt x="2412" y="10040"/>
                    <a:pt x="2351" y="10239"/>
                  </a:cubicBezTo>
                  <a:cubicBezTo>
                    <a:pt x="2289" y="10435"/>
                    <a:pt x="2257" y="10579"/>
                    <a:pt x="2257" y="10671"/>
                  </a:cubicBezTo>
                  <a:lnTo>
                    <a:pt x="2257" y="11527"/>
                  </a:lnTo>
                  <a:lnTo>
                    <a:pt x="6795" y="11527"/>
                  </a:lnTo>
                  <a:lnTo>
                    <a:pt x="6795" y="6438"/>
                  </a:lnTo>
                  <a:close/>
                  <a:moveTo>
                    <a:pt x="5395" y="18942"/>
                  </a:moveTo>
                  <a:cubicBezTo>
                    <a:pt x="5760" y="18942"/>
                    <a:pt x="6075" y="18789"/>
                    <a:pt x="6340" y="18481"/>
                  </a:cubicBezTo>
                  <a:cubicBezTo>
                    <a:pt x="6600" y="18173"/>
                    <a:pt x="6732" y="17804"/>
                    <a:pt x="6732" y="17372"/>
                  </a:cubicBezTo>
                  <a:cubicBezTo>
                    <a:pt x="6732" y="16940"/>
                    <a:pt x="6600" y="16569"/>
                    <a:pt x="6340" y="16252"/>
                  </a:cubicBezTo>
                  <a:cubicBezTo>
                    <a:pt x="6078" y="15944"/>
                    <a:pt x="5762" y="15786"/>
                    <a:pt x="5395" y="15786"/>
                  </a:cubicBezTo>
                  <a:cubicBezTo>
                    <a:pt x="5027" y="15786"/>
                    <a:pt x="4714" y="15941"/>
                    <a:pt x="4444" y="16246"/>
                  </a:cubicBezTo>
                  <a:cubicBezTo>
                    <a:pt x="4180" y="16557"/>
                    <a:pt x="4045" y="16932"/>
                    <a:pt x="4045" y="17372"/>
                  </a:cubicBezTo>
                  <a:cubicBezTo>
                    <a:pt x="4045" y="17804"/>
                    <a:pt x="4180" y="18173"/>
                    <a:pt x="4444" y="18481"/>
                  </a:cubicBezTo>
                  <a:cubicBezTo>
                    <a:pt x="4714" y="18789"/>
                    <a:pt x="5027" y="18942"/>
                    <a:pt x="5395" y="18942"/>
                  </a:cubicBezTo>
                  <a:moveTo>
                    <a:pt x="16195" y="18942"/>
                  </a:moveTo>
                  <a:cubicBezTo>
                    <a:pt x="16560" y="18942"/>
                    <a:pt x="16878" y="18789"/>
                    <a:pt x="17145" y="18481"/>
                  </a:cubicBezTo>
                  <a:cubicBezTo>
                    <a:pt x="17409" y="18173"/>
                    <a:pt x="17544" y="17804"/>
                    <a:pt x="17544" y="17372"/>
                  </a:cubicBezTo>
                  <a:cubicBezTo>
                    <a:pt x="17544" y="16940"/>
                    <a:pt x="17412" y="16569"/>
                    <a:pt x="17150" y="16252"/>
                  </a:cubicBezTo>
                  <a:cubicBezTo>
                    <a:pt x="16890" y="15944"/>
                    <a:pt x="16572" y="15786"/>
                    <a:pt x="16195" y="15786"/>
                  </a:cubicBezTo>
                  <a:cubicBezTo>
                    <a:pt x="15827" y="15786"/>
                    <a:pt x="15514" y="15941"/>
                    <a:pt x="15249" y="16246"/>
                  </a:cubicBezTo>
                  <a:cubicBezTo>
                    <a:pt x="14990" y="16557"/>
                    <a:pt x="14857" y="16932"/>
                    <a:pt x="14857" y="17372"/>
                  </a:cubicBezTo>
                  <a:cubicBezTo>
                    <a:pt x="14857" y="17804"/>
                    <a:pt x="14990" y="18173"/>
                    <a:pt x="15249" y="18481"/>
                  </a:cubicBezTo>
                  <a:cubicBezTo>
                    <a:pt x="15511" y="18789"/>
                    <a:pt x="15825" y="18942"/>
                    <a:pt x="16195" y="1894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144537" y="8364819"/>
            <a:ext cx="7362625" cy="1553634"/>
            <a:chOff x="13144537" y="8364819"/>
            <a:chExt cx="7362625" cy="1553634"/>
          </a:xfrm>
        </p:grpSpPr>
        <p:sp>
          <p:nvSpPr>
            <p:cNvPr id="55" name="Oval 54"/>
            <p:cNvSpPr/>
            <p:nvPr/>
          </p:nvSpPr>
          <p:spPr bwMode="auto">
            <a:xfrm>
              <a:off x="13144537" y="8364819"/>
              <a:ext cx="1553227" cy="15536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816036" y="8402990"/>
              <a:ext cx="5691126" cy="1477291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Run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on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Real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Devices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and</a:t>
              </a:r>
              <a:r>
                <a:rPr lang="id-ID" sz="42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42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Emulators</a:t>
              </a:r>
              <a:endParaRPr lang="en-US" sz="42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62" name="AutoShape 82"/>
            <p:cNvSpPr>
              <a:spLocks/>
            </p:cNvSpPr>
            <p:nvPr/>
          </p:nvSpPr>
          <p:spPr bwMode="auto">
            <a:xfrm>
              <a:off x="13621410" y="8827448"/>
              <a:ext cx="630772" cy="63093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55451" y="595277"/>
            <a:ext cx="13955425" cy="2079087"/>
            <a:chOff x="5988388" y="483017"/>
            <a:chExt cx="12359700" cy="2079087"/>
          </a:xfrm>
        </p:grpSpPr>
        <p:sp>
          <p:nvSpPr>
            <p:cNvPr id="29" name="TextBox 28"/>
            <p:cNvSpPr txBox="1"/>
            <p:nvPr/>
          </p:nvSpPr>
          <p:spPr>
            <a:xfrm>
              <a:off x="5988388" y="483017"/>
              <a:ext cx="12359700" cy="1323421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0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Why</a:t>
              </a:r>
              <a:r>
                <a:rPr lang="id-ID" sz="80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0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we</a:t>
              </a:r>
              <a:r>
                <a:rPr lang="id-ID" sz="80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0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need</a:t>
              </a:r>
              <a:r>
                <a:rPr lang="id-ID" sz="80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0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this</a:t>
              </a:r>
              <a:r>
                <a:rPr lang="id-ID" sz="80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0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approach</a:t>
              </a:r>
              <a:r>
                <a:rPr lang="id-ID" sz="80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2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7C2460-C496-904F-A003-9F9FB9FFD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03" y="588114"/>
            <a:ext cx="18799844" cy="125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78818" y="4728015"/>
            <a:ext cx="4584026" cy="7757778"/>
            <a:chOff x="5390813" y="2553387"/>
            <a:chExt cx="2292610" cy="3878889"/>
          </a:xfrm>
          <a:solidFill>
            <a:schemeClr val="tx2"/>
          </a:solidFill>
        </p:grpSpPr>
        <p:sp>
          <p:nvSpPr>
            <p:cNvPr id="119" name="Freeform 29"/>
            <p:cNvSpPr>
              <a:spLocks/>
            </p:cNvSpPr>
            <p:nvPr/>
          </p:nvSpPr>
          <p:spPr bwMode="auto">
            <a:xfrm>
              <a:off x="6408694" y="3371498"/>
              <a:ext cx="1274729" cy="868054"/>
            </a:xfrm>
            <a:custGeom>
              <a:avLst/>
              <a:gdLst>
                <a:gd name="T0" fmla="*/ 129 w 226"/>
                <a:gd name="T1" fmla="*/ 12 h 154"/>
                <a:gd name="T2" fmla="*/ 7 w 226"/>
                <a:gd name="T3" fmla="*/ 154 h 154"/>
                <a:gd name="T4" fmla="*/ 0 w 226"/>
                <a:gd name="T5" fmla="*/ 142 h 154"/>
                <a:gd name="T6" fmla="*/ 120 w 226"/>
                <a:gd name="T7" fmla="*/ 8 h 154"/>
                <a:gd name="T8" fmla="*/ 226 w 226"/>
                <a:gd name="T9" fmla="*/ 19 h 154"/>
                <a:gd name="T10" fmla="*/ 129 w 226"/>
                <a:gd name="T11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54">
                  <a:moveTo>
                    <a:pt x="129" y="12"/>
                  </a:moveTo>
                  <a:cubicBezTo>
                    <a:pt x="55" y="28"/>
                    <a:pt x="4" y="90"/>
                    <a:pt x="7" y="154"/>
                  </a:cubicBezTo>
                  <a:cubicBezTo>
                    <a:pt x="4" y="151"/>
                    <a:pt x="3" y="145"/>
                    <a:pt x="0" y="142"/>
                  </a:cubicBezTo>
                  <a:cubicBezTo>
                    <a:pt x="0" y="80"/>
                    <a:pt x="48" y="24"/>
                    <a:pt x="120" y="8"/>
                  </a:cubicBezTo>
                  <a:cubicBezTo>
                    <a:pt x="157" y="0"/>
                    <a:pt x="195" y="5"/>
                    <a:pt x="226" y="19"/>
                  </a:cubicBezTo>
                  <a:cubicBezTo>
                    <a:pt x="197" y="8"/>
                    <a:pt x="163" y="5"/>
                    <a:pt x="12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31"/>
            <p:cNvSpPr>
              <a:spLocks/>
            </p:cNvSpPr>
            <p:nvPr/>
          </p:nvSpPr>
          <p:spPr bwMode="auto">
            <a:xfrm>
              <a:off x="5752304" y="2553387"/>
              <a:ext cx="118912" cy="789180"/>
            </a:xfrm>
            <a:custGeom>
              <a:avLst/>
              <a:gdLst>
                <a:gd name="T0" fmla="*/ 12 w 21"/>
                <a:gd name="T1" fmla="*/ 80 h 81"/>
                <a:gd name="T2" fmla="*/ 3 w 21"/>
                <a:gd name="T3" fmla="*/ 81 h 81"/>
                <a:gd name="T4" fmla="*/ 3 w 21"/>
                <a:gd name="T5" fmla="*/ 32 h 81"/>
                <a:gd name="T6" fmla="*/ 5 w 21"/>
                <a:gd name="T7" fmla="*/ 0 h 81"/>
                <a:gd name="T8" fmla="*/ 14 w 21"/>
                <a:gd name="T9" fmla="*/ 28 h 81"/>
                <a:gd name="T10" fmla="*/ 12 w 21"/>
                <a:gd name="T11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1">
                  <a:moveTo>
                    <a:pt x="12" y="80"/>
                  </a:moveTo>
                  <a:cubicBezTo>
                    <a:pt x="9" y="81"/>
                    <a:pt x="6" y="81"/>
                    <a:pt x="3" y="81"/>
                  </a:cubicBezTo>
                  <a:cubicBezTo>
                    <a:pt x="3" y="55"/>
                    <a:pt x="3" y="36"/>
                    <a:pt x="3" y="32"/>
                  </a:cubicBezTo>
                  <a:cubicBezTo>
                    <a:pt x="0" y="8"/>
                    <a:pt x="1" y="0"/>
                    <a:pt x="5" y="0"/>
                  </a:cubicBezTo>
                  <a:cubicBezTo>
                    <a:pt x="9" y="0"/>
                    <a:pt x="21" y="3"/>
                    <a:pt x="14" y="28"/>
                  </a:cubicBezTo>
                  <a:cubicBezTo>
                    <a:pt x="13" y="33"/>
                    <a:pt x="12" y="52"/>
                    <a:pt x="12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24"/>
            <p:cNvSpPr>
              <a:spLocks/>
            </p:cNvSpPr>
            <p:nvPr/>
          </p:nvSpPr>
          <p:spPr bwMode="auto">
            <a:xfrm>
              <a:off x="5390813" y="4008863"/>
              <a:ext cx="168853" cy="1674272"/>
            </a:xfrm>
            <a:custGeom>
              <a:avLst/>
              <a:gdLst>
                <a:gd name="T0" fmla="*/ 21 w 30"/>
                <a:gd name="T1" fmla="*/ 297 h 297"/>
                <a:gd name="T2" fmla="*/ 29 w 30"/>
                <a:gd name="T3" fmla="*/ 290 h 297"/>
                <a:gd name="T4" fmla="*/ 29 w 30"/>
                <a:gd name="T5" fmla="*/ 13 h 297"/>
                <a:gd name="T6" fmla="*/ 21 w 30"/>
                <a:gd name="T7" fmla="*/ 2 h 297"/>
                <a:gd name="T8" fmla="*/ 22 w 30"/>
                <a:gd name="T9" fmla="*/ 7 h 297"/>
                <a:gd name="T10" fmla="*/ 14 w 30"/>
                <a:gd name="T11" fmla="*/ 290 h 297"/>
                <a:gd name="T12" fmla="*/ 21 w 30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97">
                  <a:moveTo>
                    <a:pt x="21" y="297"/>
                  </a:moveTo>
                  <a:cubicBezTo>
                    <a:pt x="25" y="297"/>
                    <a:pt x="29" y="294"/>
                    <a:pt x="29" y="290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9"/>
                    <a:pt x="25" y="2"/>
                    <a:pt x="21" y="2"/>
                  </a:cubicBezTo>
                  <a:cubicBezTo>
                    <a:pt x="17" y="2"/>
                    <a:pt x="0" y="0"/>
                    <a:pt x="22" y="7"/>
                  </a:cubicBezTo>
                  <a:cubicBezTo>
                    <a:pt x="30" y="9"/>
                    <a:pt x="14" y="290"/>
                    <a:pt x="14" y="290"/>
                  </a:cubicBezTo>
                  <a:cubicBezTo>
                    <a:pt x="14" y="294"/>
                    <a:pt x="17" y="297"/>
                    <a:pt x="21" y="2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25"/>
            <p:cNvSpPr>
              <a:spLocks/>
            </p:cNvSpPr>
            <p:nvPr/>
          </p:nvSpPr>
          <p:spPr bwMode="auto">
            <a:xfrm>
              <a:off x="6651273" y="4329923"/>
              <a:ext cx="145071" cy="1353212"/>
            </a:xfrm>
            <a:custGeom>
              <a:avLst/>
              <a:gdLst>
                <a:gd name="T0" fmla="*/ 8 w 26"/>
                <a:gd name="T1" fmla="*/ 240 h 240"/>
                <a:gd name="T2" fmla="*/ 16 w 26"/>
                <a:gd name="T3" fmla="*/ 233 h 240"/>
                <a:gd name="T4" fmla="*/ 17 w 26"/>
                <a:gd name="T5" fmla="*/ 34 h 240"/>
                <a:gd name="T6" fmla="*/ 12 w 26"/>
                <a:gd name="T7" fmla="*/ 33 h 240"/>
                <a:gd name="T8" fmla="*/ 1 w 26"/>
                <a:gd name="T9" fmla="*/ 233 h 240"/>
                <a:gd name="T10" fmla="*/ 8 w 26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40">
                  <a:moveTo>
                    <a:pt x="8" y="240"/>
                  </a:moveTo>
                  <a:cubicBezTo>
                    <a:pt x="12" y="240"/>
                    <a:pt x="16" y="237"/>
                    <a:pt x="16" y="233"/>
                  </a:cubicBezTo>
                  <a:cubicBezTo>
                    <a:pt x="16" y="233"/>
                    <a:pt x="8" y="68"/>
                    <a:pt x="17" y="34"/>
                  </a:cubicBezTo>
                  <a:cubicBezTo>
                    <a:pt x="26" y="0"/>
                    <a:pt x="15" y="30"/>
                    <a:pt x="12" y="33"/>
                  </a:cubicBezTo>
                  <a:cubicBezTo>
                    <a:pt x="0" y="53"/>
                    <a:pt x="1" y="233"/>
                    <a:pt x="1" y="233"/>
                  </a:cubicBezTo>
                  <a:cubicBezTo>
                    <a:pt x="1" y="237"/>
                    <a:pt x="4" y="240"/>
                    <a:pt x="8" y="2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26"/>
            <p:cNvSpPr>
              <a:spLocks/>
            </p:cNvSpPr>
            <p:nvPr/>
          </p:nvSpPr>
          <p:spPr bwMode="auto">
            <a:xfrm>
              <a:off x="6373019" y="3951786"/>
              <a:ext cx="114155" cy="1481636"/>
            </a:xfrm>
            <a:custGeom>
              <a:avLst/>
              <a:gdLst>
                <a:gd name="T0" fmla="*/ 9 w 20"/>
                <a:gd name="T1" fmla="*/ 263 h 263"/>
                <a:gd name="T2" fmla="*/ 17 w 20"/>
                <a:gd name="T3" fmla="*/ 256 h 263"/>
                <a:gd name="T4" fmla="*/ 17 w 20"/>
                <a:gd name="T5" fmla="*/ 19 h 263"/>
                <a:gd name="T6" fmla="*/ 9 w 20"/>
                <a:gd name="T7" fmla="*/ 12 h 263"/>
                <a:gd name="T8" fmla="*/ 2 w 20"/>
                <a:gd name="T9" fmla="*/ 256 h 263"/>
                <a:gd name="T10" fmla="*/ 9 w 2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63">
                  <a:moveTo>
                    <a:pt x="9" y="263"/>
                  </a:moveTo>
                  <a:cubicBezTo>
                    <a:pt x="13" y="263"/>
                    <a:pt x="17" y="260"/>
                    <a:pt x="17" y="256"/>
                  </a:cubicBezTo>
                  <a:cubicBezTo>
                    <a:pt x="17" y="256"/>
                    <a:pt x="8" y="67"/>
                    <a:pt x="17" y="19"/>
                  </a:cubicBezTo>
                  <a:cubicBezTo>
                    <a:pt x="20" y="0"/>
                    <a:pt x="12" y="9"/>
                    <a:pt x="9" y="12"/>
                  </a:cubicBezTo>
                  <a:cubicBezTo>
                    <a:pt x="0" y="22"/>
                    <a:pt x="2" y="256"/>
                    <a:pt x="2" y="256"/>
                  </a:cubicBezTo>
                  <a:cubicBezTo>
                    <a:pt x="2" y="260"/>
                    <a:pt x="5" y="263"/>
                    <a:pt x="9" y="2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27"/>
            <p:cNvSpPr>
              <a:spLocks noEditPoints="1"/>
            </p:cNvSpPr>
            <p:nvPr/>
          </p:nvSpPr>
          <p:spPr bwMode="auto">
            <a:xfrm>
              <a:off x="5464537" y="5333535"/>
              <a:ext cx="1277107" cy="1098741"/>
            </a:xfrm>
            <a:custGeom>
              <a:avLst/>
              <a:gdLst>
                <a:gd name="T0" fmla="*/ 2 w 226"/>
                <a:gd name="T1" fmla="*/ 61 h 195"/>
                <a:gd name="T2" fmla="*/ 56 w 226"/>
                <a:gd name="T3" fmla="*/ 128 h 195"/>
                <a:gd name="T4" fmla="*/ 56 w 226"/>
                <a:gd name="T5" fmla="*/ 128 h 195"/>
                <a:gd name="T6" fmla="*/ 108 w 226"/>
                <a:gd name="T7" fmla="*/ 192 h 195"/>
                <a:gd name="T8" fmla="*/ 113 w 226"/>
                <a:gd name="T9" fmla="*/ 195 h 195"/>
                <a:gd name="T10" fmla="*/ 119 w 226"/>
                <a:gd name="T11" fmla="*/ 192 h 195"/>
                <a:gd name="T12" fmla="*/ 171 w 226"/>
                <a:gd name="T13" fmla="*/ 128 h 195"/>
                <a:gd name="T14" fmla="*/ 171 w 226"/>
                <a:gd name="T15" fmla="*/ 128 h 195"/>
                <a:gd name="T16" fmla="*/ 224 w 226"/>
                <a:gd name="T17" fmla="*/ 61 h 195"/>
                <a:gd name="T18" fmla="*/ 225 w 226"/>
                <a:gd name="T19" fmla="*/ 54 h 195"/>
                <a:gd name="T20" fmla="*/ 219 w 226"/>
                <a:gd name="T21" fmla="*/ 49 h 195"/>
                <a:gd name="T22" fmla="*/ 178 w 226"/>
                <a:gd name="T23" fmla="*/ 7 h 195"/>
                <a:gd name="T24" fmla="*/ 177 w 226"/>
                <a:gd name="T25" fmla="*/ 5 h 195"/>
                <a:gd name="T26" fmla="*/ 169 w 226"/>
                <a:gd name="T27" fmla="*/ 1 h 195"/>
                <a:gd name="T28" fmla="*/ 166 w 226"/>
                <a:gd name="T29" fmla="*/ 2 h 195"/>
                <a:gd name="T30" fmla="*/ 163 w 226"/>
                <a:gd name="T31" fmla="*/ 7 h 195"/>
                <a:gd name="T32" fmla="*/ 113 w 226"/>
                <a:gd name="T33" fmla="*/ 50 h 195"/>
                <a:gd name="T34" fmla="*/ 64 w 226"/>
                <a:gd name="T35" fmla="*/ 7 h 195"/>
                <a:gd name="T36" fmla="*/ 56 w 226"/>
                <a:gd name="T37" fmla="*/ 1 h 195"/>
                <a:gd name="T38" fmla="*/ 56 w 226"/>
                <a:gd name="T39" fmla="*/ 1 h 195"/>
                <a:gd name="T40" fmla="*/ 53 w 226"/>
                <a:gd name="T41" fmla="*/ 2 h 195"/>
                <a:gd name="T42" fmla="*/ 50 w 226"/>
                <a:gd name="T43" fmla="*/ 5 h 195"/>
                <a:gd name="T44" fmla="*/ 49 w 226"/>
                <a:gd name="T45" fmla="*/ 7 h 195"/>
                <a:gd name="T46" fmla="*/ 7 w 226"/>
                <a:gd name="T47" fmla="*/ 49 h 195"/>
                <a:gd name="T48" fmla="*/ 1 w 226"/>
                <a:gd name="T49" fmla="*/ 54 h 195"/>
                <a:gd name="T50" fmla="*/ 2 w 226"/>
                <a:gd name="T51" fmla="*/ 61 h 195"/>
                <a:gd name="T52" fmla="*/ 75 w 226"/>
                <a:gd name="T53" fmla="*/ 128 h 195"/>
                <a:gd name="T54" fmla="*/ 152 w 226"/>
                <a:gd name="T55" fmla="*/ 128 h 195"/>
                <a:gd name="T56" fmla="*/ 113 w 226"/>
                <a:gd name="T57" fmla="*/ 175 h 195"/>
                <a:gd name="T58" fmla="*/ 75 w 226"/>
                <a:gd name="T59" fmla="*/ 12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6" h="195">
                  <a:moveTo>
                    <a:pt x="2" y="61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109" y="194"/>
                    <a:pt x="111" y="195"/>
                    <a:pt x="113" y="195"/>
                  </a:cubicBezTo>
                  <a:cubicBezTo>
                    <a:pt x="116" y="195"/>
                    <a:pt x="118" y="194"/>
                    <a:pt x="119" y="192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224" y="61"/>
                    <a:pt x="224" y="61"/>
                    <a:pt x="224" y="61"/>
                  </a:cubicBezTo>
                  <a:cubicBezTo>
                    <a:pt x="226" y="59"/>
                    <a:pt x="226" y="56"/>
                    <a:pt x="225" y="54"/>
                  </a:cubicBezTo>
                  <a:cubicBezTo>
                    <a:pt x="224" y="51"/>
                    <a:pt x="222" y="50"/>
                    <a:pt x="219" y="49"/>
                  </a:cubicBezTo>
                  <a:cubicBezTo>
                    <a:pt x="198" y="46"/>
                    <a:pt x="180" y="29"/>
                    <a:pt x="178" y="7"/>
                  </a:cubicBezTo>
                  <a:cubicBezTo>
                    <a:pt x="178" y="6"/>
                    <a:pt x="177" y="5"/>
                    <a:pt x="177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68" y="1"/>
                    <a:pt x="167" y="1"/>
                    <a:pt x="166" y="2"/>
                  </a:cubicBezTo>
                  <a:cubicBezTo>
                    <a:pt x="164" y="3"/>
                    <a:pt x="163" y="5"/>
                    <a:pt x="163" y="7"/>
                  </a:cubicBezTo>
                  <a:cubicBezTo>
                    <a:pt x="160" y="31"/>
                    <a:pt x="138" y="50"/>
                    <a:pt x="113" y="50"/>
                  </a:cubicBezTo>
                  <a:cubicBezTo>
                    <a:pt x="88" y="50"/>
                    <a:pt x="67" y="31"/>
                    <a:pt x="64" y="7"/>
                  </a:cubicBezTo>
                  <a:cubicBezTo>
                    <a:pt x="63" y="3"/>
                    <a:pt x="60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1" y="2"/>
                    <a:pt x="50" y="3"/>
                    <a:pt x="50" y="5"/>
                  </a:cubicBezTo>
                  <a:cubicBezTo>
                    <a:pt x="49" y="5"/>
                    <a:pt x="49" y="6"/>
                    <a:pt x="49" y="7"/>
                  </a:cubicBezTo>
                  <a:cubicBezTo>
                    <a:pt x="46" y="29"/>
                    <a:pt x="29" y="46"/>
                    <a:pt x="7" y="49"/>
                  </a:cubicBezTo>
                  <a:cubicBezTo>
                    <a:pt x="4" y="50"/>
                    <a:pt x="2" y="51"/>
                    <a:pt x="1" y="54"/>
                  </a:cubicBezTo>
                  <a:cubicBezTo>
                    <a:pt x="0" y="56"/>
                    <a:pt x="1" y="59"/>
                    <a:pt x="2" y="61"/>
                  </a:cubicBezTo>
                  <a:close/>
                  <a:moveTo>
                    <a:pt x="75" y="128"/>
                  </a:moveTo>
                  <a:cubicBezTo>
                    <a:pt x="101" y="123"/>
                    <a:pt x="126" y="123"/>
                    <a:pt x="152" y="128"/>
                  </a:cubicBezTo>
                  <a:cubicBezTo>
                    <a:pt x="113" y="175"/>
                    <a:pt x="113" y="175"/>
                    <a:pt x="113" y="175"/>
                  </a:cubicBezTo>
                  <a:lnTo>
                    <a:pt x="75" y="1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32"/>
            <p:cNvSpPr>
              <a:spLocks/>
            </p:cNvSpPr>
            <p:nvPr/>
          </p:nvSpPr>
          <p:spPr bwMode="auto">
            <a:xfrm>
              <a:off x="5740412" y="3611455"/>
              <a:ext cx="85616" cy="1821968"/>
            </a:xfrm>
            <a:custGeom>
              <a:avLst/>
              <a:gdLst>
                <a:gd name="T0" fmla="*/ 13 w 15"/>
                <a:gd name="T1" fmla="*/ 4 h 300"/>
                <a:gd name="T2" fmla="*/ 15 w 15"/>
                <a:gd name="T3" fmla="*/ 293 h 300"/>
                <a:gd name="T4" fmla="*/ 7 w 15"/>
                <a:gd name="T5" fmla="*/ 300 h 300"/>
                <a:gd name="T6" fmla="*/ 0 w 15"/>
                <a:gd name="T7" fmla="*/ 293 h 300"/>
                <a:gd name="T8" fmla="*/ 4 w 15"/>
                <a:gd name="T9" fmla="*/ 0 h 300"/>
                <a:gd name="T10" fmla="*/ 13 w 15"/>
                <a:gd name="T11" fmla="*/ 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0">
                  <a:moveTo>
                    <a:pt x="13" y="4"/>
                  </a:moveTo>
                  <a:cubicBezTo>
                    <a:pt x="13" y="137"/>
                    <a:pt x="15" y="293"/>
                    <a:pt x="15" y="293"/>
                  </a:cubicBezTo>
                  <a:cubicBezTo>
                    <a:pt x="15" y="297"/>
                    <a:pt x="11" y="300"/>
                    <a:pt x="7" y="300"/>
                  </a:cubicBezTo>
                  <a:cubicBezTo>
                    <a:pt x="3" y="300"/>
                    <a:pt x="0" y="297"/>
                    <a:pt x="0" y="293"/>
                  </a:cubicBezTo>
                  <a:cubicBezTo>
                    <a:pt x="0" y="293"/>
                    <a:pt x="3" y="134"/>
                    <a:pt x="4" y="0"/>
                  </a:cubicBezTo>
                  <a:cubicBezTo>
                    <a:pt x="7" y="2"/>
                    <a:pt x="10" y="3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15975" y="411633"/>
            <a:ext cx="16345699" cy="2800749"/>
            <a:chOff x="5988388" y="483017"/>
            <a:chExt cx="12359700" cy="2800749"/>
          </a:xfrm>
        </p:grpSpPr>
        <p:sp>
          <p:nvSpPr>
            <p:cNvPr id="43" name="TextBox 42"/>
            <p:cNvSpPr txBox="1"/>
            <p:nvPr/>
          </p:nvSpPr>
          <p:spPr>
            <a:xfrm>
              <a:off x="5988388" y="483017"/>
              <a:ext cx="12359700" cy="2800749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Let’s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combine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all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these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solutions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247B9FB-0ED7-044A-8610-CCB4D43BC85A}"/>
              </a:ext>
            </a:extLst>
          </p:cNvPr>
          <p:cNvGrpSpPr/>
          <p:nvPr/>
        </p:nvGrpSpPr>
        <p:grpSpPr>
          <a:xfrm>
            <a:off x="2940181" y="7699906"/>
            <a:ext cx="2196695" cy="2851303"/>
            <a:chOff x="2940181" y="7699906"/>
            <a:chExt cx="2196695" cy="2851303"/>
          </a:xfrm>
        </p:grpSpPr>
        <p:sp>
          <p:nvSpPr>
            <p:cNvPr id="20" name="TextBox 19"/>
            <p:cNvSpPr txBox="1"/>
            <p:nvPr/>
          </p:nvSpPr>
          <p:spPr>
            <a:xfrm>
              <a:off x="3042083" y="9904877"/>
              <a:ext cx="1794081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 dirty="0" err="1">
                  <a:solidFill>
                    <a:schemeClr val="tx2"/>
                  </a:solidFill>
                  <a:latin typeface="+mj-lt"/>
                </a:rPr>
                <a:t>Appium</a:t>
              </a:r>
              <a:endParaRPr lang="id-ID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DE38E8A-8B26-754A-9A06-7252CAE7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181" y="7699906"/>
              <a:ext cx="2196695" cy="22049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F02C546-B821-374F-B7E7-52FC8618E6D1}"/>
              </a:ext>
            </a:extLst>
          </p:cNvPr>
          <p:cNvGrpSpPr/>
          <p:nvPr/>
        </p:nvGrpSpPr>
        <p:grpSpPr>
          <a:xfrm>
            <a:off x="5947002" y="3212382"/>
            <a:ext cx="3994725" cy="2882214"/>
            <a:chOff x="3830600" y="2603683"/>
            <a:chExt cx="3994725" cy="2882214"/>
          </a:xfrm>
        </p:grpSpPr>
        <p:sp>
          <p:nvSpPr>
            <p:cNvPr id="23" name="TextBox 22"/>
            <p:cNvSpPr txBox="1"/>
            <p:nvPr/>
          </p:nvSpPr>
          <p:spPr>
            <a:xfrm>
              <a:off x="4932412" y="4839565"/>
              <a:ext cx="1523045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Docker</a:t>
              </a:r>
              <a:endParaRPr lang="id-ID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30320FB3-F641-6344-9DB9-ED47DDF61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057"/>
            <a:stretch/>
          </p:blipFill>
          <p:spPr>
            <a:xfrm>
              <a:off x="3830600" y="2603683"/>
              <a:ext cx="3994725" cy="220822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17A425B-37D0-7B43-A79F-FBC925B3E563}"/>
              </a:ext>
            </a:extLst>
          </p:cNvPr>
          <p:cNvGrpSpPr/>
          <p:nvPr/>
        </p:nvGrpSpPr>
        <p:grpSpPr>
          <a:xfrm>
            <a:off x="15860895" y="2611575"/>
            <a:ext cx="2053767" cy="3447081"/>
            <a:chOff x="17593442" y="2011154"/>
            <a:chExt cx="2053767" cy="3447081"/>
          </a:xfrm>
        </p:grpSpPr>
        <p:sp>
          <p:nvSpPr>
            <p:cNvPr id="25" name="TextBox 24"/>
            <p:cNvSpPr txBox="1"/>
            <p:nvPr/>
          </p:nvSpPr>
          <p:spPr>
            <a:xfrm>
              <a:off x="17593442" y="4811903"/>
              <a:ext cx="2053767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 dirty="0">
                  <a:solidFill>
                    <a:schemeClr val="tx2"/>
                  </a:solidFill>
                  <a:latin typeface="+mj-lt"/>
                </a:rPr>
                <a:t>Emulator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5483FFA-68E7-614E-A9AE-D6E0DDE7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22" t="19240" r="40147" b="23252"/>
            <a:stretch/>
          </p:blipFill>
          <p:spPr>
            <a:xfrm>
              <a:off x="17896779" y="2011154"/>
              <a:ext cx="1376516" cy="280074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59493CB-6491-8C49-8085-5A6A6318A317}"/>
              </a:ext>
            </a:extLst>
          </p:cNvPr>
          <p:cNvGrpSpPr/>
          <p:nvPr/>
        </p:nvGrpSpPr>
        <p:grpSpPr>
          <a:xfrm>
            <a:off x="19044180" y="6880219"/>
            <a:ext cx="3066865" cy="3758063"/>
            <a:chOff x="19044180" y="6880219"/>
            <a:chExt cx="3066865" cy="3758063"/>
          </a:xfrm>
        </p:grpSpPr>
        <p:sp>
          <p:nvSpPr>
            <p:cNvPr id="18" name="TextBox 17"/>
            <p:cNvSpPr txBox="1"/>
            <p:nvPr/>
          </p:nvSpPr>
          <p:spPr>
            <a:xfrm>
              <a:off x="19044180" y="9991950"/>
              <a:ext cx="3066865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 dirty="0">
                  <a:solidFill>
                    <a:schemeClr val="tx2"/>
                  </a:solidFill>
                  <a:latin typeface="+mj-lt"/>
                </a:rPr>
                <a:t>Selenium </a:t>
              </a:r>
              <a:r>
                <a:rPr lang="id-ID" b="1" dirty="0" err="1">
                  <a:solidFill>
                    <a:schemeClr val="tx2"/>
                  </a:solidFill>
                  <a:latin typeface="+mj-lt"/>
                </a:rPr>
                <a:t>Grid</a:t>
              </a:r>
              <a:endParaRPr lang="id-ID" b="1" dirty="0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7948C73-2A07-684F-A114-4870FFA7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1143" y="6880219"/>
              <a:ext cx="2872934" cy="2872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8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1470F8-3EB3-9642-A69E-ADCF8917D6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1" y="868026"/>
            <a:ext cx="17065625" cy="119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1" descr="docker compose up">
            <a:hlinkClick r:id="" action="ppaction://media"/>
            <a:extLst>
              <a:ext uri="{FF2B5EF4-FFF2-40B4-BE49-F238E27FC236}">
                <a16:creationId xmlns:a16="http://schemas.microsoft.com/office/drawing/2014/main" xmlns="" id="{3EF3F391-FA9D-BC4E-99A4-C6EE7564E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370" y="1373187"/>
            <a:ext cx="22762909" cy="109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453EDE-4294-F746-836D-7FE2419FF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4" y="761999"/>
            <a:ext cx="21336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8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EA5949-97C5-9144-95AE-30367DC3D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2" y="604371"/>
            <a:ext cx="16951325" cy="125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2A92BDA-1B6F-6A43-A8E6-C974AEDD7F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>
          <a:xfrm>
            <a:off x="0" y="0"/>
            <a:ext cx="24377650" cy="13716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1F6282-11D3-2F4F-9BA8-E373ED4C6919}"/>
              </a:ext>
            </a:extLst>
          </p:cNvPr>
          <p:cNvSpPr/>
          <p:nvPr/>
        </p:nvSpPr>
        <p:spPr>
          <a:xfrm>
            <a:off x="0" y="-1"/>
            <a:ext cx="24377649" cy="13716000"/>
          </a:xfrm>
          <a:prstGeom prst="rect">
            <a:avLst/>
          </a:prstGeom>
          <a:solidFill>
            <a:schemeClr val="accent6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1" descr="ruuning tests in emulator">
            <a:hlinkClick r:id="" action="ppaction://media"/>
            <a:extLst>
              <a:ext uri="{FF2B5EF4-FFF2-40B4-BE49-F238E27FC236}">
                <a16:creationId xmlns:a16="http://schemas.microsoft.com/office/drawing/2014/main" xmlns="" id="{ACB717B7-6B1B-5545-9266-57F9C201D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7937"/>
            <a:ext cx="24369886" cy="137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28BFD0-BBD3-D74C-A269-CC8263A0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50" y="6101397"/>
            <a:ext cx="21618350" cy="326072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DCC119F-B80F-2449-AE2A-E021E6FDD0E7}"/>
              </a:ext>
            </a:extLst>
          </p:cNvPr>
          <p:cNvGrpSpPr/>
          <p:nvPr/>
        </p:nvGrpSpPr>
        <p:grpSpPr>
          <a:xfrm>
            <a:off x="9680856" y="483017"/>
            <a:ext cx="5015953" cy="2079087"/>
            <a:chOff x="9660269" y="483017"/>
            <a:chExt cx="5015953" cy="207908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2AEECF6F-26AB-EC40-80B1-C4048F04D21F}"/>
                </a:ext>
              </a:extLst>
            </p:cNvPr>
            <p:cNvSpPr txBox="1"/>
            <p:nvPr/>
          </p:nvSpPr>
          <p:spPr>
            <a:xfrm>
              <a:off x="9660269" y="483017"/>
              <a:ext cx="5015953" cy="1446532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bg1"/>
                  </a:solidFill>
                  <a:latin typeface="Lato Regular"/>
                  <a:cs typeface="Lato Regular"/>
                </a:rPr>
                <a:t>Thank</a:t>
              </a:r>
              <a:r>
                <a:rPr lang="id-ID" sz="8800" b="1" dirty="0">
                  <a:solidFill>
                    <a:schemeClr val="bg1"/>
                  </a:solidFill>
                  <a:latin typeface="Lato Regular"/>
                  <a:cs typeface="Lato Regular"/>
                </a:rPr>
                <a:t> You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7621617C-5B6B-A845-ACBE-0A7D4AD38158}"/>
                </a:ext>
              </a:extLst>
            </p:cNvPr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46" name="Subtitle 2">
              <a:extLst>
                <a:ext uri="{FF2B5EF4-FFF2-40B4-BE49-F238E27FC236}">
                  <a16:creationId xmlns:a16="http://schemas.microsoft.com/office/drawing/2014/main" xmlns="" id="{E30C5B27-253B-324C-AD45-16B72D87A0A6}"/>
                </a:ext>
              </a:extLst>
            </p:cNvPr>
            <p:cNvSpPr txBox="1">
              <a:spLocks/>
            </p:cNvSpPr>
            <p:nvPr/>
          </p:nvSpPr>
          <p:spPr>
            <a:xfrm>
              <a:off x="9873293" y="1634834"/>
              <a:ext cx="4631081" cy="733601"/>
            </a:xfrm>
            <a:prstGeom prst="rect">
              <a:avLst/>
            </a:prstGeom>
          </p:spPr>
          <p:txBody>
            <a:bodyPr vert="horz" wrap="none" lIns="217490" tIns="108745" rIns="217490" bIns="108745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solidFill>
                    <a:schemeClr val="bg1">
                      <a:lumMod val="95000"/>
                    </a:schemeClr>
                  </a:solidFill>
                  <a:latin typeface="Lato Light"/>
                  <a:cs typeface="Lato Light"/>
                </a:rPr>
                <a:t>Feel free to </a:t>
              </a:r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Contact 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1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350"/>
            <a:ext cx="24427972" cy="946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What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is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Appium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?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43E62F2-6F70-AA4C-9DA9-2FAE3A59EC9E}"/>
              </a:ext>
            </a:extLst>
          </p:cNvPr>
          <p:cNvGrpSpPr/>
          <p:nvPr/>
        </p:nvGrpSpPr>
        <p:grpSpPr>
          <a:xfrm>
            <a:off x="4266011" y="4549754"/>
            <a:ext cx="15933385" cy="738627"/>
            <a:chOff x="11598408" y="3889323"/>
            <a:chExt cx="15933385" cy="738627"/>
          </a:xfrm>
        </p:grpSpPr>
        <p:sp>
          <p:nvSpPr>
            <p:cNvPr id="34" name="Freeform 222">
              <a:extLst>
                <a:ext uri="{FF2B5EF4-FFF2-40B4-BE49-F238E27FC236}">
                  <a16:creationId xmlns:a16="http://schemas.microsoft.com/office/drawing/2014/main" xmlns="" id="{CF9AACDA-E63E-D640-9FC9-7CE049DC87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98408" y="400923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254069E-EBF4-C446-ABC4-3A09676FCB9D}"/>
                </a:ext>
              </a:extLst>
            </p:cNvPr>
            <p:cNvSpPr txBox="1"/>
            <p:nvPr/>
          </p:nvSpPr>
          <p:spPr>
            <a:xfrm>
              <a:off x="12119956" y="3889323"/>
              <a:ext cx="15411837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Appium is a powerful framework that help us test our mobile applications</a:t>
              </a:r>
              <a:endParaRPr lang="id-ID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7B82C0A-AE9F-9E49-A6E6-926E8A8BCAC7}"/>
              </a:ext>
            </a:extLst>
          </p:cNvPr>
          <p:cNvGrpSpPr/>
          <p:nvPr/>
        </p:nvGrpSpPr>
        <p:grpSpPr>
          <a:xfrm>
            <a:off x="4297901" y="6185764"/>
            <a:ext cx="10436688" cy="738627"/>
            <a:chOff x="11630298" y="5525333"/>
            <a:chExt cx="10436688" cy="738627"/>
          </a:xfrm>
        </p:grpSpPr>
        <p:sp>
          <p:nvSpPr>
            <p:cNvPr id="38" name="Freeform 222">
              <a:extLst>
                <a:ext uri="{FF2B5EF4-FFF2-40B4-BE49-F238E27FC236}">
                  <a16:creationId xmlns:a16="http://schemas.microsoft.com/office/drawing/2014/main" xmlns="" id="{0788DCDC-0F70-2946-AF7D-A9B4E9258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0298" y="564524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3FC496A-0D8C-164B-A312-02CE4DA3C555}"/>
                </a:ext>
              </a:extLst>
            </p:cNvPr>
            <p:cNvSpPr txBox="1"/>
            <p:nvPr/>
          </p:nvSpPr>
          <p:spPr>
            <a:xfrm>
              <a:off x="12151846" y="5525333"/>
              <a:ext cx="9915140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It supports both native and hybrid applications</a:t>
              </a:r>
              <a:endParaRPr lang="id-ID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308F865-3D52-A44E-A41E-AED4DD9901CD}"/>
              </a:ext>
            </a:extLst>
          </p:cNvPr>
          <p:cNvGrpSpPr/>
          <p:nvPr/>
        </p:nvGrpSpPr>
        <p:grpSpPr>
          <a:xfrm>
            <a:off x="4276003" y="7773029"/>
            <a:ext cx="16433522" cy="1292625"/>
            <a:chOff x="11608400" y="7112598"/>
            <a:chExt cx="16433522" cy="1292625"/>
          </a:xfrm>
        </p:grpSpPr>
        <p:sp>
          <p:nvSpPr>
            <p:cNvPr id="42" name="Freeform 222">
              <a:extLst>
                <a:ext uri="{FF2B5EF4-FFF2-40B4-BE49-F238E27FC236}">
                  <a16:creationId xmlns:a16="http://schemas.microsoft.com/office/drawing/2014/main" xmlns="" id="{CE73507D-B238-7A46-A0CB-7107EDCED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08400" y="723250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821292F-BBC4-6749-B42D-2741A607B623}"/>
                </a:ext>
              </a:extLst>
            </p:cNvPr>
            <p:cNvSpPr txBox="1"/>
            <p:nvPr/>
          </p:nvSpPr>
          <p:spPr>
            <a:xfrm>
              <a:off x="12129948" y="7112598"/>
              <a:ext cx="15911974" cy="1292625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It is open-source and cross-platform, giving us the ability to run test against </a:t>
              </a:r>
            </a:p>
            <a:p>
              <a:r>
                <a:rPr lang="en-US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multiple platforms with the same API, avoiding code refactoring</a:t>
              </a:r>
              <a:endParaRPr lang="id-ID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F568D75-7635-BB4D-AAD7-CB2810316B1A}"/>
              </a:ext>
            </a:extLst>
          </p:cNvPr>
          <p:cNvGrpSpPr/>
          <p:nvPr/>
        </p:nvGrpSpPr>
        <p:grpSpPr>
          <a:xfrm>
            <a:off x="4307893" y="9409039"/>
            <a:ext cx="15761864" cy="738627"/>
            <a:chOff x="11640290" y="8748608"/>
            <a:chExt cx="15761864" cy="738627"/>
          </a:xfrm>
        </p:grpSpPr>
        <p:sp>
          <p:nvSpPr>
            <p:cNvPr id="48" name="Freeform 222">
              <a:extLst>
                <a:ext uri="{FF2B5EF4-FFF2-40B4-BE49-F238E27FC236}">
                  <a16:creationId xmlns:a16="http://schemas.microsoft.com/office/drawing/2014/main" xmlns="" id="{0FD359E8-7BCD-3047-A35F-BEA4415558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40290" y="8868518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5E9695F4-0052-064D-8E3D-DF4BB86B15D8}"/>
                </a:ext>
              </a:extLst>
            </p:cNvPr>
            <p:cNvSpPr txBox="1"/>
            <p:nvPr/>
          </p:nvSpPr>
          <p:spPr>
            <a:xfrm>
              <a:off x="12161838" y="8748608"/>
              <a:ext cx="15240316" cy="738627"/>
            </a:xfrm>
            <a:prstGeom prst="rect">
              <a:avLst/>
            </a:prstGeom>
            <a:noFill/>
          </p:spPr>
          <p:txBody>
            <a:bodyPr wrap="none" lIns="182843" tIns="91422" rIns="182843" bIns="91422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It’s drive iOS , Android and Windows apps using the WebDriver protocol</a:t>
              </a:r>
              <a:endParaRPr lang="id-ID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50" name="Picture Placeholder 17">
            <a:extLst>
              <a:ext uri="{FF2B5EF4-FFF2-40B4-BE49-F238E27FC236}">
                <a16:creationId xmlns:a16="http://schemas.microsoft.com/office/drawing/2014/main" xmlns="" id="{AF0AF0C5-6DAB-E140-BBB4-A3F98144E5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b="10377"/>
          <a:stretch>
            <a:fillRect/>
          </a:stretch>
        </p:blipFill>
        <p:spPr>
          <a:xfrm>
            <a:off x="17780000" y="10003855"/>
            <a:ext cx="6597650" cy="37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1733605" y="483017"/>
            <a:ext cx="20962938" cy="2079087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6532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Appium</a:t>
              </a:r>
              <a:r>
                <a:rPr lang="id-ID" sz="8800" b="1" dirty="0">
                  <a:solidFill>
                    <a:schemeClr val="tx2"/>
                  </a:solidFill>
                  <a:latin typeface="Lato Regular"/>
                  <a:cs typeface="Lato Regular"/>
                </a:rPr>
                <a:t> </a:t>
              </a:r>
              <a:r>
                <a:rPr lang="id-ID" sz="8800" b="1" dirty="0" err="1">
                  <a:solidFill>
                    <a:schemeClr val="tx2"/>
                  </a:solidFill>
                  <a:latin typeface="Lato Regular"/>
                  <a:cs typeface="Lato Regular"/>
                </a:rPr>
                <a:t>Architecture</a:t>
              </a:r>
              <a:endParaRPr lang="id-ID" sz="88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rtlCol="0" anchor="ctr"/>
            <a:lstStyle/>
            <a:p>
              <a:pPr algn="ctr"/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  <p:sp>
          <p:nvSpPr>
            <p:cNvPr id="108" name="Subtitle 2"/>
            <p:cNvSpPr txBox="1">
              <a:spLocks/>
            </p:cNvSpPr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dirty="0">
                  <a:latin typeface="Lato Light"/>
                  <a:cs typeface="Lato Light"/>
                </a:rPr>
                <a:t>How</a:t>
              </a:r>
              <a:r>
                <a:rPr lang="en-US" sz="3100" dirty="0">
                  <a:solidFill>
                    <a:schemeClr val="accent1"/>
                  </a:solidFill>
                  <a:latin typeface="Lato Light"/>
                  <a:cs typeface="Lato Light"/>
                </a:rPr>
                <a:t> Appium </a:t>
              </a:r>
              <a:r>
                <a:rPr lang="en-US" sz="3100" dirty="0">
                  <a:latin typeface="Lato Light"/>
                  <a:cs typeface="Lato Light"/>
                </a:rPr>
                <a:t>is working</a:t>
              </a:r>
              <a:endParaRPr lang="en-US" sz="3100" dirty="0">
                <a:solidFill>
                  <a:schemeClr val="accent1"/>
                </a:solidFill>
                <a:latin typeface="Lato Light"/>
                <a:cs typeface="Lato 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51A7619-93AA-1146-8986-A38711283DE1}"/>
              </a:ext>
            </a:extLst>
          </p:cNvPr>
          <p:cNvGrpSpPr/>
          <p:nvPr/>
        </p:nvGrpSpPr>
        <p:grpSpPr>
          <a:xfrm>
            <a:off x="2715150" y="6858000"/>
            <a:ext cx="2924828" cy="3185758"/>
            <a:chOff x="530193" y="6095999"/>
            <a:chExt cx="2924828" cy="31857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22BFCC-C422-934B-ABAA-9AE3F9C3B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99" y="6095999"/>
              <a:ext cx="2737417" cy="2053063"/>
            </a:xfrm>
            <a:prstGeom prst="rect">
              <a:avLst/>
            </a:prstGeom>
          </p:spPr>
        </p:pic>
        <p:sp>
          <p:nvSpPr>
            <p:cNvPr id="57" name="Subtitle 2">
              <a:extLst>
                <a:ext uri="{FF2B5EF4-FFF2-40B4-BE49-F238E27FC236}">
                  <a16:creationId xmlns:a16="http://schemas.microsoft.com/office/drawing/2014/main" xmlns="" id="{D9999918-C4B6-904D-8995-CB4E0879741D}"/>
                </a:ext>
              </a:extLst>
            </p:cNvPr>
            <p:cNvSpPr txBox="1">
              <a:spLocks/>
            </p:cNvSpPr>
            <p:nvPr/>
          </p:nvSpPr>
          <p:spPr>
            <a:xfrm>
              <a:off x="530193" y="8267701"/>
              <a:ext cx="2924828" cy="1014056"/>
            </a:xfrm>
            <a:prstGeom prst="rect">
              <a:avLst/>
            </a:prstGeom>
          </p:spPr>
          <p:txBody>
            <a:bodyPr vert="horz" lIns="217490" tIns="108745" rIns="217490" bIns="108745" rtlCol="0">
              <a:norm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00" b="1" dirty="0">
                  <a:solidFill>
                    <a:schemeClr val="accent1"/>
                  </a:solidFill>
                  <a:latin typeface="Lato Light"/>
                  <a:cs typeface="Lato Light"/>
                </a:rPr>
                <a:t>Test Runner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7E8A603-A506-EB4A-BB7F-CFC6084796A6}"/>
              </a:ext>
            </a:extLst>
          </p:cNvPr>
          <p:cNvSpPr txBox="1"/>
          <p:nvPr/>
        </p:nvSpPr>
        <p:spPr>
          <a:xfrm>
            <a:off x="15641320" y="896087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6275963-2600-6D4C-8A14-78F3FCFB81FD}"/>
              </a:ext>
            </a:extLst>
          </p:cNvPr>
          <p:cNvGrpSpPr/>
          <p:nvPr/>
        </p:nvGrpSpPr>
        <p:grpSpPr>
          <a:xfrm>
            <a:off x="18781505" y="3621475"/>
            <a:ext cx="1884819" cy="4013087"/>
            <a:chOff x="11878436" y="3166897"/>
            <a:chExt cx="1884819" cy="4013087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137C7038-FDF0-974C-A953-55FF06B75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8436" y="3166897"/>
              <a:ext cx="1884819" cy="40130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838BC8F-F01F-6B4E-B3EE-633A189ED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" t="8429" r="-888" b="9377"/>
            <a:stretch/>
          </p:blipFill>
          <p:spPr>
            <a:xfrm>
              <a:off x="12036566" y="3736633"/>
              <a:ext cx="1596932" cy="2840791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99C9AB03-A063-AA48-9CCF-CB94903CFBF5}"/>
              </a:ext>
            </a:extLst>
          </p:cNvPr>
          <p:cNvGrpSpPr/>
          <p:nvPr/>
        </p:nvGrpSpPr>
        <p:grpSpPr>
          <a:xfrm>
            <a:off x="18767319" y="8214908"/>
            <a:ext cx="1884819" cy="4013087"/>
            <a:chOff x="11878436" y="3166897"/>
            <a:chExt cx="1884819" cy="4013087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2CE1FA2A-8B58-DC46-B0EA-BADC8BA30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78436" y="3166897"/>
              <a:ext cx="1884819" cy="401308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C64EA953-6894-8043-AAF2-6700E7705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" t="8429" r="-888" b="9377"/>
            <a:stretch/>
          </p:blipFill>
          <p:spPr>
            <a:xfrm>
              <a:off x="12036566" y="3736633"/>
              <a:ext cx="1596932" cy="2840791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296826FD-5E38-B042-B1E3-EC80EACBF46D}"/>
              </a:ext>
            </a:extLst>
          </p:cNvPr>
          <p:cNvGrpSpPr/>
          <p:nvPr/>
        </p:nvGrpSpPr>
        <p:grpSpPr>
          <a:xfrm>
            <a:off x="5129697" y="4062709"/>
            <a:ext cx="10157788" cy="7724053"/>
            <a:chOff x="5903074" y="3857217"/>
            <a:chExt cx="8423966" cy="64056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8186521F-D924-B846-BBD6-AB9DDF301591}"/>
                </a:ext>
              </a:extLst>
            </p:cNvPr>
            <p:cNvGrpSpPr/>
            <p:nvPr/>
          </p:nvGrpSpPr>
          <p:grpSpPr>
            <a:xfrm>
              <a:off x="9547837" y="3857217"/>
              <a:ext cx="4740130" cy="2596259"/>
              <a:chOff x="9547837" y="4289017"/>
              <a:chExt cx="4740130" cy="259625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7E89A14D-5501-6749-91FC-E735CF455A32}"/>
                  </a:ext>
                </a:extLst>
              </p:cNvPr>
              <p:cNvGrpSpPr/>
              <p:nvPr/>
            </p:nvGrpSpPr>
            <p:grpSpPr>
              <a:xfrm rot="5400000">
                <a:off x="10122568" y="4520609"/>
                <a:ext cx="1932318" cy="2372707"/>
                <a:chOff x="7149540" y="3332822"/>
                <a:chExt cx="1654848" cy="2032000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xmlns="" id="{73CD49E7-7711-DB4C-9CB3-1F279A77B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150260" y="3795562"/>
                  <a:ext cx="1105077" cy="1106517"/>
                </a:xfrm>
                <a:prstGeom prst="rect">
                  <a:avLst/>
                </a:prstGeom>
              </p:spPr>
            </p:pic>
            <p:sp>
              <p:nvSpPr>
                <p:cNvPr id="56" name="Subtitle 2">
                  <a:extLst>
                    <a:ext uri="{FF2B5EF4-FFF2-40B4-BE49-F238E27FC236}">
                      <a16:creationId xmlns:a16="http://schemas.microsoft.com/office/drawing/2014/main" xmlns="" id="{5BAEA73A-0149-014F-BC27-D00CDAB4FE6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436135" y="3996568"/>
                  <a:ext cx="2032000" cy="704507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Appium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F6BF92BE-79E8-004C-A445-CB96B5FE01F9}"/>
                  </a:ext>
                </a:extLst>
              </p:cNvPr>
              <p:cNvGrpSpPr/>
              <p:nvPr/>
            </p:nvGrpSpPr>
            <p:grpSpPr>
              <a:xfrm rot="5400000">
                <a:off x="12009537" y="4596626"/>
                <a:ext cx="1835393" cy="2220673"/>
                <a:chOff x="7230061" y="5633258"/>
                <a:chExt cx="1679453" cy="2031999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xmlns="" id="{EDDB58CD-D98B-704B-A390-C69EB3D4E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312025" y="6095999"/>
                  <a:ext cx="942588" cy="1106516"/>
                </a:xfrm>
                <a:prstGeom prst="rect">
                  <a:avLst/>
                </a:prstGeom>
              </p:spPr>
            </p:pic>
            <p:sp>
              <p:nvSpPr>
                <p:cNvPr id="54" name="Subtitle 2">
                  <a:extLst>
                    <a:ext uri="{FF2B5EF4-FFF2-40B4-BE49-F238E27FC236}">
                      <a16:creationId xmlns:a16="http://schemas.microsoft.com/office/drawing/2014/main" xmlns="" id="{EFEB4016-1E04-0048-A845-6FA6131DEE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541260" y="6297004"/>
                  <a:ext cx="2031999" cy="704508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ADB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374CB96-86FD-DB44-9AE5-7B41A92BB152}"/>
                  </a:ext>
                </a:extLst>
              </p:cNvPr>
              <p:cNvSpPr/>
              <p:nvPr/>
            </p:nvSpPr>
            <p:spPr>
              <a:xfrm rot="5400000">
                <a:off x="10619772" y="3217082"/>
                <a:ext cx="2596259" cy="47401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3DFDE618-9643-A54B-A8F8-E3D6F60A0D16}"/>
                </a:ext>
              </a:extLst>
            </p:cNvPr>
            <p:cNvGrpSpPr/>
            <p:nvPr/>
          </p:nvGrpSpPr>
          <p:grpSpPr>
            <a:xfrm>
              <a:off x="9586910" y="7666600"/>
              <a:ext cx="4740130" cy="2596259"/>
              <a:chOff x="9547837" y="4289017"/>
              <a:chExt cx="4740130" cy="259625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327F11DB-AEE2-6046-999D-C960F99044C3}"/>
                  </a:ext>
                </a:extLst>
              </p:cNvPr>
              <p:cNvGrpSpPr/>
              <p:nvPr/>
            </p:nvGrpSpPr>
            <p:grpSpPr>
              <a:xfrm rot="5400000">
                <a:off x="10122568" y="4520609"/>
                <a:ext cx="1932318" cy="2372707"/>
                <a:chOff x="7149540" y="3332822"/>
                <a:chExt cx="1654848" cy="2032000"/>
              </a:xfrm>
            </p:grpSpPr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xmlns="" id="{80946EFF-E880-B748-99B1-EE98DD89B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150260" y="3795562"/>
                  <a:ext cx="1105077" cy="1106517"/>
                </a:xfrm>
                <a:prstGeom prst="rect">
                  <a:avLst/>
                </a:prstGeom>
              </p:spPr>
            </p:pic>
            <p:sp>
              <p:nvSpPr>
                <p:cNvPr id="92" name="Subtitle 2">
                  <a:extLst>
                    <a:ext uri="{FF2B5EF4-FFF2-40B4-BE49-F238E27FC236}">
                      <a16:creationId xmlns:a16="http://schemas.microsoft.com/office/drawing/2014/main" xmlns="" id="{56D891BA-6421-B24A-915C-80FE9E1F17B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436135" y="3996568"/>
                  <a:ext cx="2032000" cy="704507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Appium</a:t>
                  </a: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xmlns="" id="{F6EF5489-6A90-D346-8C20-A5B5B7D0BE60}"/>
                  </a:ext>
                </a:extLst>
              </p:cNvPr>
              <p:cNvGrpSpPr/>
              <p:nvPr/>
            </p:nvGrpSpPr>
            <p:grpSpPr>
              <a:xfrm rot="5400000">
                <a:off x="12009537" y="4596626"/>
                <a:ext cx="1835393" cy="2220673"/>
                <a:chOff x="7230061" y="5633258"/>
                <a:chExt cx="1679453" cy="2031999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xmlns="" id="{B3847276-1D57-7D48-B203-5E9FFEFB1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312025" y="6095999"/>
                  <a:ext cx="942588" cy="1106516"/>
                </a:xfrm>
                <a:prstGeom prst="rect">
                  <a:avLst/>
                </a:prstGeom>
              </p:spPr>
            </p:pic>
            <p:sp>
              <p:nvSpPr>
                <p:cNvPr id="90" name="Subtitle 2">
                  <a:extLst>
                    <a:ext uri="{FF2B5EF4-FFF2-40B4-BE49-F238E27FC236}">
                      <a16:creationId xmlns:a16="http://schemas.microsoft.com/office/drawing/2014/main" xmlns="" id="{4B82A22A-1B5C-F14B-A887-E31B1DBFCFA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7541260" y="6297004"/>
                  <a:ext cx="2031999" cy="704508"/>
                </a:xfrm>
                <a:prstGeom prst="rect">
                  <a:avLst/>
                </a:prstGeom>
              </p:spPr>
              <p:txBody>
                <a:bodyPr vert="horz" lIns="217490" tIns="108745" rIns="217490" bIns="108745" rtlCol="0">
                  <a:norm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100" b="1" dirty="0">
                      <a:solidFill>
                        <a:schemeClr val="accent1"/>
                      </a:solidFill>
                      <a:latin typeface="Lato Light"/>
                      <a:cs typeface="Lato Light"/>
                    </a:rPr>
                    <a:t>ADB</a:t>
                  </a:r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xmlns="" id="{38306914-7ECE-A647-AE08-681B9F3E965D}"/>
                  </a:ext>
                </a:extLst>
              </p:cNvPr>
              <p:cNvSpPr/>
              <p:nvPr/>
            </p:nvSpPr>
            <p:spPr>
              <a:xfrm rot="5400000">
                <a:off x="10619772" y="3217082"/>
                <a:ext cx="2596259" cy="47401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C8001317-3A48-8742-B349-DF5893E7E38B}"/>
                </a:ext>
              </a:extLst>
            </p:cNvPr>
            <p:cNvCxnSpPr>
              <a:cxnSpLocks/>
            </p:cNvCxnSpPr>
            <p:nvPr/>
          </p:nvCxnSpPr>
          <p:spPr>
            <a:xfrm>
              <a:off x="5903074" y="7053855"/>
              <a:ext cx="222492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F11AB3F9-17A5-CA42-B2E2-A6FB475FA574}"/>
                </a:ext>
              </a:extLst>
            </p:cNvPr>
            <p:cNvCxnSpPr/>
            <p:nvPr/>
          </p:nvCxnSpPr>
          <p:spPr>
            <a:xfrm flipV="1">
              <a:off x="8128000" y="5155346"/>
              <a:ext cx="0" cy="18985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2D5F79A1-787F-054F-9D90-E1C39BC8B246}"/>
                </a:ext>
              </a:extLst>
            </p:cNvPr>
            <p:cNvCxnSpPr/>
            <p:nvPr/>
          </p:nvCxnSpPr>
          <p:spPr>
            <a:xfrm flipV="1">
              <a:off x="8128000" y="7066221"/>
              <a:ext cx="0" cy="18985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08731181-8996-8647-B9B5-43F12EA8E658}"/>
                </a:ext>
              </a:extLst>
            </p:cNvPr>
            <p:cNvCxnSpPr>
              <a:endCxn id="15" idx="2"/>
            </p:cNvCxnSpPr>
            <p:nvPr/>
          </p:nvCxnSpPr>
          <p:spPr>
            <a:xfrm>
              <a:off x="8128000" y="5155346"/>
              <a:ext cx="1419837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xmlns="" id="{7F1378B7-B196-5949-B0FE-4FBEB80160D9}"/>
                </a:ext>
              </a:extLst>
            </p:cNvPr>
            <p:cNvCxnSpPr/>
            <p:nvPr/>
          </p:nvCxnSpPr>
          <p:spPr>
            <a:xfrm>
              <a:off x="8128000" y="8964730"/>
              <a:ext cx="1419837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E97BE9D9-BDA1-EE4F-BD3F-9AA328074B3E}"/>
              </a:ext>
            </a:extLst>
          </p:cNvPr>
          <p:cNvCxnSpPr>
            <a:stCxn id="15" idx="0"/>
            <a:endCxn id="78" idx="1"/>
          </p:cNvCxnSpPr>
          <p:nvPr/>
        </p:nvCxnSpPr>
        <p:spPr>
          <a:xfrm flipV="1">
            <a:off x="15240369" y="5628019"/>
            <a:ext cx="354113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Subtitle 2">
            <a:extLst>
              <a:ext uri="{FF2B5EF4-FFF2-40B4-BE49-F238E27FC236}">
                <a16:creationId xmlns:a16="http://schemas.microsoft.com/office/drawing/2014/main" xmlns="" id="{5E89A466-4320-3540-93FA-DCE794AB5712}"/>
              </a:ext>
            </a:extLst>
          </p:cNvPr>
          <p:cNvSpPr txBox="1">
            <a:spLocks/>
          </p:cNvSpPr>
          <p:nvPr/>
        </p:nvSpPr>
        <p:spPr>
          <a:xfrm>
            <a:off x="4628447" y="7248864"/>
            <a:ext cx="3506752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HTTP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112" name="Subtitle 2">
            <a:extLst>
              <a:ext uri="{FF2B5EF4-FFF2-40B4-BE49-F238E27FC236}">
                <a16:creationId xmlns:a16="http://schemas.microsoft.com/office/drawing/2014/main" xmlns="" id="{4CD88702-1922-E442-8703-5ED27A8C9813}"/>
              </a:ext>
            </a:extLst>
          </p:cNvPr>
          <p:cNvSpPr txBox="1">
            <a:spLocks/>
          </p:cNvSpPr>
          <p:nvPr/>
        </p:nvSpPr>
        <p:spPr>
          <a:xfrm>
            <a:off x="15221195" y="4842843"/>
            <a:ext cx="3506753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USB connect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xmlns="" id="{FF0B046F-5AD3-9545-AC58-C593979E9042}"/>
              </a:ext>
            </a:extLst>
          </p:cNvPr>
          <p:cNvCxnSpPr/>
          <p:nvPr/>
        </p:nvCxnSpPr>
        <p:spPr>
          <a:xfrm flipV="1">
            <a:off x="15264089" y="10248814"/>
            <a:ext cx="354113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Subtitle 2">
            <a:extLst>
              <a:ext uri="{FF2B5EF4-FFF2-40B4-BE49-F238E27FC236}">
                <a16:creationId xmlns:a16="http://schemas.microsoft.com/office/drawing/2014/main" xmlns="" id="{0A98A977-9251-394B-B1E0-D03E698C027C}"/>
              </a:ext>
            </a:extLst>
          </p:cNvPr>
          <p:cNvSpPr txBox="1">
            <a:spLocks/>
          </p:cNvSpPr>
          <p:nvPr/>
        </p:nvSpPr>
        <p:spPr>
          <a:xfrm>
            <a:off x="15221195" y="9549289"/>
            <a:ext cx="3506753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Lato Light"/>
                <a:cs typeface="Lato Light"/>
              </a:rPr>
              <a:t>USB connect</a:t>
            </a:r>
            <a:endParaRPr lang="en-US" sz="31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39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fault Theme">
  <a:themeElements>
    <a:clrScheme name="Motagua - Coloured - Dark 4">
      <a:dk1>
        <a:srgbClr val="FFFFFF"/>
      </a:dk1>
      <a:lt1>
        <a:srgbClr val="FFFFFF"/>
      </a:lt1>
      <a:dk2>
        <a:srgbClr val="FFFFFF"/>
      </a:dk2>
      <a:lt2>
        <a:srgbClr val="19242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26666</TotalTime>
  <Words>911</Words>
  <Application>Microsoft Office PowerPoint</Application>
  <PresentationFormat>Произвольный</PresentationFormat>
  <Paragraphs>214</Paragraphs>
  <Slides>67</Slides>
  <Notes>49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6" baseType="lpstr">
      <vt:lpstr>Arial</vt:lpstr>
      <vt:lpstr>Gill Sans</vt:lpstr>
      <vt:lpstr>Lato</vt:lpstr>
      <vt:lpstr>Lato Light</vt:lpstr>
      <vt:lpstr>Lato Regular</vt:lpstr>
      <vt:lpstr>Monaco</vt:lpstr>
      <vt:lpstr>Open Sans Light</vt:lpstr>
      <vt:lpstr>Raleway Light</vt:lpstr>
      <vt:lpstr>Default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 1</dc:creator>
  <cp:keywords/>
  <dc:description/>
  <cp:lastModifiedBy>Владислав Орликов</cp:lastModifiedBy>
  <cp:revision>2020</cp:revision>
  <cp:lastPrinted>2019-05-30T15:39:30Z</cp:lastPrinted>
  <dcterms:created xsi:type="dcterms:W3CDTF">2014-11-12T21:47:38Z</dcterms:created>
  <dcterms:modified xsi:type="dcterms:W3CDTF">2019-06-01T10:11:43Z</dcterms:modified>
  <cp:category/>
</cp:coreProperties>
</file>