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8" r:id="rId3"/>
    <p:sldId id="279" r:id="rId4"/>
    <p:sldId id="328" r:id="rId5"/>
    <p:sldId id="275" r:id="rId6"/>
    <p:sldId id="313" r:id="rId7"/>
    <p:sldId id="282" r:id="rId8"/>
    <p:sldId id="284" r:id="rId9"/>
    <p:sldId id="276" r:id="rId10"/>
    <p:sldId id="283" r:id="rId11"/>
    <p:sldId id="277" r:id="rId12"/>
    <p:sldId id="272" r:id="rId13"/>
    <p:sldId id="329" r:id="rId14"/>
    <p:sldId id="268" r:id="rId15"/>
    <p:sldId id="298" r:id="rId16"/>
    <p:sldId id="317" r:id="rId17"/>
    <p:sldId id="318" r:id="rId18"/>
    <p:sldId id="319" r:id="rId19"/>
    <p:sldId id="320" r:id="rId20"/>
    <p:sldId id="321" r:id="rId21"/>
    <p:sldId id="322" r:id="rId22"/>
    <p:sldId id="314" r:id="rId23"/>
    <p:sldId id="323" r:id="rId24"/>
    <p:sldId id="324" r:id="rId25"/>
    <p:sldId id="325" r:id="rId26"/>
    <p:sldId id="326" r:id="rId27"/>
    <p:sldId id="316" r:id="rId28"/>
    <p:sldId id="327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0AD47"/>
    <a:srgbClr val="FFC000"/>
    <a:srgbClr val="EE1AB6"/>
    <a:srgbClr val="4472C4"/>
    <a:srgbClr val="FFD966"/>
    <a:srgbClr val="000000"/>
    <a:srgbClr val="FF0000"/>
    <a:srgbClr val="ED7D31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203" autoAdjust="0"/>
  </p:normalViewPr>
  <p:slideViewPr>
    <p:cSldViewPr snapToGrid="0">
      <p:cViewPr varScale="1">
        <p:scale>
          <a:sx n="55" d="100"/>
          <a:sy n="55" d="100"/>
        </p:scale>
        <p:origin x="10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F4A41-5424-44A6-A061-8D4D29589D77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4E892-389D-4C59-A9C0-C3D45484E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92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Funny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how full of </a:t>
            </a:r>
            <a:r>
              <a:rPr lang="fr-FR" dirty="0" err="1"/>
              <a:t>resources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49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Reduced </a:t>
            </a:r>
            <a:r>
              <a:rPr lang="fr-FR" dirty="0" err="1"/>
              <a:t>mobility</a:t>
            </a:r>
            <a:r>
              <a:rPr lang="fr-FR" dirty="0"/>
              <a:t>, fat / non-</a:t>
            </a:r>
            <a:r>
              <a:rPr lang="fr-FR" dirty="0" err="1"/>
              <a:t>conducting</a:t>
            </a:r>
            <a:r>
              <a:rPr lang="fr-FR" dirty="0"/>
              <a:t> </a:t>
            </a:r>
            <a:r>
              <a:rPr lang="fr-FR" dirty="0" err="1"/>
              <a:t>fingers</a:t>
            </a:r>
            <a:r>
              <a:rPr lang="fr-FR" dirty="0"/>
              <a:t> (</a:t>
            </a:r>
            <a:r>
              <a:rPr lang="fr-FR" dirty="0" err="1"/>
              <a:t>gloves</a:t>
            </a:r>
            <a:r>
              <a:rPr lang="fr-FR" dirty="0"/>
              <a:t>), computer </a:t>
            </a:r>
            <a:r>
              <a:rPr lang="fr-FR" dirty="0" err="1"/>
              <a:t>functionning</a:t>
            </a:r>
            <a:r>
              <a:rPr lang="fr-FR" dirty="0"/>
              <a:t> </a:t>
            </a:r>
            <a:r>
              <a:rPr lang="fr-FR" dirty="0" err="1"/>
              <a:t>limits</a:t>
            </a:r>
            <a:r>
              <a:rPr lang="fr-FR" dirty="0"/>
              <a:t> (T°C)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Color / </a:t>
            </a:r>
            <a:r>
              <a:rPr lang="fr-FR" dirty="0" err="1"/>
              <a:t>details</a:t>
            </a:r>
            <a:r>
              <a:rPr lang="fr-FR" dirty="0"/>
              <a:t> </a:t>
            </a:r>
            <a:r>
              <a:rPr lang="fr-FR" dirty="0" err="1"/>
              <a:t>blindness</a:t>
            </a:r>
            <a:r>
              <a:rPr lang="fr-FR" dirty="0"/>
              <a:t>, total </a:t>
            </a:r>
            <a:r>
              <a:rPr lang="fr-FR" dirty="0" err="1"/>
              <a:t>blindness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Screen </a:t>
            </a:r>
            <a:r>
              <a:rPr lang="fr-FR" dirty="0" err="1"/>
              <a:t>contrasts</a:t>
            </a:r>
            <a:r>
              <a:rPr lang="fr-FR" dirty="0"/>
              <a:t> are hard to </a:t>
            </a:r>
            <a:r>
              <a:rPr lang="fr-FR" dirty="0" err="1"/>
              <a:t>perceive</a:t>
            </a:r>
            <a:r>
              <a:rPr lang="fr-FR" dirty="0"/>
              <a:t>, </a:t>
            </a:r>
            <a:r>
              <a:rPr lang="fr-FR" dirty="0" err="1"/>
              <a:t>bedazzled</a:t>
            </a:r>
            <a:r>
              <a:rPr lang="fr-FR" dirty="0"/>
              <a:t> by light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Limited </a:t>
            </a:r>
            <a:r>
              <a:rPr lang="fr-FR" dirty="0" err="1"/>
              <a:t>Creativity</a:t>
            </a:r>
            <a:r>
              <a:rPr lang="fr-FR" dirty="0"/>
              <a:t> / </a:t>
            </a:r>
            <a:r>
              <a:rPr lang="fr-FR" dirty="0" err="1"/>
              <a:t>ability</a:t>
            </a:r>
            <a:r>
              <a:rPr lang="fr-FR" dirty="0"/>
              <a:t> to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rationally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Low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sounds</a:t>
            </a:r>
            <a:r>
              <a:rPr lang="fr-FR" dirty="0"/>
              <a:t> are not </a:t>
            </a:r>
            <a:r>
              <a:rPr lang="fr-FR" dirty="0" err="1"/>
              <a:t>perceived</a:t>
            </a:r>
            <a:r>
              <a:rPr lang="fr-FR" dirty="0"/>
              <a:t> </a:t>
            </a:r>
            <a:r>
              <a:rPr lang="fr-FR" dirty="0" err="1"/>
              <a:t>anymore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Reduced </a:t>
            </a:r>
            <a:r>
              <a:rPr lang="fr-FR" dirty="0" err="1"/>
              <a:t>capacity</a:t>
            </a:r>
            <a:r>
              <a:rPr lang="fr-FR" dirty="0"/>
              <a:t> of </a:t>
            </a:r>
            <a:r>
              <a:rPr lang="fr-FR" dirty="0" err="1"/>
              <a:t>thinking</a:t>
            </a:r>
            <a:r>
              <a:rPr lang="fr-FR" dirty="0"/>
              <a:t>, </a:t>
            </a:r>
            <a:r>
              <a:rPr lang="fr-FR" dirty="0" err="1"/>
              <a:t>increased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time, </a:t>
            </a:r>
            <a:r>
              <a:rPr lang="fr-FR" dirty="0" err="1"/>
              <a:t>low</a:t>
            </a:r>
            <a:r>
              <a:rPr lang="fr-FR" dirty="0"/>
              <a:t> concentration, </a:t>
            </a:r>
            <a:r>
              <a:rPr lang="fr-FR" dirty="0" err="1"/>
              <a:t>reduced</a:t>
            </a:r>
            <a:r>
              <a:rPr lang="fr-FR" dirty="0"/>
              <a:t> </a:t>
            </a:r>
            <a:r>
              <a:rPr lang="fr-FR" dirty="0" err="1"/>
              <a:t>mobility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451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know </a:t>
            </a:r>
            <a:r>
              <a:rPr lang="fr-FR" dirty="0" err="1"/>
              <a:t>when</a:t>
            </a:r>
            <a:r>
              <a:rPr lang="fr-FR" dirty="0"/>
              <a:t> and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software and applications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endParaRPr lang="fr-FR" dirty="0"/>
          </a:p>
          <a:p>
            <a:r>
              <a:rPr lang="fr-FR" dirty="0"/>
              <a:t>To a </a:t>
            </a:r>
            <a:r>
              <a:rPr lang="fr-FR" dirty="0" err="1"/>
              <a:t>lesser</a:t>
            </a:r>
            <a:r>
              <a:rPr lang="fr-FR" dirty="0"/>
              <a:t> </a:t>
            </a:r>
            <a:r>
              <a:rPr lang="fr-FR" dirty="0" err="1"/>
              <a:t>extent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don’t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know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983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That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= Jakob Nielsen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EC2C-C143-4636-BA81-E692445DE5B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68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Percentage</a:t>
            </a:r>
          </a:p>
          <a:p>
            <a:r>
              <a:rPr lang="fr-FR" dirty="0"/>
              <a:t>On/off</a:t>
            </a:r>
          </a:p>
          <a:p>
            <a:r>
              <a:rPr lang="fr-FR" dirty="0" err="1"/>
              <a:t>Achievement</a:t>
            </a:r>
            <a:r>
              <a:rPr lang="fr-FR" dirty="0"/>
              <a:t>, time </a:t>
            </a:r>
            <a:r>
              <a:rPr lang="fr-FR" dirty="0" err="1"/>
              <a:t>remaining</a:t>
            </a:r>
            <a:r>
              <a:rPr lang="fr-FR" dirty="0"/>
              <a:t>, </a:t>
            </a:r>
            <a:r>
              <a:rPr lang="fr-FR" dirty="0" err="1"/>
              <a:t>progress</a:t>
            </a:r>
            <a:r>
              <a:rPr lang="fr-FR" dirty="0"/>
              <a:t>, </a:t>
            </a:r>
            <a:r>
              <a:rPr lang="fr-FR" dirty="0" err="1"/>
              <a:t>validity</a:t>
            </a:r>
            <a:endParaRPr lang="fr-FR" dirty="0"/>
          </a:p>
          <a:p>
            <a:r>
              <a:rPr lang="fr-FR" dirty="0" err="1"/>
              <a:t>Wrong</a:t>
            </a:r>
            <a:r>
              <a:rPr lang="fr-FR" dirty="0"/>
              <a:t> or </a:t>
            </a:r>
            <a:r>
              <a:rPr lang="fr-FR" dirty="0" err="1"/>
              <a:t>missing</a:t>
            </a:r>
            <a:r>
              <a:rPr lang="fr-FR" dirty="0"/>
              <a:t> entry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162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Desktop concept (recycle bin, files, folders…) = use images </a:t>
            </a:r>
            <a:r>
              <a:rPr lang="fr-FR" dirty="0" err="1"/>
              <a:t>that</a:t>
            </a:r>
            <a:r>
              <a:rPr lang="fr-FR" dirty="0"/>
              <a:t> user can </a:t>
            </a:r>
            <a:r>
              <a:rPr lang="fr-FR" dirty="0" err="1"/>
              <a:t>understand</a:t>
            </a:r>
            <a:r>
              <a:rPr lang="fr-FR" dirty="0"/>
              <a:t> and relate to in real world</a:t>
            </a:r>
          </a:p>
          <a:p>
            <a:r>
              <a:rPr lang="fr-FR" dirty="0"/>
              <a:t>Bug</a:t>
            </a:r>
          </a:p>
          <a:p>
            <a:r>
              <a:rPr lang="fr-FR" dirty="0" err="1"/>
              <a:t>Tick</a:t>
            </a:r>
            <a:r>
              <a:rPr lang="fr-FR" dirty="0"/>
              <a:t> boxes</a:t>
            </a:r>
          </a:p>
          <a:p>
            <a:r>
              <a:rPr lang="fr-FR" dirty="0" err="1"/>
              <a:t>Padlock</a:t>
            </a:r>
            <a:r>
              <a:rPr lang="fr-FR" dirty="0"/>
              <a:t> = </a:t>
            </a:r>
            <a:r>
              <a:rPr lang="fr-FR" dirty="0" err="1"/>
              <a:t>security</a:t>
            </a:r>
            <a:r>
              <a:rPr lang="fr-FR" dirty="0"/>
              <a:t> / </a:t>
            </a:r>
            <a:r>
              <a:rPr lang="fr-FR" dirty="0" err="1"/>
              <a:t>password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960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295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98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</a:t>
            </a:r>
            <a:r>
              <a:rPr lang="fr-FR" dirty="0" err="1"/>
              <a:t>reasons</a:t>
            </a:r>
            <a:r>
              <a:rPr lang="fr-FR" dirty="0"/>
              <a:t> in the top 10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addressed</a:t>
            </a:r>
            <a:r>
              <a:rPr lang="fr-FR" dirty="0"/>
              <a:t> by Business </a:t>
            </a:r>
            <a:r>
              <a:rPr lang="fr-FR" dirty="0" err="1"/>
              <a:t>Analysts</a:t>
            </a:r>
            <a:r>
              <a:rPr lang="fr-FR" dirty="0"/>
              <a:t> and </a:t>
            </a:r>
            <a:r>
              <a:rPr lang="fr-FR" dirty="0" err="1"/>
              <a:t>testers</a:t>
            </a:r>
            <a:endParaRPr lang="fr-FR" dirty="0"/>
          </a:p>
          <a:p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requirements</a:t>
            </a:r>
            <a:r>
              <a:rPr lang="fr-FR" dirty="0"/>
              <a:t> and </a:t>
            </a:r>
            <a:r>
              <a:rPr lang="fr-FR" dirty="0" err="1"/>
              <a:t>users</a:t>
            </a:r>
            <a:r>
              <a:rPr lang="fr-FR" dirty="0"/>
              <a:t> and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usability</a:t>
            </a:r>
            <a:r>
              <a:rPr lang="fr-FR" dirty="0"/>
              <a:t> to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extent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91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to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we’re</a:t>
            </a:r>
            <a:r>
              <a:rPr lang="fr-FR" dirty="0"/>
              <a:t> all the </a:t>
            </a:r>
            <a:r>
              <a:rPr lang="fr-FR" dirty="0" err="1"/>
              <a:t>same</a:t>
            </a:r>
            <a:r>
              <a:rPr lang="fr-FR" dirty="0"/>
              <a:t> – </a:t>
            </a:r>
            <a:r>
              <a:rPr lang="fr-FR" dirty="0" err="1"/>
              <a:t>we’re</a:t>
            </a:r>
            <a:r>
              <a:rPr lang="fr-FR" dirty="0"/>
              <a:t> all </a:t>
            </a:r>
            <a:r>
              <a:rPr lang="fr-FR" dirty="0" err="1"/>
              <a:t>Humans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all</a:t>
            </a:r>
          </a:p>
          <a:p>
            <a:r>
              <a:rPr lang="fr-FR" dirty="0"/>
              <a:t>But life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–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old</a:t>
            </a:r>
            <a:r>
              <a:rPr lang="fr-FR" dirty="0"/>
              <a:t>, </a:t>
            </a:r>
            <a:r>
              <a:rPr lang="fr-FR" dirty="0" err="1"/>
              <a:t>young</a:t>
            </a:r>
            <a:r>
              <a:rPr lang="fr-FR" dirty="0"/>
              <a:t>, </a:t>
            </a:r>
            <a:r>
              <a:rPr lang="fr-FR" dirty="0" err="1"/>
              <a:t>believers</a:t>
            </a:r>
            <a:r>
              <a:rPr lang="fr-FR" dirty="0"/>
              <a:t>, Asian, black, men, </a:t>
            </a:r>
            <a:r>
              <a:rPr lang="fr-FR" dirty="0" err="1"/>
              <a:t>women</a:t>
            </a:r>
            <a:r>
              <a:rPr lang="fr-FR" dirty="0"/>
              <a:t>…</a:t>
            </a:r>
            <a:r>
              <a:rPr lang="fr-FR" dirty="0" err="1"/>
              <a:t>we</a:t>
            </a:r>
            <a:r>
              <a:rPr lang="fr-FR" dirty="0"/>
              <a:t> are all unique!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2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fast, but good (</a:t>
            </a:r>
            <a:r>
              <a:rPr lang="fr-FR" dirty="0" err="1"/>
              <a:t>tinder</a:t>
            </a:r>
            <a:r>
              <a:rPr lang="fr-FR" dirty="0"/>
              <a:t>, </a:t>
            </a:r>
            <a:r>
              <a:rPr lang="fr-FR" dirty="0" err="1"/>
              <a:t>uber</a:t>
            </a:r>
            <a:r>
              <a:rPr lang="fr-FR" dirty="0"/>
              <a:t>…)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Agile…but green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premium service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don’t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pay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20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Boring</a:t>
            </a:r>
            <a:r>
              <a:rPr lang="fr-FR" dirty="0"/>
              <a:t> – OK – </a:t>
            </a:r>
            <a:r>
              <a:rPr lang="fr-FR" dirty="0" err="1"/>
              <a:t>Frustrating</a:t>
            </a:r>
            <a:r>
              <a:rPr lang="fr-FR" dirty="0"/>
              <a:t> = Don Norman</a:t>
            </a:r>
          </a:p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ability</a:t>
            </a:r>
            <a:r>
              <a:rPr lang="fr-FR" dirty="0"/>
              <a:t> </a:t>
            </a:r>
            <a:r>
              <a:rPr lang="fr-FR" dirty="0" err="1"/>
              <a:t>evolves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time and </a:t>
            </a:r>
            <a:r>
              <a:rPr lang="fr-FR" dirty="0" err="1"/>
              <a:t>experience</a:t>
            </a:r>
            <a:r>
              <a:rPr lang="fr-FR" dirty="0"/>
              <a:t> = Don Norman</a:t>
            </a:r>
          </a:p>
          <a:p>
            <a:r>
              <a:rPr lang="fr-FR" dirty="0" err="1"/>
              <a:t>We</a:t>
            </a:r>
            <a:r>
              <a:rPr lang="fr-FR" dirty="0"/>
              <a:t> love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things</a:t>
            </a:r>
            <a:r>
              <a:rPr lang="fr-FR" dirty="0"/>
              <a:t> but « </a:t>
            </a:r>
            <a:r>
              <a:rPr lang="fr-FR" dirty="0" err="1"/>
              <a:t>don’t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me </a:t>
            </a:r>
            <a:r>
              <a:rPr lang="fr-FR" dirty="0" err="1"/>
              <a:t>think</a:t>
            </a:r>
            <a:r>
              <a:rPr lang="fr-FR" dirty="0"/>
              <a:t> » = Steve Krug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51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can’t</a:t>
            </a:r>
            <a:r>
              <a:rPr lang="fr-FR" dirty="0"/>
              <a:t> do </a:t>
            </a:r>
            <a:r>
              <a:rPr lang="fr-FR" dirty="0" err="1"/>
              <a:t>it</a:t>
            </a:r>
            <a:r>
              <a:rPr lang="fr-FR" dirty="0"/>
              <a:t> – I </a:t>
            </a:r>
            <a:r>
              <a:rPr lang="fr-FR" dirty="0" err="1"/>
              <a:t>want</a:t>
            </a:r>
            <a:r>
              <a:rPr lang="fr-FR" dirty="0"/>
              <a:t> to run on the </a:t>
            </a:r>
            <a:r>
              <a:rPr lang="fr-FR" dirty="0" err="1"/>
              <a:t>wall</a:t>
            </a:r>
            <a:r>
              <a:rPr lang="fr-FR" dirty="0"/>
              <a:t>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simpler</a:t>
            </a:r>
            <a:r>
              <a:rPr lang="fr-FR" dirty="0"/>
              <a:t> if I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right +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instead</a:t>
            </a:r>
            <a:r>
              <a:rPr lang="fr-FR" dirty="0"/>
              <a:t> of all </a:t>
            </a:r>
            <a:r>
              <a:rPr lang="fr-FR" dirty="0" err="1"/>
              <a:t>Left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39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real web site animation –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fast to </a:t>
            </a:r>
            <a:r>
              <a:rPr lang="fr-FR" dirty="0" err="1"/>
              <a:t>read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and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gets</a:t>
            </a:r>
            <a:r>
              <a:rPr lang="fr-FR" dirty="0"/>
              <a:t> </a:t>
            </a:r>
            <a:r>
              <a:rPr lang="fr-FR" dirty="0" err="1"/>
              <a:t>clustered</a:t>
            </a:r>
            <a:r>
              <a:rPr lang="fr-FR" dirty="0"/>
              <a:t> like </a:t>
            </a:r>
            <a:r>
              <a:rPr lang="fr-FR" dirty="0" err="1"/>
              <a:t>this</a:t>
            </a:r>
            <a:r>
              <a:rPr lang="fr-FR" dirty="0"/>
              <a:t>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EC2C-C143-4636-BA81-E692445DE5B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29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Because</a:t>
            </a:r>
            <a:r>
              <a:rPr lang="fr-FR" dirty="0"/>
              <a:t> I use </a:t>
            </a:r>
            <a:r>
              <a:rPr lang="fr-FR" dirty="0" err="1"/>
              <a:t>genuine</a:t>
            </a:r>
            <a:r>
              <a:rPr lang="fr-FR" dirty="0"/>
              <a:t> </a:t>
            </a:r>
            <a:r>
              <a:rPr lang="fr-FR" dirty="0" err="1"/>
              <a:t>cartriges</a:t>
            </a:r>
            <a:r>
              <a:rPr lang="fr-FR" dirty="0"/>
              <a:t>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entitled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a bonus – but I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connect</a:t>
            </a:r>
            <a:r>
              <a:rPr lang="fr-FR" dirty="0"/>
              <a:t> / THEIR service </a:t>
            </a:r>
            <a:r>
              <a:rPr lang="fr-FR" dirty="0" err="1"/>
              <a:t>is</a:t>
            </a:r>
            <a:r>
              <a:rPr lang="fr-FR" dirty="0"/>
              <a:t> down – and I </a:t>
            </a:r>
            <a:r>
              <a:rPr lang="fr-FR" dirty="0" err="1"/>
              <a:t>cannot</a:t>
            </a:r>
            <a:r>
              <a:rPr lang="fr-FR" dirty="0"/>
              <a:t> claim </a:t>
            </a:r>
            <a:r>
              <a:rPr lang="fr-FR" dirty="0" err="1"/>
              <a:t>anymore</a:t>
            </a:r>
            <a:r>
              <a:rPr lang="fr-FR" dirty="0"/>
              <a:t> (</a:t>
            </a:r>
            <a:r>
              <a:rPr lang="fr-FR" dirty="0" err="1"/>
              <a:t>don’t</a:t>
            </a:r>
            <a:r>
              <a:rPr lang="fr-FR" dirty="0"/>
              <a:t> </a:t>
            </a:r>
            <a:r>
              <a:rPr lang="fr-FR" dirty="0" err="1"/>
              <a:t>expect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the fun </a:t>
            </a:r>
            <a:r>
              <a:rPr lang="fr-FR" dirty="0" err="1"/>
              <a:t>twice</a:t>
            </a:r>
            <a:r>
              <a:rPr lang="fr-FR" dirty="0"/>
              <a:t> </a:t>
            </a:r>
            <a:r>
              <a:rPr lang="fr-FR" dirty="0" err="1"/>
              <a:t>huh</a:t>
            </a:r>
            <a:r>
              <a:rPr lang="fr-FR" dirty="0"/>
              <a:t>!)</a:t>
            </a:r>
          </a:p>
          <a:p>
            <a:r>
              <a:rPr lang="fr-FR" dirty="0" err="1"/>
              <a:t>Smashing</a:t>
            </a:r>
            <a:r>
              <a:rPr lang="fr-FR" dirty="0"/>
              <a:t> the </a:t>
            </a:r>
            <a:r>
              <a:rPr lang="fr-FR" dirty="0" err="1"/>
              <a:t>prices</a:t>
            </a:r>
            <a:r>
              <a:rPr lang="fr-FR" dirty="0"/>
              <a:t>…or not…or </a:t>
            </a:r>
            <a:r>
              <a:rPr lang="fr-FR" dirty="0" err="1"/>
              <a:t>maybe</a:t>
            </a:r>
            <a:r>
              <a:rPr lang="fr-FR" dirty="0"/>
              <a:t>…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cares!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954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Strava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App for smartphone –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publishes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running </a:t>
            </a:r>
            <a:r>
              <a:rPr lang="fr-FR" dirty="0" err="1"/>
              <a:t>itinerary</a:t>
            </a:r>
            <a:r>
              <a:rPr lang="fr-FR" dirty="0"/>
              <a:t> and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on a world </a:t>
            </a:r>
            <a:r>
              <a:rPr lang="fr-FR" dirty="0" err="1"/>
              <a:t>map</a:t>
            </a:r>
            <a:r>
              <a:rPr lang="fr-FR" dirty="0"/>
              <a:t>…</a:t>
            </a:r>
            <a:r>
              <a:rPr lang="fr-FR" dirty="0" err="1"/>
              <a:t>who’s</a:t>
            </a:r>
            <a:r>
              <a:rPr lang="fr-FR" dirty="0"/>
              <a:t> running in Afghanistan and Soudan and </a:t>
            </a:r>
            <a:r>
              <a:rPr lang="fr-FR" dirty="0" err="1"/>
              <a:t>want</a:t>
            </a:r>
            <a:r>
              <a:rPr lang="fr-FR" dirty="0"/>
              <a:t> to show </a:t>
            </a:r>
            <a:r>
              <a:rPr lang="fr-FR" dirty="0" err="1"/>
              <a:t>their</a:t>
            </a:r>
            <a:r>
              <a:rPr lang="fr-FR" dirty="0"/>
              <a:t> performance? US </a:t>
            </a:r>
            <a:r>
              <a:rPr lang="fr-FR" dirty="0" err="1"/>
              <a:t>troops</a:t>
            </a:r>
            <a:r>
              <a:rPr lang="fr-FR" dirty="0"/>
              <a:t> of course…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guess</a:t>
            </a:r>
            <a:r>
              <a:rPr lang="fr-FR" dirty="0"/>
              <a:t> how to </a:t>
            </a:r>
            <a:r>
              <a:rPr lang="fr-FR" dirty="0" err="1"/>
              <a:t>identify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camps </a:t>
            </a:r>
          </a:p>
          <a:p>
            <a:endParaRPr lang="fr-FR" dirty="0"/>
          </a:p>
          <a:p>
            <a:r>
              <a:rPr lang="fr-FR" dirty="0"/>
              <a:t>Big data shows </a:t>
            </a:r>
            <a:r>
              <a:rPr lang="fr-FR" dirty="0" err="1"/>
              <a:t>that</a:t>
            </a:r>
            <a:r>
              <a:rPr lang="fr-FR" dirty="0"/>
              <a:t> US </a:t>
            </a:r>
            <a:r>
              <a:rPr lang="fr-FR" dirty="0" err="1"/>
              <a:t>pregnant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  <a:r>
              <a:rPr lang="fr-FR" dirty="0" err="1"/>
              <a:t>buy</a:t>
            </a:r>
            <a:r>
              <a:rPr lang="fr-FR" dirty="0"/>
              <a:t> more </a:t>
            </a:r>
            <a:r>
              <a:rPr lang="fr-FR" dirty="0" err="1"/>
              <a:t>unscented</a:t>
            </a:r>
            <a:r>
              <a:rPr lang="fr-FR" dirty="0"/>
              <a:t> lotions, </a:t>
            </a:r>
            <a:r>
              <a:rPr lang="fr-FR" dirty="0" err="1"/>
              <a:t>vitamins</a:t>
            </a:r>
            <a:r>
              <a:rPr lang="fr-FR" dirty="0"/>
              <a:t> and </a:t>
            </a:r>
            <a:r>
              <a:rPr lang="fr-FR" dirty="0" err="1"/>
              <a:t>minerals</a:t>
            </a:r>
            <a:r>
              <a:rPr lang="fr-FR" dirty="0"/>
              <a:t> (Mg…)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3rd to 6th </a:t>
            </a:r>
            <a:r>
              <a:rPr lang="fr-FR" dirty="0" err="1"/>
              <a:t>months</a:t>
            </a:r>
            <a:r>
              <a:rPr lang="fr-FR" dirty="0"/>
              <a:t> (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notice)</a:t>
            </a:r>
          </a:p>
          <a:p>
            <a:r>
              <a:rPr lang="fr-FR" dirty="0"/>
              <a:t>Target sent a coupon to a teenager and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 </a:t>
            </a:r>
            <a:r>
              <a:rPr lang="fr-FR" dirty="0" err="1"/>
              <a:t>noticed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Cardiac</a:t>
            </a:r>
            <a:r>
              <a:rPr lang="fr-FR" dirty="0"/>
              <a:t> </a:t>
            </a:r>
            <a:r>
              <a:rPr lang="fr-FR" dirty="0" err="1"/>
              <a:t>rythm</a:t>
            </a:r>
            <a:r>
              <a:rPr lang="fr-FR" dirty="0"/>
              <a:t> </a:t>
            </a:r>
            <a:r>
              <a:rPr lang="fr-FR" dirty="0" err="1"/>
              <a:t>increases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pregnant</a:t>
            </a:r>
            <a:r>
              <a:rPr lang="fr-FR" dirty="0"/>
              <a:t> – Apple </a:t>
            </a:r>
            <a:r>
              <a:rPr lang="fr-FR" dirty="0" err="1"/>
              <a:t>watch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E892-389D-4C59-A9C0-C3D45484E83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70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5D383-45B8-4B1D-8A4C-ECB61F8AF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7E3F03-6151-47D5-88DA-1C8C6F173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853806-462C-4A30-A1C3-8646A0DE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C7420F-7E29-4197-A320-92B45273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542E49-3A6B-4D22-B9BA-89774018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65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6D130-D797-4B49-9F6C-392CE4D1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FE9591-F0E4-467C-9B5D-E17CA2973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D7437A-F9C6-44A7-899C-94EF49E2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3E4360-1769-4C9B-B2B4-AEAB9B2C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A0F95C-0973-4422-9CB8-A1C1686E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18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B7B1F0B-1AD6-4ECF-94B8-7125E1E97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FF27DE-B367-44D4-B04F-135C88D88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DA9E71-0D01-43F9-9522-560588B2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78B48-686E-4E23-B54A-E89DCE60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CD5FC1-C6E4-44FC-BB05-F34D29E3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79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35B0A-8C6C-4A4E-A2B7-8D4B7EF8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03A11C-0D19-44CD-B4A9-1F4F0816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A96FE-2E80-4D12-8B06-703EF502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CF30E9-151A-4653-95E2-8D2E6CBD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B1BDE-0C7F-41A5-9A71-BC685D69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55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07411-F0B6-4597-9168-E2CD2337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C0DCB6-596C-4FD0-900D-210E9BEC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CCF71C-9E14-4F67-9A6A-A1549E51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E57010-156E-4E2E-B67F-40D08E6A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4B9CC8-D6DA-4844-AFFC-5CACA8EE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91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EA1BA-7F24-4461-85F2-9DF24F02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693C05-8988-4F93-8825-1B83E2B03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6F9C56-4485-491C-AC01-A6EBCC024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4FBCE6-B703-4473-93C9-BC8E0D5C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A46D7F-1F7B-4642-8F69-A50BBD67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D3D35A-115D-4400-8D0A-0DAF184C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87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300BB2-D5BB-4D33-B19E-32E1979D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9D711C-CF73-4BE6-9D8B-A2BEE68C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847B47-B56B-4AB5-9CA6-CE72919AC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D3F30E-F493-4E50-AA54-997BA0571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A2D6F4-78D1-4225-B271-08D76F98A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3E3D562-F6D4-457A-90CA-CC24B4CE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CA2A7A-6E19-4566-80B5-539521E3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DF9C25-0B6B-4D9C-A971-0C18943F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77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4B7B73-5239-4C83-A3F4-80F09408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C5C793-CC25-4C90-AE28-71ED0580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FD211A-B0B6-47F8-A831-37B5134D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8B8870-A43A-45AC-89E1-CC52C0EA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29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ECDE8C-3158-4567-8C8D-C26B19FD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A1957D-8986-4BAE-9E82-A091EC4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31AE9E-0932-4175-862E-4EEBB437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42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E28C6-EBC6-472F-A897-717CA8BC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39739-56FE-4F38-949D-FE05C0A9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FE32F7-8F5B-4E2F-8ED9-07A23E5F1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D6D5B4-ECB2-4A23-AD45-91B81AF8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FF0E8E-F1F0-4B80-826D-2114E2BC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C5A7AE-EE9D-4BC7-926E-38137324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56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A00B8-7124-45C4-840D-50F6B425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489CC78-0196-480B-A706-9748CCC69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3B8FA4-C9D7-4F7A-AC56-E5DADDC2E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E03F37-5452-400E-8EF3-53F1B778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4ABD37-E11E-42BE-AAB1-1FD1CD4B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764FAE-677E-40EF-A543-C0ECFCED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04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B87168-059A-42E2-BB55-05D0CD49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0E73EE-3526-4EF5-AB34-32F003605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627DFB-E5A6-493A-B058-2B46E428F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67A90-BFD7-42C9-A6BA-04198B6BCE90}" type="datetimeFigureOut">
              <a:rPr lang="fr-FR" smtClean="0"/>
              <a:t>07/04/2018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AA729A-3C62-4216-B9FE-073461FB6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4CB40A-AD58-43D2-9323-A79BC833B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DC8D1-2AF2-429D-9000-891C206D90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78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3.png"/><Relationship Id="rId7" Type="http://schemas.openxmlformats.org/officeDocument/2006/relationships/image" Target="../media/image99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5.jp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853030B-B586-411D-A996-BA72B7F0FD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31040" cy="80241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E25FBEC-6988-476A-9414-EEE48128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5099"/>
            <a:ext cx="9144000" cy="804863"/>
          </a:xfrm>
          <a:solidFill>
            <a:schemeClr val="accent2">
              <a:alpha val="50196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Whtvr</a:t>
            </a:r>
            <a:r>
              <a:rPr lang="fr-FR" dirty="0"/>
              <a:t> </a:t>
            </a:r>
            <a:r>
              <a:rPr lang="fr-FR" dirty="0" err="1"/>
              <a:t>srs</a:t>
            </a:r>
            <a:r>
              <a:rPr lang="fr-FR" dirty="0"/>
              <a:t> Wnt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349A01-D9D9-4A41-8428-1597FAF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9242"/>
            <a:ext cx="9144000" cy="321558"/>
          </a:xfrm>
          <a:solidFill>
            <a:schemeClr val="accent1">
              <a:alpha val="50196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fr-FR" b="1" dirty="0" err="1"/>
              <a:t>Whatever</a:t>
            </a:r>
            <a:r>
              <a:rPr lang="fr-FR" b="1" dirty="0"/>
              <a:t> </a:t>
            </a:r>
            <a:r>
              <a:rPr lang="fr-FR" b="1" dirty="0" err="1"/>
              <a:t>users</a:t>
            </a:r>
            <a:r>
              <a:rPr lang="fr-FR" b="1" dirty="0"/>
              <a:t> </a:t>
            </a:r>
            <a:r>
              <a:rPr lang="fr-FR" b="1" dirty="0" err="1"/>
              <a:t>want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C82257-CE4C-4831-94DF-1A8BE376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4735285"/>
            <a:ext cx="2251675" cy="20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4FB7483-65C4-452F-9DF9-DD2C2CB96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24" y="1443456"/>
            <a:ext cx="4867559" cy="26164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ECDD24-869F-40C9-AC1E-0C98F3FAD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1" y="206828"/>
            <a:ext cx="3427749" cy="2618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D2DB37-6D70-4285-AA0B-9021CEEAA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0" y="2977242"/>
            <a:ext cx="3427750" cy="2645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D0C9EA9-95F9-4FB4-85E4-9C62FFE68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87" y="1479480"/>
            <a:ext cx="3355507" cy="257980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E4B8C781-925F-433D-82EC-D3FAF44F4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52" y="3697435"/>
            <a:ext cx="5030848" cy="176450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822AFC6-55D6-4033-83C0-66B2F7FBF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38" y="5076156"/>
            <a:ext cx="5030847" cy="159086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B621E9E4-8FD3-41A1-85BB-67FEA42FF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87" y="3753777"/>
            <a:ext cx="3355507" cy="28914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E3B509-E8BE-4D40-960B-F3434C89F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75" y="190979"/>
            <a:ext cx="6934801" cy="62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679822-739C-49EB-8664-71A0A1508A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371"/>
            <a:ext cx="12192000" cy="8128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4DA6F5E-DF33-4549-BE58-5FCBAE0F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33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fr-FR" dirty="0"/>
              <a:t>Trust Me if You Dare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CDF2A67-E8B5-4609-9AB5-1EF14DC38B83}"/>
              </a:ext>
            </a:extLst>
          </p:cNvPr>
          <p:cNvGrpSpPr/>
          <p:nvPr/>
        </p:nvGrpSpPr>
        <p:grpSpPr>
          <a:xfrm>
            <a:off x="4648817" y="1529006"/>
            <a:ext cx="6704983" cy="2172135"/>
            <a:chOff x="4632959" y="2955035"/>
            <a:chExt cx="6704983" cy="217213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4A7E262-0E39-4C15-A86E-116B2633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2959" y="2955035"/>
              <a:ext cx="6704983" cy="217213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FF320A1-9806-432A-8E57-8BDA0FA60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847" y="3813629"/>
              <a:ext cx="689174" cy="672527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80BD36BE-1EAC-4091-B8BA-6A80D73085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50914"/>
            <a:ext cx="3810617" cy="24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AD0A5E-157A-42B1-A09A-242DA538BD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12192000" cy="914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4DA6F5E-DF33-4549-BE58-5FCBAE0F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Never Assume </a:t>
            </a:r>
            <a:r>
              <a:rPr lang="fr-FR" dirty="0" err="1"/>
              <a:t>their</a:t>
            </a:r>
            <a:r>
              <a:rPr lang="fr-FR" dirty="0"/>
              <a:t> In-Use </a:t>
            </a:r>
            <a:r>
              <a:rPr lang="fr-FR" dirty="0" err="1"/>
              <a:t>Context</a:t>
            </a:r>
            <a:endParaRPr lang="fr-FR" dirty="0"/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319A42F1-6B64-42DD-831F-5C398F7359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07" y="997558"/>
            <a:ext cx="2926080" cy="2191512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2FFB4B25-F117-41D5-888B-949E56C9994A}"/>
              </a:ext>
            </a:extLst>
          </p:cNvPr>
          <p:cNvGrpSpPr/>
          <p:nvPr/>
        </p:nvGrpSpPr>
        <p:grpSpPr>
          <a:xfrm>
            <a:off x="838199" y="1281315"/>
            <a:ext cx="2590227" cy="5296935"/>
            <a:chOff x="838199" y="1281315"/>
            <a:chExt cx="2590227" cy="529693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7ABF8A19-2529-4E9F-83E0-640686CA0781}"/>
                </a:ext>
              </a:extLst>
            </p:cNvPr>
            <p:cNvGrpSpPr/>
            <p:nvPr/>
          </p:nvGrpSpPr>
          <p:grpSpPr>
            <a:xfrm>
              <a:off x="838201" y="1281315"/>
              <a:ext cx="2582797" cy="549180"/>
              <a:chOff x="0" y="1803"/>
              <a:chExt cx="2803394" cy="86724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6994A06D-D93F-4659-9C70-1C4837470703}"/>
                  </a:ext>
                </a:extLst>
              </p:cNvPr>
              <p:cNvSpPr/>
              <p:nvPr/>
            </p:nvSpPr>
            <p:spPr>
              <a:xfrm>
                <a:off x="0" y="1803"/>
                <a:ext cx="2803394" cy="867242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ectangle : coins arrondis 4">
                <a:extLst>
                  <a:ext uri="{FF2B5EF4-FFF2-40B4-BE49-F238E27FC236}">
                    <a16:creationId xmlns:a16="http://schemas.microsoft.com/office/drawing/2014/main" id="{C42DF24E-41D9-4797-9D9F-F5B1F6E7FA72}"/>
                  </a:ext>
                </a:extLst>
              </p:cNvPr>
              <p:cNvSpPr txBox="1"/>
              <p:nvPr/>
            </p:nvSpPr>
            <p:spPr>
              <a:xfrm>
                <a:off x="42335" y="44138"/>
                <a:ext cx="2718724" cy="7825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49530" rIns="99060" bIns="49530" numCol="1" spcCol="1270" anchor="ctr" anchorCtr="0">
                <a:noAutofit/>
              </a:bodyPr>
              <a:lstStyle/>
              <a:p>
                <a:pPr marL="0" lvl="0" indent="0" algn="ctr" defTabSz="11557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/>
                  <a:t>Cold</a:t>
                </a:r>
                <a:endParaRPr lang="fr-FR" sz="2000" kern="1200" dirty="0"/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4CB1CD7-EE14-4566-B7C5-48C72B4D5ADA}"/>
                </a:ext>
              </a:extLst>
            </p:cNvPr>
            <p:cNvGrpSpPr/>
            <p:nvPr/>
          </p:nvGrpSpPr>
          <p:grpSpPr>
            <a:xfrm>
              <a:off x="845629" y="1836592"/>
              <a:ext cx="2582797" cy="513445"/>
              <a:chOff x="0" y="912408"/>
              <a:chExt cx="2803394" cy="867242"/>
            </a:xfrm>
          </p:grpSpPr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B417A4CB-5D28-44DE-8F21-1E8C6B8E4208}"/>
                  </a:ext>
                </a:extLst>
              </p:cNvPr>
              <p:cNvSpPr/>
              <p:nvPr/>
            </p:nvSpPr>
            <p:spPr>
              <a:xfrm>
                <a:off x="0" y="912408"/>
                <a:ext cx="2803394" cy="867242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-4070905"/>
                  <a:satOff val="-1901"/>
                  <a:lumOff val="-11569"/>
                  <a:alphaOff val="0"/>
                </a:schemeClr>
              </a:fillRef>
              <a:effectRef idx="0">
                <a:schemeClr val="accent3">
                  <a:hueOff val="-4070905"/>
                  <a:satOff val="-1901"/>
                  <a:lumOff val="-1156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tangle : coins arrondis 6">
                <a:extLst>
                  <a:ext uri="{FF2B5EF4-FFF2-40B4-BE49-F238E27FC236}">
                    <a16:creationId xmlns:a16="http://schemas.microsoft.com/office/drawing/2014/main" id="{5386D1C8-99C7-4A51-AD22-836FCF5D353B}"/>
                  </a:ext>
                </a:extLst>
              </p:cNvPr>
              <p:cNvSpPr txBox="1"/>
              <p:nvPr/>
            </p:nvSpPr>
            <p:spPr>
              <a:xfrm>
                <a:off x="42335" y="954743"/>
                <a:ext cx="2718724" cy="7825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49530" rIns="99060" bIns="49530" numCol="1" spcCol="1270" anchor="ctr" anchorCtr="0">
                <a:noAutofit/>
              </a:bodyPr>
              <a:lstStyle/>
              <a:p>
                <a:pPr marL="0" lvl="0" indent="0" algn="ctr" defTabSz="11557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 err="1"/>
                  <a:t>Obscurity</a:t>
                </a:r>
                <a:endParaRPr lang="fr-FR" sz="2000" kern="1200" dirty="0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BB4788D-E4E5-4D60-A1D0-DFC9E210126C}"/>
                </a:ext>
              </a:extLst>
            </p:cNvPr>
            <p:cNvGrpSpPr/>
            <p:nvPr/>
          </p:nvGrpSpPr>
          <p:grpSpPr>
            <a:xfrm>
              <a:off x="838200" y="2344301"/>
              <a:ext cx="2582797" cy="592818"/>
              <a:chOff x="0" y="1823013"/>
              <a:chExt cx="2803394" cy="867242"/>
            </a:xfrm>
          </p:grpSpPr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0AE2E604-E560-48D4-87F6-C402935DE511}"/>
                  </a:ext>
                </a:extLst>
              </p:cNvPr>
              <p:cNvSpPr/>
              <p:nvPr/>
            </p:nvSpPr>
            <p:spPr>
              <a:xfrm>
                <a:off x="0" y="1823013"/>
                <a:ext cx="2803394" cy="867242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-8141809"/>
                  <a:satOff val="-3802"/>
                  <a:lumOff val="-23137"/>
                  <a:alphaOff val="0"/>
                </a:schemeClr>
              </a:fillRef>
              <a:effectRef idx="0">
                <a:schemeClr val="accent3">
                  <a:hueOff val="-8141809"/>
                  <a:satOff val="-3802"/>
                  <a:lumOff val="-2313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ectangle : coins arrondis 8">
                <a:extLst>
                  <a:ext uri="{FF2B5EF4-FFF2-40B4-BE49-F238E27FC236}">
                    <a16:creationId xmlns:a16="http://schemas.microsoft.com/office/drawing/2014/main" id="{A400AF7A-CB72-4BCC-9208-F29F5B1CF118}"/>
                  </a:ext>
                </a:extLst>
              </p:cNvPr>
              <p:cNvSpPr txBox="1"/>
              <p:nvPr/>
            </p:nvSpPr>
            <p:spPr>
              <a:xfrm>
                <a:off x="42335" y="1895438"/>
                <a:ext cx="2718724" cy="7434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49530" rIns="99060" bIns="49530" numCol="1" spcCol="1270" anchor="ctr" anchorCtr="0">
                <a:noAutofit/>
              </a:bodyPr>
              <a:lstStyle/>
              <a:p>
                <a:pPr marL="0" lvl="0" indent="0" algn="ctr" defTabSz="11557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/>
                  <a:t>Light conditions</a:t>
                </a:r>
                <a:endParaRPr lang="fr-FR" sz="2000" kern="1200" dirty="0"/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2EFF9C2-3C7E-4222-B59F-015EEDC95EC6}"/>
                </a:ext>
              </a:extLst>
            </p:cNvPr>
            <p:cNvGrpSpPr/>
            <p:nvPr/>
          </p:nvGrpSpPr>
          <p:grpSpPr>
            <a:xfrm>
              <a:off x="845629" y="2945769"/>
              <a:ext cx="2582797" cy="592818"/>
              <a:chOff x="0" y="2733618"/>
              <a:chExt cx="2803394" cy="867242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B9643760-90FA-4027-A495-32FF526B71B5}"/>
                  </a:ext>
                </a:extLst>
              </p:cNvPr>
              <p:cNvSpPr/>
              <p:nvPr/>
            </p:nvSpPr>
            <p:spPr>
              <a:xfrm>
                <a:off x="0" y="2733618"/>
                <a:ext cx="2803394" cy="867242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-12212714"/>
                  <a:satOff val="-5703"/>
                  <a:lumOff val="-34706"/>
                  <a:alphaOff val="0"/>
                </a:schemeClr>
              </a:fillRef>
              <a:effectRef idx="0">
                <a:schemeClr val="accent3">
                  <a:hueOff val="-12212714"/>
                  <a:satOff val="-5703"/>
                  <a:lumOff val="-3470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ctangle : coins arrondis 10">
                <a:extLst>
                  <a:ext uri="{FF2B5EF4-FFF2-40B4-BE49-F238E27FC236}">
                    <a16:creationId xmlns:a16="http://schemas.microsoft.com/office/drawing/2014/main" id="{EE0B6D4C-8037-47E3-9329-FBFE3161B9A3}"/>
                  </a:ext>
                </a:extLst>
              </p:cNvPr>
              <p:cNvSpPr txBox="1"/>
              <p:nvPr/>
            </p:nvSpPr>
            <p:spPr>
              <a:xfrm>
                <a:off x="42335" y="2775953"/>
                <a:ext cx="2718724" cy="7825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49530" rIns="99060" bIns="49530" numCol="1" spcCol="1270" anchor="ctr" anchorCtr="0">
                <a:noAutofit/>
              </a:bodyPr>
              <a:lstStyle/>
              <a:p>
                <a:pPr marL="0" lvl="0" indent="0" algn="ctr" defTabSz="11557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/>
                  <a:t>Stress</a:t>
                </a:r>
                <a:endParaRPr lang="fr-FR" sz="2000" kern="120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4AC5191-A134-4775-90CC-18429780162E}"/>
                </a:ext>
              </a:extLst>
            </p:cNvPr>
            <p:cNvGrpSpPr/>
            <p:nvPr/>
          </p:nvGrpSpPr>
          <p:grpSpPr>
            <a:xfrm>
              <a:off x="845629" y="4138789"/>
              <a:ext cx="2582797" cy="592818"/>
              <a:chOff x="0" y="1946"/>
              <a:chExt cx="2803394" cy="93603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D20131AA-E8E8-4B68-93B4-21E099E56A15}"/>
                  </a:ext>
                </a:extLst>
              </p:cNvPr>
              <p:cNvSpPr/>
              <p:nvPr/>
            </p:nvSpPr>
            <p:spPr>
              <a:xfrm>
                <a:off x="0" y="1946"/>
                <a:ext cx="2803394" cy="936033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ectangle : coins arrondis 4">
                <a:extLst>
                  <a:ext uri="{FF2B5EF4-FFF2-40B4-BE49-F238E27FC236}">
                    <a16:creationId xmlns:a16="http://schemas.microsoft.com/office/drawing/2014/main" id="{C65D3DF0-5D81-4AE6-AF0E-A658B558CF4C}"/>
                  </a:ext>
                </a:extLst>
              </p:cNvPr>
              <p:cNvSpPr txBox="1"/>
              <p:nvPr/>
            </p:nvSpPr>
            <p:spPr>
              <a:xfrm>
                <a:off x="45693" y="47640"/>
                <a:ext cx="2712008" cy="76391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lvl="0" indent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/>
                  <a:t>Noisy background</a:t>
                </a:r>
                <a:endParaRPr lang="fr-FR" sz="2000" kern="1200" dirty="0"/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2ABE982-A819-4770-BBA9-DA9C3702E77C}"/>
                </a:ext>
              </a:extLst>
            </p:cNvPr>
            <p:cNvGrpSpPr/>
            <p:nvPr/>
          </p:nvGrpSpPr>
          <p:grpSpPr>
            <a:xfrm>
              <a:off x="845629" y="5985432"/>
              <a:ext cx="2582797" cy="592818"/>
              <a:chOff x="0" y="984781"/>
              <a:chExt cx="2803394" cy="936033"/>
            </a:xfrm>
          </p:grpSpPr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F8C6DDDA-5A29-4357-87B4-82F68B1544A1}"/>
                  </a:ext>
                </a:extLst>
              </p:cNvPr>
              <p:cNvSpPr/>
              <p:nvPr/>
            </p:nvSpPr>
            <p:spPr>
              <a:xfrm>
                <a:off x="0" y="984781"/>
                <a:ext cx="2803394" cy="93603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2755895"/>
                  <a:satOff val="-12363"/>
                  <a:lumOff val="6274"/>
                  <a:alphaOff val="0"/>
                </a:schemeClr>
              </a:fillRef>
              <a:effectRef idx="0">
                <a:schemeClr val="accent2">
                  <a:hueOff val="-2755895"/>
                  <a:satOff val="-12363"/>
                  <a:lumOff val="627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angle : coins arrondis 6">
                <a:extLst>
                  <a:ext uri="{FF2B5EF4-FFF2-40B4-BE49-F238E27FC236}">
                    <a16:creationId xmlns:a16="http://schemas.microsoft.com/office/drawing/2014/main" id="{5D910330-AC22-48B6-A79C-C6E511E2906A}"/>
                  </a:ext>
                </a:extLst>
              </p:cNvPr>
              <p:cNvSpPr txBox="1"/>
              <p:nvPr/>
            </p:nvSpPr>
            <p:spPr>
              <a:xfrm>
                <a:off x="45693" y="1030474"/>
                <a:ext cx="2712008" cy="84464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/>
                  <a:t>Substances</a:t>
                </a:r>
                <a:endParaRPr lang="fr-FR" sz="2000" kern="1200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D9312351-FE84-4BBA-9401-0DD801792A42}"/>
                </a:ext>
              </a:extLst>
            </p:cNvPr>
            <p:cNvGrpSpPr/>
            <p:nvPr/>
          </p:nvGrpSpPr>
          <p:grpSpPr>
            <a:xfrm>
              <a:off x="838200" y="3555702"/>
              <a:ext cx="2582797" cy="578618"/>
              <a:chOff x="0" y="2950452"/>
              <a:chExt cx="2803394" cy="936033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EC9F0C2C-340F-4DCA-8F5A-24CE07EA9A04}"/>
                  </a:ext>
                </a:extLst>
              </p:cNvPr>
              <p:cNvSpPr/>
              <p:nvPr/>
            </p:nvSpPr>
            <p:spPr>
              <a:xfrm>
                <a:off x="0" y="2950452"/>
                <a:ext cx="2803394" cy="936033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8267684"/>
                  <a:satOff val="-37090"/>
                  <a:lumOff val="18823"/>
                  <a:alphaOff val="0"/>
                </a:schemeClr>
              </a:fillRef>
              <a:effectRef idx="0">
                <a:schemeClr val="accent2">
                  <a:hueOff val="-8267684"/>
                  <a:satOff val="-37090"/>
                  <a:lumOff val="1882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angle : coins arrondis 10">
                <a:extLst>
                  <a:ext uri="{FF2B5EF4-FFF2-40B4-BE49-F238E27FC236}">
                    <a16:creationId xmlns:a16="http://schemas.microsoft.com/office/drawing/2014/main" id="{EFEAD26A-4DA5-43DB-B2E1-22D376D8B206}"/>
                  </a:ext>
                </a:extLst>
              </p:cNvPr>
              <p:cNvSpPr txBox="1"/>
              <p:nvPr/>
            </p:nvSpPr>
            <p:spPr>
              <a:xfrm>
                <a:off x="45693" y="2996145"/>
                <a:ext cx="2712008" cy="84464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lvl="0" indent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/>
                  <a:t>Fatigue, </a:t>
                </a:r>
                <a:r>
                  <a:rPr lang="fr-FR" sz="2000" kern="1200" baseline="0" dirty="0" err="1"/>
                  <a:t>tiredness</a:t>
                </a:r>
                <a:endParaRPr lang="fr-FR" sz="2000" kern="1200" dirty="0"/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ADCC8B03-118D-42D8-9E89-E758D297D6F3}"/>
                </a:ext>
              </a:extLst>
            </p:cNvPr>
            <p:cNvGrpSpPr/>
            <p:nvPr/>
          </p:nvGrpSpPr>
          <p:grpSpPr>
            <a:xfrm>
              <a:off x="838199" y="4765917"/>
              <a:ext cx="2582797" cy="592818"/>
              <a:chOff x="0" y="1946"/>
              <a:chExt cx="2803394" cy="93603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A7AA8AE6-1CEE-41F4-8811-394B6BB5DEDD}"/>
                  </a:ext>
                </a:extLst>
              </p:cNvPr>
              <p:cNvSpPr/>
              <p:nvPr/>
            </p:nvSpPr>
            <p:spPr>
              <a:xfrm>
                <a:off x="0" y="1946"/>
                <a:ext cx="2803394" cy="936033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Rectangle : coins arrondis 4">
                <a:extLst>
                  <a:ext uri="{FF2B5EF4-FFF2-40B4-BE49-F238E27FC236}">
                    <a16:creationId xmlns:a16="http://schemas.microsoft.com/office/drawing/2014/main" id="{D9A80BF1-0392-4ABB-A4C2-DDBB637AAE8A}"/>
                  </a:ext>
                </a:extLst>
              </p:cNvPr>
              <p:cNvSpPr txBox="1"/>
              <p:nvPr/>
            </p:nvSpPr>
            <p:spPr>
              <a:xfrm>
                <a:off x="45693" y="47640"/>
                <a:ext cx="2712008" cy="76391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lvl="0" indent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baseline="0" dirty="0" err="1"/>
                  <a:t>Humidity</a:t>
                </a:r>
                <a:r>
                  <a:rPr lang="fr-FR" sz="2000" kern="1200" baseline="0" dirty="0"/>
                  <a:t>, </a:t>
                </a:r>
                <a:r>
                  <a:rPr lang="fr-FR" sz="2000" kern="1200" baseline="0" dirty="0" err="1"/>
                  <a:t>dust</a:t>
                </a:r>
                <a:endParaRPr lang="fr-FR" sz="2000" kern="1200" dirty="0"/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1EC95E4D-06F8-4992-9618-4E56E854273C}"/>
                </a:ext>
              </a:extLst>
            </p:cNvPr>
            <p:cNvGrpSpPr/>
            <p:nvPr/>
          </p:nvGrpSpPr>
          <p:grpSpPr>
            <a:xfrm>
              <a:off x="845629" y="5388243"/>
              <a:ext cx="2582797" cy="592818"/>
              <a:chOff x="0" y="1946"/>
              <a:chExt cx="2803394" cy="936033"/>
            </a:xfrm>
            <a:solidFill>
              <a:schemeClr val="bg2">
                <a:lumMod val="50000"/>
              </a:schemeClr>
            </a:solidFill>
          </p:grpSpPr>
          <p:sp>
            <p:nvSpPr>
              <p:cNvPr id="38" name="Rectangle : coins arrondis 37">
                <a:extLst>
                  <a:ext uri="{FF2B5EF4-FFF2-40B4-BE49-F238E27FC236}">
                    <a16:creationId xmlns:a16="http://schemas.microsoft.com/office/drawing/2014/main" id="{F8DE48CB-4BB2-497F-AE31-798EEA054D4C}"/>
                  </a:ext>
                </a:extLst>
              </p:cNvPr>
              <p:cNvSpPr/>
              <p:nvPr/>
            </p:nvSpPr>
            <p:spPr>
              <a:xfrm>
                <a:off x="0" y="1946"/>
                <a:ext cx="2803394" cy="936033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Rectangle : coins arrondis 4">
                <a:extLst>
                  <a:ext uri="{FF2B5EF4-FFF2-40B4-BE49-F238E27FC236}">
                    <a16:creationId xmlns:a16="http://schemas.microsoft.com/office/drawing/2014/main" id="{EC485600-D951-4D91-8002-74ADB6C90C0A}"/>
                  </a:ext>
                </a:extLst>
              </p:cNvPr>
              <p:cNvSpPr txBox="1"/>
              <p:nvPr/>
            </p:nvSpPr>
            <p:spPr>
              <a:xfrm>
                <a:off x="45693" y="47640"/>
                <a:ext cx="2712008" cy="76391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lvl="0" indent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dirty="0" err="1"/>
                  <a:t>Shocks</a:t>
                </a:r>
                <a:r>
                  <a:rPr lang="fr-FR" sz="2000" dirty="0"/>
                  <a:t>, </a:t>
                </a:r>
                <a:r>
                  <a:rPr lang="fr-FR" sz="2000" dirty="0" err="1"/>
                  <a:t>hazardous</a:t>
                </a:r>
                <a:endParaRPr lang="fr-FR" sz="20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10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7C50296-5F05-4242-BB91-EF07FB4805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3" name="1479932728445-v0ch3x">
            <a:hlinkClick r:id="" action="ppaction://media"/>
            <a:extLst>
              <a:ext uri="{FF2B5EF4-FFF2-40B4-BE49-F238E27FC236}">
                <a16:creationId xmlns:a16="http://schemas.microsoft.com/office/drawing/2014/main" id="{B06517B1-87F7-4E52-BFFD-4794A09DDE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763" y="1075924"/>
            <a:ext cx="8044928" cy="452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DA6F5E-DF33-4549-BE58-5FCBAE0F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EFE906-6453-45C1-A839-8780C5ABFF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827"/>
            <a:ext cx="12192000" cy="85598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025D1BB-97DA-45A4-9D31-A62F160CC42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32" y="1985401"/>
            <a:ext cx="3632782" cy="272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41F0E60-2532-4944-8576-B00953C6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09" y="911960"/>
            <a:ext cx="3230419" cy="214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210C17B-2E4F-4CD9-9308-62BBBF4B72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637"/>
            <a:ext cx="2862510" cy="214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483CB49-727D-450B-B708-6C255601FD1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75" y="3058842"/>
            <a:ext cx="3104562" cy="206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74EF1AF8-DB3D-4A98-B11A-55C709B4F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74" y="4345993"/>
            <a:ext cx="3220325" cy="214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0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273"/>
            <a:ext cx="12192000" cy="812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7504"/>
          </a:xfrm>
          <a:solidFill>
            <a:srgbClr val="FF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	</a:t>
            </a:r>
            <a:r>
              <a:rPr lang="fr-FR" dirty="0" err="1"/>
              <a:t>Ux</a:t>
            </a:r>
            <a:r>
              <a:rPr lang="fr-FR" dirty="0"/>
              <a:t> </a:t>
            </a:r>
            <a:r>
              <a:rPr lang="fr-FR" dirty="0" err="1"/>
              <a:t>Heuristics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7B9573-493B-42CF-BE46-32B4C6ACB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6" y="1463029"/>
            <a:ext cx="5562984" cy="44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3D460C-895E-4FB5-A206-FD4083C851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B032B0-DA08-4F62-B177-2F7C6B53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Status</a:t>
            </a:r>
            <a:r>
              <a:rPr lang="fr-FR" dirty="0"/>
              <a:t> Feedback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2C07C4-6CDF-48CA-9045-A2A262AEBD58}"/>
              </a:ext>
            </a:extLst>
          </p:cNvPr>
          <p:cNvGrpSpPr/>
          <p:nvPr/>
        </p:nvGrpSpPr>
        <p:grpSpPr>
          <a:xfrm>
            <a:off x="5848350" y="1215326"/>
            <a:ext cx="5643428" cy="4697828"/>
            <a:chOff x="5848350" y="1215326"/>
            <a:chExt cx="5643428" cy="46978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E37721-71E9-47E4-8E16-67E1C8251A7D}"/>
                </a:ext>
              </a:extLst>
            </p:cNvPr>
            <p:cNvSpPr/>
            <p:nvPr/>
          </p:nvSpPr>
          <p:spPr>
            <a:xfrm>
              <a:off x="5848350" y="1215326"/>
              <a:ext cx="5505450" cy="4472940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28">
              <a:extLst>
                <a:ext uri="{FF2B5EF4-FFF2-40B4-BE49-F238E27FC236}">
                  <a16:creationId xmlns:a16="http://schemas.microsoft.com/office/drawing/2014/main" id="{96F8A5A3-6DBA-4508-BED2-70669A8B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506" y="3394179"/>
              <a:ext cx="3514272" cy="25189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2792DC27-57A4-4485-984D-70817AD56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628" y="1544030"/>
              <a:ext cx="4391593" cy="491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6C2F8AF9-F4C4-46D7-B532-34AB0F36C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1176">
              <a:off x="6023787" y="3336647"/>
              <a:ext cx="5154576" cy="281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97E664-9EBD-4785-8E6C-8495A62D9D3F}"/>
              </a:ext>
            </a:extLst>
          </p:cNvPr>
          <p:cNvGrpSpPr/>
          <p:nvPr/>
        </p:nvGrpSpPr>
        <p:grpSpPr>
          <a:xfrm>
            <a:off x="939096" y="3279252"/>
            <a:ext cx="4171950" cy="3213622"/>
            <a:chOff x="939096" y="3279252"/>
            <a:chExt cx="4171950" cy="32136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B59F9A-9854-4138-8650-2DD6F7C1299F}"/>
                </a:ext>
              </a:extLst>
            </p:cNvPr>
            <p:cNvSpPr/>
            <p:nvPr/>
          </p:nvSpPr>
          <p:spPr>
            <a:xfrm>
              <a:off x="939096" y="3279252"/>
              <a:ext cx="4171950" cy="3213622"/>
            </a:xfrm>
            <a:prstGeom prst="rect">
              <a:avLst/>
            </a:prstGeom>
            <a:solidFill>
              <a:schemeClr val="accent6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 25">
              <a:extLst>
                <a:ext uri="{FF2B5EF4-FFF2-40B4-BE49-F238E27FC236}">
                  <a16:creationId xmlns:a16="http://schemas.microsoft.com/office/drawing/2014/main" id="{6EEC368C-5282-4828-A4C8-A6C2D96E40D1}"/>
                </a:ext>
              </a:extLst>
            </p:cNvPr>
            <p:cNvGrpSpPr/>
            <p:nvPr/>
          </p:nvGrpSpPr>
          <p:grpSpPr>
            <a:xfrm>
              <a:off x="1163851" y="4035272"/>
              <a:ext cx="1636464" cy="1701581"/>
              <a:chOff x="9490042" y="1363340"/>
              <a:chExt cx="1587062" cy="1555363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C284F03E-1E95-452D-8170-EE9CB45EFCE7}"/>
                  </a:ext>
                </a:extLst>
              </p:cNvPr>
              <p:cNvGrpSpPr/>
              <p:nvPr/>
            </p:nvGrpSpPr>
            <p:grpSpPr>
              <a:xfrm>
                <a:off x="9490042" y="1363340"/>
                <a:ext cx="1587062" cy="1555363"/>
                <a:chOff x="8187559" y="704193"/>
                <a:chExt cx="1891862" cy="1854075"/>
              </a:xfrm>
            </p:grpSpPr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C45828CB-A488-44F3-B6A6-1CE466584B3F}"/>
                    </a:ext>
                  </a:extLst>
                </p:cNvPr>
                <p:cNvSpPr/>
                <p:nvPr/>
              </p:nvSpPr>
              <p:spPr>
                <a:xfrm>
                  <a:off x="8187559" y="704193"/>
                  <a:ext cx="1891862" cy="1839310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" name="Arc partiel 27">
                  <a:extLst>
                    <a:ext uri="{FF2B5EF4-FFF2-40B4-BE49-F238E27FC236}">
                      <a16:creationId xmlns:a16="http://schemas.microsoft.com/office/drawing/2014/main" id="{1ED27EB7-12FC-4E45-B7A7-B519D4A61447}"/>
                    </a:ext>
                  </a:extLst>
                </p:cNvPr>
                <p:cNvSpPr/>
                <p:nvPr/>
              </p:nvSpPr>
              <p:spPr>
                <a:xfrm>
                  <a:off x="8187559" y="704193"/>
                  <a:ext cx="1891861" cy="1854075"/>
                </a:xfrm>
                <a:prstGeom prst="pie">
                  <a:avLst>
                    <a:gd name="adj1" fmla="val 959592"/>
                    <a:gd name="adj2" fmla="val 16200000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D499314B-8156-4E83-ACE2-B1EC5F07CF53}"/>
                  </a:ext>
                </a:extLst>
              </p:cNvPr>
              <p:cNvSpPr/>
              <p:nvPr/>
            </p:nvSpPr>
            <p:spPr>
              <a:xfrm>
                <a:off x="9673972" y="1544880"/>
                <a:ext cx="1219200" cy="11798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27%</a:t>
                </a:r>
              </a:p>
            </p:txBody>
          </p:sp>
        </p:grpSp>
        <p:pic>
          <p:nvPicPr>
            <p:cNvPr id="20" name="Picture 33">
              <a:extLst>
                <a:ext uri="{FF2B5EF4-FFF2-40B4-BE49-F238E27FC236}">
                  <a16:creationId xmlns:a16="http://schemas.microsoft.com/office/drawing/2014/main" id="{3E0FA09C-F58D-4A41-8336-0B7059C1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071" y="5512557"/>
              <a:ext cx="1554744" cy="847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58FF0C6B-EAA4-47C6-B5C3-2AECB772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072" y="3973219"/>
              <a:ext cx="1804972" cy="10002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5250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D8C68B-99A8-45CF-B35D-18C68E91A7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2E5201-F438-4E7C-8BC7-B26D4F6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Matching </a:t>
            </a:r>
            <a:r>
              <a:rPr lang="fr-FR" dirty="0" err="1"/>
              <a:t>with</a:t>
            </a:r>
            <a:r>
              <a:rPr lang="fr-FR" dirty="0"/>
              <a:t> « Real » World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A3CF525-DE61-4400-BF62-9B1D020A98CD}"/>
              </a:ext>
            </a:extLst>
          </p:cNvPr>
          <p:cNvGrpSpPr/>
          <p:nvPr/>
        </p:nvGrpSpPr>
        <p:grpSpPr>
          <a:xfrm>
            <a:off x="1032009" y="1106291"/>
            <a:ext cx="4005943" cy="3298373"/>
            <a:chOff x="1032009" y="1106291"/>
            <a:chExt cx="4005943" cy="32983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9558FE-626E-4828-9FB8-540D70DD0F8B}"/>
                </a:ext>
              </a:extLst>
            </p:cNvPr>
            <p:cNvSpPr/>
            <p:nvPr/>
          </p:nvSpPr>
          <p:spPr>
            <a:xfrm>
              <a:off x="1032009" y="1106291"/>
              <a:ext cx="4005943" cy="3298373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627DB3E-F7D3-4D26-BCF5-02003B3B1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974" y="1635316"/>
              <a:ext cx="2760011" cy="2240321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AFAF2F7-08A3-46D9-B3B1-14BFFCB32EA7}"/>
              </a:ext>
            </a:extLst>
          </p:cNvPr>
          <p:cNvGrpSpPr/>
          <p:nvPr/>
        </p:nvGrpSpPr>
        <p:grpSpPr>
          <a:xfrm>
            <a:off x="5879444" y="1722402"/>
            <a:ext cx="4204195" cy="4860734"/>
            <a:chOff x="5879444" y="1722402"/>
            <a:chExt cx="4204195" cy="48607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B115B5-3FD0-4AD8-9A09-3A0AFC17AA13}"/>
                </a:ext>
              </a:extLst>
            </p:cNvPr>
            <p:cNvSpPr/>
            <p:nvPr/>
          </p:nvSpPr>
          <p:spPr>
            <a:xfrm>
              <a:off x="6287004" y="1722402"/>
              <a:ext cx="3796635" cy="4860734"/>
            </a:xfrm>
            <a:prstGeom prst="rect">
              <a:avLst/>
            </a:prstGeom>
            <a:solidFill>
              <a:srgbClr val="FF000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8435AA3A-463A-4D85-AF7E-6CE016095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0912" flipH="1">
              <a:off x="6924266" y="2702164"/>
              <a:ext cx="645840" cy="689456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E436657-743C-4545-8D8F-0E2B2A429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444" y="3810877"/>
              <a:ext cx="3492361" cy="277225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FD538D-EB6E-41B2-8884-08E0159B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968" y="3045574"/>
              <a:ext cx="1025754" cy="1107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2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968D0D-7DB7-499D-9B7C-82EA82DE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7323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0398BB-FA08-458B-8BDE-6D16F1C8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331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fr-FR" dirty="0"/>
              <a:t>User </a:t>
            </a:r>
            <a:r>
              <a:rPr lang="fr-FR" dirty="0" err="1"/>
              <a:t>is</a:t>
            </a:r>
            <a:r>
              <a:rPr lang="fr-FR" dirty="0"/>
              <a:t> In-Control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CC9EDB-EA18-49E5-90E7-514136C058C2}"/>
              </a:ext>
            </a:extLst>
          </p:cNvPr>
          <p:cNvGrpSpPr/>
          <p:nvPr/>
        </p:nvGrpSpPr>
        <p:grpSpPr>
          <a:xfrm>
            <a:off x="1063422" y="1464583"/>
            <a:ext cx="2343807" cy="4822371"/>
            <a:chOff x="1063422" y="1464583"/>
            <a:chExt cx="2343807" cy="48223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BF2F74-4C67-4A80-8003-3BA50A224A96}"/>
                </a:ext>
              </a:extLst>
            </p:cNvPr>
            <p:cNvSpPr/>
            <p:nvPr/>
          </p:nvSpPr>
          <p:spPr>
            <a:xfrm>
              <a:off x="1469572" y="1464583"/>
              <a:ext cx="1872343" cy="4822371"/>
            </a:xfrm>
            <a:prstGeom prst="rect">
              <a:avLst/>
            </a:prstGeom>
            <a:solidFill>
              <a:srgbClr val="ED7D3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31">
              <a:extLst>
                <a:ext uri="{FF2B5EF4-FFF2-40B4-BE49-F238E27FC236}">
                  <a16:creationId xmlns:a16="http://schemas.microsoft.com/office/drawing/2014/main" id="{D3725D0B-3391-4E9F-9D29-84027CB14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422" y="1638583"/>
              <a:ext cx="2343807" cy="1560097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197EBB9-FF28-4953-A0CD-66494805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89" y="3913979"/>
              <a:ext cx="1823126" cy="1823126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072183A-4D39-498C-8F2A-5994396CDD65}"/>
              </a:ext>
            </a:extLst>
          </p:cNvPr>
          <p:cNvGrpSpPr/>
          <p:nvPr/>
        </p:nvGrpSpPr>
        <p:grpSpPr>
          <a:xfrm>
            <a:off x="5007428" y="2764971"/>
            <a:ext cx="6277559" cy="3113315"/>
            <a:chOff x="5007428" y="2764971"/>
            <a:chExt cx="6277559" cy="31133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DCB532-10DF-4D0A-8D95-D0F97C0850FA}"/>
                </a:ext>
              </a:extLst>
            </p:cNvPr>
            <p:cNvSpPr/>
            <p:nvPr/>
          </p:nvSpPr>
          <p:spPr>
            <a:xfrm>
              <a:off x="5007428" y="2764971"/>
              <a:ext cx="6259286" cy="3113315"/>
            </a:xfrm>
            <a:prstGeom prst="rect">
              <a:avLst/>
            </a:prstGeom>
            <a:solidFill>
              <a:srgbClr val="4472C4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39">
              <a:extLst>
                <a:ext uri="{FF2B5EF4-FFF2-40B4-BE49-F238E27FC236}">
                  <a16:creationId xmlns:a16="http://schemas.microsoft.com/office/drawing/2014/main" id="{09196E5B-F2C4-4399-8933-CAF8D0FA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348" y="2929581"/>
              <a:ext cx="3283481" cy="2164933"/>
            </a:xfrm>
            <a:prstGeom prst="rect">
              <a:avLst/>
            </a:prstGeom>
          </p:spPr>
        </p:pic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6E37A491-1314-4144-96B4-C5D0E8B70FD3}"/>
                </a:ext>
              </a:extLst>
            </p:cNvPr>
            <p:cNvGrpSpPr/>
            <p:nvPr/>
          </p:nvGrpSpPr>
          <p:grpSpPr>
            <a:xfrm rot="20823887">
              <a:off x="5646138" y="4688060"/>
              <a:ext cx="5638849" cy="475969"/>
              <a:chOff x="2193766" y="5516519"/>
              <a:chExt cx="9160034" cy="495343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FB1AF93F-FB58-4DF1-9257-EF79D6F56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3766" y="5516519"/>
                <a:ext cx="9160034" cy="49534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8A9B645-10E1-4249-A52E-D777995C3978}"/>
                  </a:ext>
                </a:extLst>
              </p:cNvPr>
              <p:cNvSpPr/>
              <p:nvPr/>
            </p:nvSpPr>
            <p:spPr>
              <a:xfrm>
                <a:off x="7094483" y="5591503"/>
                <a:ext cx="3941379" cy="42035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" name="Picture 37">
              <a:extLst>
                <a:ext uri="{FF2B5EF4-FFF2-40B4-BE49-F238E27FC236}">
                  <a16:creationId xmlns:a16="http://schemas.microsoft.com/office/drawing/2014/main" id="{C960A164-6939-4D66-82A5-0970D484B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8471">
              <a:off x="9303152" y="3022080"/>
              <a:ext cx="1541903" cy="10279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191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EE4171-8CAD-4C69-B27B-6C73843A80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668"/>
            <a:ext cx="12192000" cy="77343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7A20F8-6EFD-465E-9EB6-8511ECB9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fr-FR" dirty="0" err="1"/>
              <a:t>Coherent</a:t>
            </a:r>
            <a:r>
              <a:rPr lang="fr-FR" dirty="0"/>
              <a:t> - Standard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778D522-3AB9-465C-84AD-A4E1407666CE}"/>
              </a:ext>
            </a:extLst>
          </p:cNvPr>
          <p:cNvGrpSpPr/>
          <p:nvPr/>
        </p:nvGrpSpPr>
        <p:grpSpPr>
          <a:xfrm>
            <a:off x="838200" y="1273664"/>
            <a:ext cx="6858000" cy="1993666"/>
            <a:chOff x="838200" y="1273664"/>
            <a:chExt cx="6858000" cy="19936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723FBD-2BA3-4A76-BC97-8F2ED6F38372}"/>
                </a:ext>
              </a:extLst>
            </p:cNvPr>
            <p:cNvSpPr/>
            <p:nvPr/>
          </p:nvSpPr>
          <p:spPr>
            <a:xfrm>
              <a:off x="838200" y="1449445"/>
              <a:ext cx="6858000" cy="1665514"/>
            </a:xfrm>
            <a:prstGeom prst="rect">
              <a:avLst/>
            </a:prstGeom>
            <a:solidFill>
              <a:srgbClr val="4472C4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0A0AF75C-C57B-443E-B599-7928583D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25" y="1273664"/>
              <a:ext cx="2532993" cy="126649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67FF185A-DBBB-4D28-8697-D0571EFCD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077" y="1778269"/>
              <a:ext cx="852564" cy="825062"/>
            </a:xfrm>
            <a:prstGeom prst="rect">
              <a:avLst/>
            </a:prstGeom>
          </p:spPr>
        </p:pic>
        <p:pic>
          <p:nvPicPr>
            <p:cNvPr id="12" name="Picture 21">
              <a:extLst>
                <a:ext uri="{FF2B5EF4-FFF2-40B4-BE49-F238E27FC236}">
                  <a16:creationId xmlns:a16="http://schemas.microsoft.com/office/drawing/2014/main" id="{BE8C3B1A-B23A-477E-BD46-82C592B83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94" y="2061268"/>
              <a:ext cx="2412124" cy="1206062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3AF533C-65D8-45CB-9C7D-46D74F9558D6}"/>
              </a:ext>
            </a:extLst>
          </p:cNvPr>
          <p:cNvGrpSpPr/>
          <p:nvPr/>
        </p:nvGrpSpPr>
        <p:grpSpPr>
          <a:xfrm>
            <a:off x="4495800" y="3497604"/>
            <a:ext cx="6858000" cy="2436755"/>
            <a:chOff x="4495800" y="3497604"/>
            <a:chExt cx="6858000" cy="24367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641CD3-10DC-41DD-A224-B0B81F7C1351}"/>
                </a:ext>
              </a:extLst>
            </p:cNvPr>
            <p:cNvSpPr/>
            <p:nvPr/>
          </p:nvSpPr>
          <p:spPr>
            <a:xfrm>
              <a:off x="4495800" y="3497604"/>
              <a:ext cx="6858000" cy="2436755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7C72FD6-8918-4EED-8D41-9DB935DD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885" y="3649975"/>
              <a:ext cx="1656229" cy="2026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71966C16-91D1-4BAC-BCFD-3B9FA43E4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7058" y="3649975"/>
              <a:ext cx="1282047" cy="8531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299213-7E3E-4D12-BE37-B5A3DC3CB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755" y="4663197"/>
              <a:ext cx="1087202" cy="10872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30642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52997C1-E7F5-4BED-B3BE-79BB146BC0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13635"/>
            <a:ext cx="12192001" cy="7797801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858020F2-390D-4377-9476-C07EEF69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  <a:solidFill>
            <a:srgbClr val="FF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Why</a:t>
            </a:r>
            <a:r>
              <a:rPr lang="fr-FR" dirty="0"/>
              <a:t> Startups Fail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830D64-5192-4967-A1B3-D061031E0A54}"/>
              </a:ext>
            </a:extLst>
          </p:cNvPr>
          <p:cNvSpPr txBox="1"/>
          <p:nvPr/>
        </p:nvSpPr>
        <p:spPr>
          <a:xfrm>
            <a:off x="838201" y="1416725"/>
            <a:ext cx="4604656" cy="4154984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No </a:t>
            </a:r>
            <a:r>
              <a:rPr lang="fr-FR" sz="2400" i="1" dirty="0" err="1">
                <a:solidFill>
                  <a:schemeClr val="bg1"/>
                </a:solidFill>
              </a:rPr>
              <a:t>Market</a:t>
            </a:r>
            <a:r>
              <a:rPr lang="fr-FR" sz="2400" i="1" dirty="0">
                <a:solidFill>
                  <a:schemeClr val="bg1"/>
                </a:solidFill>
              </a:rPr>
              <a:t> Need (42%)</a:t>
            </a:r>
          </a:p>
          <a:p>
            <a:pPr marL="514350" indent="-514350"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-</a:t>
            </a:r>
          </a:p>
          <a:p>
            <a:pPr marL="514350" indent="-514350"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-</a:t>
            </a:r>
          </a:p>
          <a:p>
            <a:pPr marL="514350" indent="-514350"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-</a:t>
            </a:r>
          </a:p>
          <a:p>
            <a:pPr marL="514350" indent="-514350"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-</a:t>
            </a:r>
          </a:p>
          <a:p>
            <a:pPr marL="514350" indent="-514350"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User </a:t>
            </a:r>
            <a:r>
              <a:rPr lang="fr-FR" sz="2400" i="1" dirty="0" err="1">
                <a:solidFill>
                  <a:schemeClr val="bg1"/>
                </a:solidFill>
              </a:rPr>
              <a:t>unfriendly</a:t>
            </a:r>
            <a:r>
              <a:rPr lang="fr-FR" sz="2400" i="1" dirty="0">
                <a:solidFill>
                  <a:schemeClr val="bg1"/>
                </a:solidFill>
              </a:rPr>
              <a:t> </a:t>
            </a:r>
            <a:r>
              <a:rPr lang="fr-FR" sz="2400" i="1" dirty="0" err="1">
                <a:solidFill>
                  <a:schemeClr val="bg1"/>
                </a:solidFill>
              </a:rPr>
              <a:t>products</a:t>
            </a:r>
            <a:r>
              <a:rPr lang="fr-FR" sz="2400" i="1" dirty="0">
                <a:solidFill>
                  <a:schemeClr val="bg1"/>
                </a:solidFill>
              </a:rPr>
              <a:t> (17%)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-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-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i="1" dirty="0">
                <a:solidFill>
                  <a:schemeClr val="bg1"/>
                </a:solidFill>
              </a:rPr>
              <a:t>Ignore </a:t>
            </a:r>
            <a:r>
              <a:rPr lang="fr-FR" sz="2400" i="1" dirty="0" err="1">
                <a:solidFill>
                  <a:schemeClr val="bg1"/>
                </a:solidFill>
              </a:rPr>
              <a:t>customers</a:t>
            </a:r>
            <a:r>
              <a:rPr lang="fr-FR" sz="2400" i="1" dirty="0">
                <a:solidFill>
                  <a:schemeClr val="bg1"/>
                </a:solidFill>
              </a:rPr>
              <a:t> (14%)</a:t>
            </a: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	 	            </a:t>
            </a:r>
            <a:r>
              <a:rPr lang="fr-FR" sz="2000" i="1" dirty="0">
                <a:solidFill>
                  <a:schemeClr val="bg1"/>
                </a:solidFill>
              </a:rPr>
              <a:t>CB Insight</a:t>
            </a:r>
            <a:r>
              <a:rPr lang="fr-FR" sz="2400" i="1" dirty="0">
                <a:solidFill>
                  <a:schemeClr val="bg1"/>
                </a:solidFill>
              </a:rPr>
              <a:t>s </a:t>
            </a:r>
            <a:r>
              <a:rPr lang="fr-FR" sz="2000" i="1" dirty="0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7098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AF2DDB-7D0B-463E-BB3B-DFF51928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1"/>
            <a:ext cx="12192000" cy="79465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DC679C-C5AD-40A8-9D55-D46B4CDAB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304"/>
          </a:xfrm>
          <a:solidFill>
            <a:schemeClr val="bg1">
              <a:alpha val="50196"/>
            </a:schemeClr>
          </a:solidFill>
        </p:spPr>
        <p:txBody>
          <a:bodyPr/>
          <a:lstStyle/>
          <a:p>
            <a:r>
              <a:rPr lang="fr-FR" dirty="0" err="1"/>
              <a:t>Error</a:t>
            </a:r>
            <a:r>
              <a:rPr lang="fr-FR" dirty="0"/>
              <a:t> Prevention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AEAF125-DCD8-4D74-95E5-CDEA2D4256E0}"/>
              </a:ext>
            </a:extLst>
          </p:cNvPr>
          <p:cNvGrpSpPr/>
          <p:nvPr/>
        </p:nvGrpSpPr>
        <p:grpSpPr>
          <a:xfrm>
            <a:off x="6808470" y="2375354"/>
            <a:ext cx="4434840" cy="4117520"/>
            <a:chOff x="6808470" y="2375354"/>
            <a:chExt cx="4434840" cy="41175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400F0C-E631-4613-8212-71258F8DF333}"/>
                </a:ext>
              </a:extLst>
            </p:cNvPr>
            <p:cNvSpPr/>
            <p:nvPr/>
          </p:nvSpPr>
          <p:spPr>
            <a:xfrm>
              <a:off x="6808470" y="2375354"/>
              <a:ext cx="4434840" cy="411752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89048390-C816-4EE4-9C22-B414E8763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562" y="2673809"/>
              <a:ext cx="4252656" cy="9026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2DEF5F3E-5975-41A2-95D4-5E4C71670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188" y="4381441"/>
              <a:ext cx="2659122" cy="1772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145147E5-1207-47EB-AE93-BB0F2175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072" y="3783839"/>
              <a:ext cx="1300549" cy="1300549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DF0AFB0-A0B9-472C-9BC8-2AF50CE824C1}"/>
              </a:ext>
            </a:extLst>
          </p:cNvPr>
          <p:cNvGrpSpPr/>
          <p:nvPr/>
        </p:nvGrpSpPr>
        <p:grpSpPr>
          <a:xfrm>
            <a:off x="948690" y="1197430"/>
            <a:ext cx="4434840" cy="4117520"/>
            <a:chOff x="948690" y="1197430"/>
            <a:chExt cx="4434840" cy="41175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E46FDA-CCF4-42CD-BEE0-DD7861D90DA3}"/>
                </a:ext>
              </a:extLst>
            </p:cNvPr>
            <p:cNvSpPr/>
            <p:nvPr/>
          </p:nvSpPr>
          <p:spPr>
            <a:xfrm>
              <a:off x="948690" y="1197430"/>
              <a:ext cx="4434840" cy="4117520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52B94061-B0ED-4D17-9063-795A189D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243" y="2976884"/>
              <a:ext cx="1718198" cy="22909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54E236E0-FBAA-4334-AF44-D332884C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82" y="1288070"/>
              <a:ext cx="2767719" cy="2288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147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849DE7-1CFB-40A8-97C3-2C1ADF548E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22"/>
            <a:ext cx="12192000" cy="68768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63B123-5B9E-4868-B5FA-20A300F7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104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fr-FR" dirty="0" err="1"/>
              <a:t>Recognizable</a:t>
            </a:r>
            <a:r>
              <a:rPr lang="fr-FR" dirty="0"/>
              <a:t> - </a:t>
            </a:r>
            <a:r>
              <a:rPr lang="fr-FR" dirty="0" err="1"/>
              <a:t>Memorizable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8183FD6-A5D5-4268-B219-5367CB82D22D}"/>
              </a:ext>
            </a:extLst>
          </p:cNvPr>
          <p:cNvGrpSpPr/>
          <p:nvPr/>
        </p:nvGrpSpPr>
        <p:grpSpPr>
          <a:xfrm>
            <a:off x="979714" y="1452605"/>
            <a:ext cx="6825343" cy="2324736"/>
            <a:chOff x="979714" y="1452605"/>
            <a:chExt cx="6825343" cy="23247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413522-F6E5-4C29-8A0D-F699141585F9}"/>
                </a:ext>
              </a:extLst>
            </p:cNvPr>
            <p:cNvSpPr/>
            <p:nvPr/>
          </p:nvSpPr>
          <p:spPr>
            <a:xfrm>
              <a:off x="979714" y="1469571"/>
              <a:ext cx="6825343" cy="1959429"/>
            </a:xfrm>
            <a:prstGeom prst="rect">
              <a:avLst/>
            </a:prstGeom>
            <a:solidFill>
              <a:schemeClr val="accent4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3D366796-6640-4D18-BCCD-D88E430A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304" y="1817911"/>
              <a:ext cx="3135089" cy="19594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6AB0F91B-D2F8-4E51-8617-579DF8404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093" y="1770839"/>
              <a:ext cx="670280" cy="670280"/>
            </a:xfrm>
            <a:prstGeom prst="rect">
              <a:avLst/>
            </a:prstGeom>
          </p:spPr>
        </p:pic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C5D150EC-05C7-4D59-B88B-20B32F3A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420" y="2007007"/>
              <a:ext cx="1479162" cy="1479162"/>
            </a:xfrm>
            <a:prstGeom prst="rect">
              <a:avLst/>
            </a:prstGeom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EC04CDE2-AB90-43AA-9650-84F8D8E0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031" y="1452605"/>
              <a:ext cx="1108804" cy="1108804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889D081-7B40-46EC-93FD-B87E7942CAB4}"/>
              </a:ext>
            </a:extLst>
          </p:cNvPr>
          <p:cNvGrpSpPr/>
          <p:nvPr/>
        </p:nvGrpSpPr>
        <p:grpSpPr>
          <a:xfrm>
            <a:off x="8448607" y="2009727"/>
            <a:ext cx="2982685" cy="4495800"/>
            <a:chOff x="8448607" y="2009727"/>
            <a:chExt cx="2982685" cy="4495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203C32-E3EA-4AE4-918B-578047AC41FA}"/>
                </a:ext>
              </a:extLst>
            </p:cNvPr>
            <p:cNvSpPr/>
            <p:nvPr/>
          </p:nvSpPr>
          <p:spPr>
            <a:xfrm>
              <a:off x="8448607" y="2009727"/>
              <a:ext cx="2982685" cy="4495800"/>
            </a:xfrm>
            <a:prstGeom prst="rect">
              <a:avLst/>
            </a:prstGeom>
            <a:solidFill>
              <a:srgbClr val="4472C4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CAA6CA3-6E06-423D-992B-6ADF17EA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4430" y="2256063"/>
              <a:ext cx="1821021" cy="1959430"/>
            </a:xfrm>
            <a:prstGeom prst="rect">
              <a:avLst/>
            </a:prstGeom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5C86D513-2DC2-4A66-B07B-48B51073D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8462" y="3777341"/>
              <a:ext cx="1798215" cy="1628572"/>
            </a:xfrm>
            <a:prstGeom prst="rect">
              <a:avLst/>
            </a:prstGeom>
          </p:spPr>
        </p:pic>
        <p:pic>
          <p:nvPicPr>
            <p:cNvPr id="13" name="Picture 21">
              <a:extLst>
                <a:ext uri="{FF2B5EF4-FFF2-40B4-BE49-F238E27FC236}">
                  <a16:creationId xmlns:a16="http://schemas.microsoft.com/office/drawing/2014/main" id="{5D2A44FD-ED4A-4646-BCF5-76FEABD9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384" y="5423649"/>
              <a:ext cx="1900370" cy="95018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DCD1B-532A-4ED1-997C-17BF33249442}"/>
              </a:ext>
            </a:extLst>
          </p:cNvPr>
          <p:cNvSpPr/>
          <p:nvPr/>
        </p:nvSpPr>
        <p:spPr>
          <a:xfrm>
            <a:off x="6750634" y="3853543"/>
            <a:ext cx="1494407" cy="1570106"/>
          </a:xfrm>
          <a:prstGeom prst="rect">
            <a:avLst/>
          </a:prstGeom>
          <a:solidFill>
            <a:srgbClr val="70AD47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</a:t>
            </a:r>
          </a:p>
          <a:p>
            <a:pPr algn="ctr"/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MySQL</a:t>
            </a:r>
          </a:p>
          <a:p>
            <a:pPr algn="ctr"/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WeTransfer</a:t>
            </a:r>
          </a:p>
          <a:p>
            <a:pPr algn="ctr"/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</a:p>
          <a:p>
            <a:pPr algn="ctr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11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 homme tente de faire démarrer son aspirateur comme une tondeuse -">
            <a:hlinkClick r:id="" action="ppaction://media"/>
            <a:extLst>
              <a:ext uri="{FF2B5EF4-FFF2-40B4-BE49-F238E27FC236}">
                <a16:creationId xmlns:a16="http://schemas.microsoft.com/office/drawing/2014/main" id="{D958840C-DCB4-4F43-8B36-5AB51BF773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9EECFE8-D997-42FF-84EC-FFE550BAC6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82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786182-A7C9-4313-9608-51E538CD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  <a:solidFill>
            <a:srgbClr val="FF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Flexibility</a:t>
            </a:r>
            <a:r>
              <a:rPr lang="fr-FR" dirty="0"/>
              <a:t> – In-Use </a:t>
            </a:r>
            <a:r>
              <a:rPr lang="fr-FR" dirty="0" err="1"/>
              <a:t>Efficiency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0C2EE84-FBFA-45B8-8D97-0CB9365266D7}"/>
              </a:ext>
            </a:extLst>
          </p:cNvPr>
          <p:cNvGrpSpPr/>
          <p:nvPr/>
        </p:nvGrpSpPr>
        <p:grpSpPr>
          <a:xfrm>
            <a:off x="838200" y="1284514"/>
            <a:ext cx="4147046" cy="4909457"/>
            <a:chOff x="838200" y="1284514"/>
            <a:chExt cx="4147046" cy="490945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A94DE4-DB66-428E-BBAD-ECE2CFFE2B8E}"/>
                </a:ext>
              </a:extLst>
            </p:cNvPr>
            <p:cNvSpPr/>
            <p:nvPr/>
          </p:nvSpPr>
          <p:spPr>
            <a:xfrm>
              <a:off x="838200" y="1284514"/>
              <a:ext cx="4027714" cy="4909457"/>
            </a:xfrm>
            <a:prstGeom prst="rect">
              <a:avLst/>
            </a:prstGeom>
            <a:solidFill>
              <a:srgbClr val="EE1AB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838E149E-930F-408E-B223-E52CF677D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819" y="1524000"/>
              <a:ext cx="3083452" cy="1665514"/>
            </a:xfrm>
            <a:prstGeom prst="rect">
              <a:avLst/>
            </a:prstGeom>
          </p:spPr>
        </p:pic>
        <p:sp>
          <p:nvSpPr>
            <p:cNvPr id="14" name="Oval 19">
              <a:extLst>
                <a:ext uri="{FF2B5EF4-FFF2-40B4-BE49-F238E27FC236}">
                  <a16:creationId xmlns:a16="http://schemas.microsoft.com/office/drawing/2014/main" id="{A4D77FDD-2C89-40F9-A239-40F334BD0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5365" y="2627061"/>
              <a:ext cx="1809881" cy="160387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63500" dist="25400" dir="5400000" sx="102000" sy="102000" rotWithShape="0">
                <a:scrgbClr r="0" g="0" b="0">
                  <a:alpha val="40000"/>
                </a:sc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BB3E58D2-2C04-46FC-AED3-6DB601F2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183" y="4086252"/>
              <a:ext cx="2229575" cy="1736556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4BC0F30-E38D-4AA3-9AC2-E75E7479CE16}"/>
              </a:ext>
            </a:extLst>
          </p:cNvPr>
          <p:cNvGrpSpPr/>
          <p:nvPr/>
        </p:nvGrpSpPr>
        <p:grpSpPr>
          <a:xfrm>
            <a:off x="7322411" y="2532768"/>
            <a:ext cx="4027714" cy="3396341"/>
            <a:chOff x="7326086" y="2688772"/>
            <a:chExt cx="4027714" cy="33963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BD7FB9-3846-4722-BE3E-1192C0FD7395}"/>
                </a:ext>
              </a:extLst>
            </p:cNvPr>
            <p:cNvSpPr/>
            <p:nvPr/>
          </p:nvSpPr>
          <p:spPr>
            <a:xfrm>
              <a:off x="7326086" y="2688772"/>
              <a:ext cx="4027714" cy="3396341"/>
            </a:xfrm>
            <a:prstGeom prst="rect">
              <a:avLst/>
            </a:prstGeom>
            <a:solidFill>
              <a:schemeClr val="accent4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894D6D-C5A5-406C-8891-94400E30B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234" y="3049446"/>
              <a:ext cx="3765418" cy="379554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5A01D867-8DC6-43FC-B610-7139B618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050" y="3594100"/>
              <a:ext cx="1526767" cy="2413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796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B89DDB-D338-485A-B0E1-069198A14E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841" y="38100"/>
            <a:ext cx="15001217" cy="6781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18DED0-63C3-4449-A93C-C03898CB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33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fr-FR" dirty="0" err="1"/>
              <a:t>Aestetics</a:t>
            </a:r>
            <a:r>
              <a:rPr lang="fr-FR" dirty="0"/>
              <a:t> - Zenitude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9581695-03BB-4171-B60D-76A28DF90B53}"/>
              </a:ext>
            </a:extLst>
          </p:cNvPr>
          <p:cNvGrpSpPr/>
          <p:nvPr/>
        </p:nvGrpSpPr>
        <p:grpSpPr>
          <a:xfrm>
            <a:off x="838200" y="1268730"/>
            <a:ext cx="7169278" cy="5406390"/>
            <a:chOff x="838200" y="1268730"/>
            <a:chExt cx="7169278" cy="54063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B8782F-1EAA-40FC-BFBE-CD3623113724}"/>
                </a:ext>
              </a:extLst>
            </p:cNvPr>
            <p:cNvSpPr/>
            <p:nvPr/>
          </p:nvSpPr>
          <p:spPr>
            <a:xfrm>
              <a:off x="838200" y="1268730"/>
              <a:ext cx="6396990" cy="5406390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BE95115-F7E2-4421-A505-9FB52312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333" y="1475016"/>
              <a:ext cx="2593754" cy="1728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F17091-7B87-4F41-B7A8-26919DD39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44" y="2106659"/>
              <a:ext cx="4403834" cy="330287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526F6D9-4772-4486-A953-3C950A2FB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863" y="3758097"/>
              <a:ext cx="3312368" cy="1917158"/>
            </a:xfrm>
            <a:prstGeom prst="rect">
              <a:avLst/>
            </a:prstGeom>
          </p:spPr>
        </p:pic>
        <p:sp>
          <p:nvSpPr>
            <p:cNvPr id="9" name="&quot;No&quot; Symbol 29">
              <a:extLst>
                <a:ext uri="{FF2B5EF4-FFF2-40B4-BE49-F238E27FC236}">
                  <a16:creationId xmlns:a16="http://schemas.microsoft.com/office/drawing/2014/main" id="{469BBE4E-B9FC-4428-BCA4-44921B8E6ADF}"/>
                </a:ext>
              </a:extLst>
            </p:cNvPr>
            <p:cNvSpPr/>
            <p:nvPr/>
          </p:nvSpPr>
          <p:spPr>
            <a:xfrm>
              <a:off x="2175780" y="3819806"/>
              <a:ext cx="2107768" cy="2144510"/>
            </a:xfrm>
            <a:prstGeom prst="noSmoking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05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B10B8A-6FF5-4A66-8899-19BA69DA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900" y="0"/>
            <a:ext cx="15418454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8847E-8D6A-4F9D-AC7B-CE0D87BD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585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fr-FR" dirty="0" err="1"/>
              <a:t>Identify</a:t>
            </a:r>
            <a:r>
              <a:rPr lang="fr-FR" dirty="0"/>
              <a:t> / Correct </a:t>
            </a:r>
            <a:r>
              <a:rPr lang="fr-FR" dirty="0" err="1"/>
              <a:t>Errors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233F023-0D11-4D9F-8CD3-B207F45808FB}"/>
              </a:ext>
            </a:extLst>
          </p:cNvPr>
          <p:cNvGrpSpPr/>
          <p:nvPr/>
        </p:nvGrpSpPr>
        <p:grpSpPr>
          <a:xfrm>
            <a:off x="4480560" y="1268730"/>
            <a:ext cx="6404532" cy="4903470"/>
            <a:chOff x="4480560" y="1268730"/>
            <a:chExt cx="6404532" cy="49034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B52F29-32EE-4B04-A50C-E7AD05780E54}"/>
                </a:ext>
              </a:extLst>
            </p:cNvPr>
            <p:cNvSpPr/>
            <p:nvPr/>
          </p:nvSpPr>
          <p:spPr>
            <a:xfrm>
              <a:off x="4480560" y="1268730"/>
              <a:ext cx="5760720" cy="4903470"/>
            </a:xfrm>
            <a:prstGeom prst="rect">
              <a:avLst/>
            </a:prstGeom>
            <a:solidFill>
              <a:srgbClr val="EE1AB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9FD9609-BC2B-45D6-80EC-B515993DF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79" y="1596039"/>
              <a:ext cx="3672561" cy="10647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F5F360B-EA5A-4966-B2F3-55B2B57B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015" y="4108856"/>
              <a:ext cx="2309971" cy="1839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6">
              <a:extLst>
                <a:ext uri="{FF2B5EF4-FFF2-40B4-BE49-F238E27FC236}">
                  <a16:creationId xmlns:a16="http://schemas.microsoft.com/office/drawing/2014/main" id="{E2D8DE6C-A322-406C-8FC7-DCFE929D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880" y="2260665"/>
              <a:ext cx="2320212" cy="1459800"/>
            </a:xfrm>
            <a:prstGeom prst="rect">
              <a:avLst/>
            </a:prstGeom>
          </p:spPr>
        </p:pic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3A0EC4D6-C1FD-47C2-BCAE-9591E5910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915" y="3689352"/>
              <a:ext cx="2077616" cy="1454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0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4DB7D8D-DC0F-43A0-A5C9-39B3F17F4F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12192000" cy="80619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0A14D9-6F3C-44E9-93A0-688DE3C0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145"/>
          </a:xfrm>
          <a:solidFill>
            <a:srgbClr val="FFFFFF">
              <a:alpha val="65098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Help &amp; Documentation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4CDB59F-5D6B-4FFE-B48D-88CE04569399}"/>
              </a:ext>
            </a:extLst>
          </p:cNvPr>
          <p:cNvGrpSpPr/>
          <p:nvPr/>
        </p:nvGrpSpPr>
        <p:grpSpPr>
          <a:xfrm>
            <a:off x="8752114" y="1274085"/>
            <a:ext cx="2601686" cy="2716696"/>
            <a:chOff x="8752114" y="1274085"/>
            <a:chExt cx="2601686" cy="27166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A42739-C8A6-4289-B8DA-1EA20D8D63C9}"/>
                </a:ext>
              </a:extLst>
            </p:cNvPr>
            <p:cNvSpPr/>
            <p:nvPr/>
          </p:nvSpPr>
          <p:spPr>
            <a:xfrm>
              <a:off x="8752114" y="1274085"/>
              <a:ext cx="2601686" cy="2716696"/>
            </a:xfrm>
            <a:prstGeom prst="rect">
              <a:avLst/>
            </a:prstGeom>
            <a:solidFill>
              <a:schemeClr val="accent6"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1E57885-3B5A-44EE-822E-BC91F5C80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543" y="1382485"/>
              <a:ext cx="2394857" cy="1907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94DB5344-73CF-43B3-A131-F0825BC0E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3688" y="2314169"/>
              <a:ext cx="1484475" cy="140018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63500" dist="25400" dir="5400000" sx="102000" sy="102000" rotWithShape="0">
                <a:scrgbClr r="0" g="0" b="0">
                  <a:alpha val="40000"/>
                </a:sc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99E415F-BE06-4ACE-9DFC-CAA059A8DB06}"/>
              </a:ext>
            </a:extLst>
          </p:cNvPr>
          <p:cNvGrpSpPr/>
          <p:nvPr/>
        </p:nvGrpSpPr>
        <p:grpSpPr>
          <a:xfrm>
            <a:off x="990600" y="1317171"/>
            <a:ext cx="4245429" cy="4996543"/>
            <a:chOff x="990600" y="1317171"/>
            <a:chExt cx="4245429" cy="49965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EA2630-11D5-4DB1-BA0A-B243C152484C}"/>
                </a:ext>
              </a:extLst>
            </p:cNvPr>
            <p:cNvSpPr/>
            <p:nvPr/>
          </p:nvSpPr>
          <p:spPr>
            <a:xfrm>
              <a:off x="990600" y="1317171"/>
              <a:ext cx="4245429" cy="4996543"/>
            </a:xfrm>
            <a:prstGeom prst="rect">
              <a:avLst/>
            </a:prstGeom>
            <a:solidFill>
              <a:srgbClr val="FFC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Picture 21">
              <a:extLst>
                <a:ext uri="{FF2B5EF4-FFF2-40B4-BE49-F238E27FC236}">
                  <a16:creationId xmlns:a16="http://schemas.microsoft.com/office/drawing/2014/main" id="{0895716D-EDFB-40B0-9CC9-C5FCF7975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561" y="1481624"/>
              <a:ext cx="2769364" cy="2344704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444E7FF9-8B8A-4B67-8AF4-2D342459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F0EF"/>
                </a:clrFrom>
                <a:clrTo>
                  <a:srgbClr val="EFF0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314" y="3990781"/>
              <a:ext cx="1957552" cy="1957552"/>
            </a:xfrm>
            <a:prstGeom prst="rect">
              <a:avLst/>
            </a:prstGeom>
          </p:spPr>
        </p:pic>
        <p:pic>
          <p:nvPicPr>
            <p:cNvPr id="8" name="Picture 18">
              <a:extLst>
                <a:ext uri="{FF2B5EF4-FFF2-40B4-BE49-F238E27FC236}">
                  <a16:creationId xmlns:a16="http://schemas.microsoft.com/office/drawing/2014/main" id="{94E7D4D1-902D-434A-A11D-C75766D98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800" y="2821251"/>
              <a:ext cx="684286" cy="7150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5878C0-1FD1-4465-AEC9-524819D2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659" y="3990781"/>
              <a:ext cx="1250910" cy="197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911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C758DF7-C3F6-415E-BD89-8D081E01F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6" y="-1"/>
            <a:ext cx="12522926" cy="731808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C9189A7-BF99-4A40-B15E-D8AACDFA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029"/>
            <a:ext cx="10515600" cy="642257"/>
          </a:xfrm>
          <a:solidFill>
            <a:srgbClr val="FF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So, </a:t>
            </a:r>
            <a:r>
              <a:rPr lang="fr-FR" dirty="0" err="1"/>
              <a:t>Ask</a:t>
            </a:r>
            <a:r>
              <a:rPr lang="fr-FR" dirty="0"/>
              <a:t> the Right Question(s)</a:t>
            </a:r>
          </a:p>
        </p:txBody>
      </p:sp>
      <p:pic>
        <p:nvPicPr>
          <p:cNvPr id="5" name="Not MY dog">
            <a:hlinkClick r:id="" action="ppaction://media"/>
            <a:extLst>
              <a:ext uri="{FF2B5EF4-FFF2-40B4-BE49-F238E27FC236}">
                <a16:creationId xmlns:a16="http://schemas.microsoft.com/office/drawing/2014/main" id="{F72A2CF0-98E3-4F3A-B53B-1F9C6D266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30241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1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C638D19-0E22-464E-8591-6671C51F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2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ACBAC8-A129-41BC-A09A-7079C854B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5" y="223078"/>
            <a:ext cx="2543530" cy="11431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2D5B90-8208-402C-901F-BADF3FC05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" y="1589316"/>
            <a:ext cx="2556198" cy="11431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AF54CD-CBA9-4A6E-829B-AE9DEDC70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9" y="2969429"/>
            <a:ext cx="2449356" cy="115609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36E23B5-C3BE-497E-96F2-30DEC114D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4822371"/>
            <a:ext cx="2251675" cy="20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7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599A90F-965C-4AE4-960B-0F0BBB1C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237798" cy="812028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AE245A5-8B7C-44A5-A19F-235CBA89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24943"/>
            <a:ext cx="10515600" cy="937532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fr-FR" dirty="0"/>
              <a:t>USERS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7A6DA1-F501-4BE6-83A5-748696BBF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439737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What</a:t>
            </a:r>
            <a:r>
              <a:rPr lang="fr-FR" dirty="0">
                <a:solidFill>
                  <a:schemeClr val="tx1"/>
                </a:solidFill>
              </a:rPr>
              <a:t> the </a:t>
            </a:r>
            <a:r>
              <a:rPr lang="fr-FR" dirty="0" err="1">
                <a:solidFill>
                  <a:schemeClr val="tx1"/>
                </a:solidFill>
              </a:rPr>
              <a:t>Hell</a:t>
            </a:r>
            <a:r>
              <a:rPr lang="fr-FR" dirty="0">
                <a:solidFill>
                  <a:schemeClr val="tx1"/>
                </a:solidFill>
              </a:rPr>
              <a:t> do </a:t>
            </a:r>
            <a:r>
              <a:rPr lang="fr-FR" dirty="0" err="1">
                <a:solidFill>
                  <a:schemeClr val="tx1"/>
                </a:solidFill>
              </a:rPr>
              <a:t>you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want</a:t>
            </a:r>
            <a:r>
              <a:rPr lang="fr-FR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F307A5-3201-43FF-BDF4-D80C58C44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5" y="1180882"/>
            <a:ext cx="6195245" cy="20521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658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9C771B8-F607-4E4E-A041-3EA98E24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25" y="-1"/>
            <a:ext cx="12284276" cy="77288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A8E4EB-D1D0-4A10-A935-FFF2BEB09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83" y="846205"/>
            <a:ext cx="5772466" cy="18099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950ACE-3B4E-4747-AB97-3FF94250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3" y="3766457"/>
            <a:ext cx="6884306" cy="796018"/>
          </a:xfrm>
          <a:solidFill>
            <a:srgbClr val="FFFFFF">
              <a:alpha val="43137"/>
            </a:srgb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Contradictions</a:t>
            </a:r>
          </a:p>
        </p:txBody>
      </p:sp>
    </p:spTree>
    <p:extLst>
      <p:ext uri="{BB962C8B-B14F-4D97-AF65-F5344CB8AC3E}">
        <p14:creationId xmlns:p14="http://schemas.microsoft.com/office/powerpoint/2010/main" val="1532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D93A4F-B131-4F74-83D0-DB8010252A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14" y="0"/>
            <a:ext cx="12316408" cy="697929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4DA6F5E-DF33-4549-BE58-5FCBAE0F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1932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Complex</a:t>
            </a:r>
            <a:r>
              <a:rPr lang="fr-FR" dirty="0"/>
              <a:t> OK, </a:t>
            </a:r>
            <a:r>
              <a:rPr lang="fr-FR" dirty="0" err="1"/>
              <a:t>Complicated</a:t>
            </a:r>
            <a:r>
              <a:rPr lang="fr-FR" dirty="0"/>
              <a:t> KO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3108179-D1FE-4C78-8D25-2BEB6CF01268}"/>
              </a:ext>
            </a:extLst>
          </p:cNvPr>
          <p:cNvGrpSpPr/>
          <p:nvPr/>
        </p:nvGrpSpPr>
        <p:grpSpPr>
          <a:xfrm>
            <a:off x="7886701" y="1312184"/>
            <a:ext cx="3467099" cy="2950028"/>
            <a:chOff x="7576457" y="947058"/>
            <a:chExt cx="3777343" cy="33745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B313158-265C-47E4-A521-65E363A524AC}"/>
                </a:ext>
              </a:extLst>
            </p:cNvPr>
            <p:cNvSpPr/>
            <p:nvPr/>
          </p:nvSpPr>
          <p:spPr>
            <a:xfrm>
              <a:off x="7576457" y="947058"/>
              <a:ext cx="3777343" cy="3374572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B9FA489-8C48-4651-8240-9E1B63DDA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6457" y="1101116"/>
              <a:ext cx="3711733" cy="2828627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18E57FE-E9AC-4148-B7AD-85A45FDEFF0C}"/>
              </a:ext>
            </a:extLst>
          </p:cNvPr>
          <p:cNvGrpSpPr/>
          <p:nvPr/>
        </p:nvGrpSpPr>
        <p:grpSpPr>
          <a:xfrm>
            <a:off x="838200" y="3706131"/>
            <a:ext cx="4539341" cy="2786743"/>
            <a:chOff x="217716" y="3929742"/>
            <a:chExt cx="4539341" cy="278674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D300222-95E9-40FE-938D-640FFAA9F59F}"/>
                </a:ext>
              </a:extLst>
            </p:cNvPr>
            <p:cNvSpPr/>
            <p:nvPr/>
          </p:nvSpPr>
          <p:spPr>
            <a:xfrm>
              <a:off x="217716" y="3929742"/>
              <a:ext cx="4539341" cy="2786743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6275E12-2E1E-497B-896A-139DCE59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699" y="3929742"/>
              <a:ext cx="3858630" cy="2696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6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Analytics In Real Life - Online Checkout - YouTube (360p)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6" y="443203"/>
            <a:ext cx="10664890" cy="59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Mirror’s</a:t>
            </a:r>
            <a:r>
              <a:rPr lang="fr-FR" dirty="0"/>
              <a:t> </a:t>
            </a:r>
            <a:r>
              <a:rPr lang="fr-FR" dirty="0" err="1"/>
              <a:t>edge</a:t>
            </a:r>
            <a:r>
              <a:rPr lang="fr-FR" dirty="0"/>
              <a:t> </a:t>
            </a:r>
            <a:r>
              <a:rPr lang="fr-FR" dirty="0" err="1"/>
              <a:t>catalyst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548948" y="2490552"/>
            <a:ext cx="32130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 </a:t>
            </a:r>
            <a:r>
              <a:rPr lang="fr-FR" b="1" dirty="0" err="1"/>
              <a:t>can’t</a:t>
            </a:r>
            <a:r>
              <a:rPr lang="fr-FR" b="1" dirty="0"/>
              <a:t> (</a:t>
            </a:r>
            <a:r>
              <a:rPr lang="fr-FR" b="1" dirty="0" err="1"/>
              <a:t>special</a:t>
            </a:r>
            <a:r>
              <a:rPr lang="fr-FR" b="1" dirty="0"/>
              <a:t>) move </a:t>
            </a:r>
            <a:r>
              <a:rPr lang="fr-FR" b="1" dirty="0" err="1"/>
              <a:t>anymore</a:t>
            </a:r>
            <a:r>
              <a:rPr lang="fr-FR" b="1" dirty="0"/>
              <a:t>?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6</a:t>
            </a:r>
            <a:r>
              <a:rPr lang="fr-FR" dirty="0"/>
              <a:t> LLT +  </a:t>
            </a:r>
            <a:r>
              <a:rPr lang="fr-FR" b="1" dirty="0">
                <a:solidFill>
                  <a:srgbClr val="FF0000"/>
                </a:solidFill>
              </a:rPr>
              <a:t>5</a:t>
            </a:r>
            <a:r>
              <a:rPr lang="fr-FR" dirty="0"/>
              <a:t> ULT = </a:t>
            </a:r>
            <a:r>
              <a:rPr lang="fr-FR" dirty="0" err="1"/>
              <a:t>wall</a:t>
            </a:r>
            <a:r>
              <a:rPr lang="fr-FR" dirty="0"/>
              <a:t> rush</a:t>
            </a:r>
          </a:p>
          <a:p>
            <a:r>
              <a:rPr lang="fr-FR" dirty="0"/>
              <a:t>Move = 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dirty="0"/>
              <a:t> LS</a:t>
            </a:r>
          </a:p>
          <a:p>
            <a:r>
              <a:rPr lang="fr-FR" dirty="0"/>
              <a:t>Camera =  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dirty="0"/>
              <a:t> RS</a:t>
            </a:r>
          </a:p>
          <a:p>
            <a:endParaRPr lang="fr-FR" dirty="0"/>
          </a:p>
          <a:p>
            <a:r>
              <a:rPr lang="fr-FR" dirty="0"/>
              <a:t>Non </a:t>
            </a:r>
            <a:r>
              <a:rPr lang="fr-FR" dirty="0" err="1"/>
              <a:t>customizable</a:t>
            </a:r>
            <a:r>
              <a:rPr lang="fr-FR" dirty="0"/>
              <a:t> </a:t>
            </a:r>
            <a:r>
              <a:rPr lang="fr-FR" dirty="0" err="1"/>
              <a:t>commands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796" y="1536111"/>
            <a:ext cx="4473494" cy="210678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26" y="2330426"/>
            <a:ext cx="3714033" cy="209068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8298"/>
            <a:ext cx="2994498" cy="29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01"/>
            <a:ext cx="12212731" cy="5761972"/>
          </a:xfrm>
        </p:spPr>
      </p:pic>
    </p:spTree>
    <p:extLst>
      <p:ext uri="{BB962C8B-B14F-4D97-AF65-F5344CB8AC3E}">
        <p14:creationId xmlns:p14="http://schemas.microsoft.com/office/powerpoint/2010/main" val="3622964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3773DB-3F8A-41FD-A3A8-B920412CB4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7" y="0"/>
            <a:ext cx="12612414" cy="6858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4DA6F5E-DF33-4549-BE58-5FCBAE0F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  <a:solidFill>
            <a:schemeClr val="bg1">
              <a:alpha val="53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Promises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EE750-0741-4EAA-BDA5-5C263893A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36" y="1366611"/>
            <a:ext cx="2418664" cy="323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5EF5C9-3394-4FA8-9BE7-03EEE35437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16" y="3295612"/>
            <a:ext cx="3438136" cy="261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37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Olivier\AppData\Local\Temp\tmp6F7F.tmp"/>
  <p:tag name="TEMPMEDIAFILENAME" val="C:\Users\Olivier\AppData\Local\Temp\tmp707A_Google Analytics In Real Life - Online Checkout - YouTube (360p)"/>
  <p:tag name="MEDIACAPTIONSPROMPTED" val="False"/>
  <p:tag name="CAPTIONID" val="a2396993-fad6-42ba-8c11-5d92808d5d7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648</Words>
  <Application>Microsoft Office PowerPoint</Application>
  <PresentationFormat>Grand écran</PresentationFormat>
  <Paragraphs>109</Paragraphs>
  <Slides>28</Slides>
  <Notes>16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Whtvr srs Wnt</vt:lpstr>
      <vt:lpstr>Why Startups Fail</vt:lpstr>
      <vt:lpstr>USERS</vt:lpstr>
      <vt:lpstr>Contradictions</vt:lpstr>
      <vt:lpstr>Complex OK, Complicated KO</vt:lpstr>
      <vt:lpstr>Présentation PowerPoint</vt:lpstr>
      <vt:lpstr>Mirror’s edge catalyst</vt:lpstr>
      <vt:lpstr>Présentation PowerPoint</vt:lpstr>
      <vt:lpstr>Keep Your Promises</vt:lpstr>
      <vt:lpstr>Présentation PowerPoint</vt:lpstr>
      <vt:lpstr>Trust Me if You Dare</vt:lpstr>
      <vt:lpstr>Never Assume their In-Use Context</vt:lpstr>
      <vt:lpstr>Présentation PowerPoint</vt:lpstr>
      <vt:lpstr>Présentation PowerPoint</vt:lpstr>
      <vt:lpstr> Ux Heuristics</vt:lpstr>
      <vt:lpstr>Status Feedback</vt:lpstr>
      <vt:lpstr>Matching with « Real » World</vt:lpstr>
      <vt:lpstr>User is In-Control</vt:lpstr>
      <vt:lpstr>Coherent - Standard</vt:lpstr>
      <vt:lpstr>Error Prevention</vt:lpstr>
      <vt:lpstr>Recognizable - Memorizable</vt:lpstr>
      <vt:lpstr>Présentation PowerPoint</vt:lpstr>
      <vt:lpstr>Flexibility – In-Use Efficiency</vt:lpstr>
      <vt:lpstr>Aestetics - Zenitude</vt:lpstr>
      <vt:lpstr>Identify / Correct Errors</vt:lpstr>
      <vt:lpstr>Help &amp; Documentation</vt:lpstr>
      <vt:lpstr>So, Ask the Right Question(s)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Whtvr srs Wnt</dc:title>
  <dc:creator>Olivier Denoo</dc:creator>
  <cp:lastModifiedBy>Olivier Denoo</cp:lastModifiedBy>
  <cp:revision>9</cp:revision>
  <dcterms:created xsi:type="dcterms:W3CDTF">2018-02-26T10:13:52Z</dcterms:created>
  <dcterms:modified xsi:type="dcterms:W3CDTF">2018-04-07T07:42:59Z</dcterms:modified>
</cp:coreProperties>
</file>