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Default Extension="gif" ContentType="image/gif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20"/>
  </p:notesMasterIdLst>
  <p:handoutMasterIdLst>
    <p:handoutMasterId r:id="rId21"/>
  </p:handoutMasterIdLst>
  <p:sldIdLst>
    <p:sldId id="256" r:id="rId2"/>
    <p:sldId id="261" r:id="rId3"/>
    <p:sldId id="268" r:id="rId4"/>
    <p:sldId id="267" r:id="rId5"/>
    <p:sldId id="276" r:id="rId6"/>
    <p:sldId id="264" r:id="rId7"/>
    <p:sldId id="265" r:id="rId8"/>
    <p:sldId id="266" r:id="rId9"/>
    <p:sldId id="278" r:id="rId10"/>
    <p:sldId id="270" r:id="rId11"/>
    <p:sldId id="272" r:id="rId12"/>
    <p:sldId id="271" r:id="rId13"/>
    <p:sldId id="273" r:id="rId14"/>
    <p:sldId id="274" r:id="rId15"/>
    <p:sldId id="277" r:id="rId16"/>
    <p:sldId id="275" r:id="rId17"/>
    <p:sldId id="279" r:id="rId18"/>
    <p:sldId id="269" r:id="rId19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77627" autoAdjust="0"/>
  </p:normalViewPr>
  <p:slideViewPr>
    <p:cSldViewPr snapToObjects="1">
      <p:cViewPr varScale="1">
        <p:scale>
          <a:sx n="59" d="100"/>
          <a:sy n="59" d="100"/>
        </p:scale>
        <p:origin x="-146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fld id="{15C6919B-507F-40C4-8CC1-7FC4312D5960}" type="datetimeFigureOut">
              <a:rPr lang="ru-RU"/>
              <a:pPr>
                <a:defRPr/>
              </a:pPr>
              <a:t>29.03.2014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fld id="{6EC925D0-9AA2-47FF-9A45-A3590786AF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454501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fld id="{3278C01B-CB11-4E26-8EC9-D4A59BAB827F}" type="datetimeFigureOut">
              <a:rPr lang="ru-RU"/>
              <a:pPr>
                <a:defRPr/>
              </a:pPr>
              <a:t>29.03.2014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fld id="{99DEDEF0-64AD-4998-9B3A-53BD697CCA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681058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61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E835144-0FA5-4908-8CCC-ECABA1AEAF15}" type="slidenum">
              <a:rPr lang="ru-RU" smtClean="0">
                <a:ea typeface="ＭＳ Ｐゴシック" pitchFamily="34" charset="-128"/>
              </a:rPr>
              <a:pPr/>
              <a:t>1</a:t>
            </a:fld>
            <a:endParaRPr lang="ru-RU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Поднимите руки те</a:t>
            </a:r>
            <a:r>
              <a:rPr lang="en-US" dirty="0" smtClean="0"/>
              <a:t>:</a:t>
            </a:r>
          </a:p>
          <a:p>
            <a:r>
              <a:rPr lang="ru-RU" baseline="0" dirty="0" smtClean="0"/>
              <a:t>Пишет тест план</a:t>
            </a:r>
          </a:p>
          <a:p>
            <a:r>
              <a:rPr lang="ru-RU" baseline="0" dirty="0" smtClean="0"/>
              <a:t>Кто из вас получает практическую пользу и возвращается  к нему через неделю, через месяц</a:t>
            </a:r>
          </a:p>
          <a:p>
            <a:r>
              <a:rPr lang="ru-RU" baseline="0" dirty="0" smtClean="0"/>
              <a:t>Сомневается в необходимости тест плана</a:t>
            </a:r>
          </a:p>
          <a:p>
            <a:endParaRPr lang="ru-RU" baseline="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Каждый из ответов на эти вопросов должен решать</a:t>
            </a:r>
            <a:r>
              <a:rPr lang="ru-RU" baseline="0" dirty="0" smtClean="0"/>
              <a:t> проблемы, перечисленные выше. </a:t>
            </a:r>
          </a:p>
          <a:p>
            <a:pPr marL="228600" indent="-228600">
              <a:buAutoNum type="arabicPeriod"/>
            </a:pPr>
            <a:r>
              <a:rPr lang="ru-RU" baseline="0" dirty="0" smtClean="0"/>
              <a:t>Команду тестирования. Главная цель. Ваше руководство. Ваших клиентов. (рассказать про свою проблему)</a:t>
            </a:r>
          </a:p>
          <a:p>
            <a:pPr marL="228600" indent="-228600">
              <a:buAutoNum type="arabicPeriod"/>
            </a:pPr>
            <a:r>
              <a:rPr lang="ru-RU" baseline="0" dirty="0" smtClean="0"/>
              <a:t>Качество. </a:t>
            </a:r>
            <a:r>
              <a:rPr lang="ru-RU" dirty="0" smtClean="0"/>
              <a:t> Качество снизится если,</a:t>
            </a:r>
            <a:r>
              <a:rPr lang="ru-RU" baseline="0" dirty="0" smtClean="0"/>
              <a:t> сильно возрастет объем задач</a:t>
            </a:r>
            <a:r>
              <a:rPr lang="en-US" baseline="0" dirty="0" smtClean="0"/>
              <a:t>,</a:t>
            </a:r>
            <a:r>
              <a:rPr lang="ru-RU" baseline="0" dirty="0" smtClean="0"/>
              <a:t> на который потребуются ресурсы и потратится много времени. Главная цель – протестированные задачи, не написанная документация.</a:t>
            </a:r>
          </a:p>
          <a:p>
            <a:pPr marL="228600" indent="-228600">
              <a:buAutoNum type="arabicPeriod"/>
            </a:pPr>
            <a:r>
              <a:rPr lang="ru-RU" baseline="0" dirty="0" smtClean="0"/>
              <a:t>Надо рассматривать процесс в комплексе, в долгосрочной перспективе (рассказать по проблему </a:t>
            </a:r>
            <a:r>
              <a:rPr lang="ru-RU" baseline="0" dirty="0" err="1" smtClean="0"/>
              <a:t>ЮАТа</a:t>
            </a:r>
            <a:r>
              <a:rPr lang="ru-RU" baseline="0" dirty="0" smtClean="0"/>
              <a:t>, проблему </a:t>
            </a:r>
            <a:r>
              <a:rPr lang="ru-RU" baseline="0" dirty="0" err="1" smtClean="0"/>
              <a:t>регрешена</a:t>
            </a:r>
            <a:r>
              <a:rPr lang="en-US" baseline="0" dirty="0" smtClean="0"/>
              <a:t>, </a:t>
            </a:r>
            <a:r>
              <a:rPr lang="ru-RU" baseline="0" dirty="0" smtClean="0"/>
              <a:t>плавно перетечет в вопрос 4)</a:t>
            </a:r>
          </a:p>
          <a:p>
            <a:pPr marL="228600" indent="-228600">
              <a:buAutoNum type="arabicPeriod"/>
            </a:pPr>
            <a:r>
              <a:rPr lang="ru-RU" baseline="0" dirty="0" smtClean="0"/>
              <a:t>Историчность</a:t>
            </a:r>
          </a:p>
          <a:p>
            <a:pPr marL="228600" indent="-22860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929161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59179"/>
            <a:ext cx="7772400" cy="1170072"/>
          </a:xfrm>
        </p:spPr>
        <p:txBody>
          <a:bodyPr/>
          <a:lstStyle/>
          <a:p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</a:t>
            </a:r>
            <a:r>
              <a:rPr lang="ru-RU" dirty="0" err="1" smtClean="0"/>
              <a:t>edit</a:t>
            </a:r>
            <a:r>
              <a:rPr lang="ru-RU" dirty="0" smtClean="0"/>
              <a:t>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title</a:t>
            </a:r>
            <a:r>
              <a:rPr lang="ru-RU" dirty="0" smtClean="0"/>
              <a:t> </a:t>
            </a:r>
            <a:r>
              <a:rPr lang="ru-RU" dirty="0" err="1" smtClean="0"/>
              <a:t>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582653"/>
            <a:ext cx="6400800" cy="673768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</a:t>
            </a:r>
            <a:r>
              <a:rPr lang="ru-RU" dirty="0" err="1" smtClean="0"/>
              <a:t>edit</a:t>
            </a:r>
            <a:r>
              <a:rPr lang="ru-RU" dirty="0" smtClean="0"/>
              <a:t>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subtitle</a:t>
            </a:r>
            <a:r>
              <a:rPr lang="ru-RU" dirty="0" smtClean="0"/>
              <a:t> </a:t>
            </a:r>
            <a:r>
              <a:rPr lang="ru-RU" dirty="0" err="1" smtClean="0"/>
              <a:t>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1731963" y="274638"/>
            <a:ext cx="69548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title style</a:t>
            </a:r>
            <a:endParaRPr lang="en-US" smtClean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text styles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hf hd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uzentsovans@gmail.com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5"/>
          <p:cNvSpPr>
            <a:spLocks noGrp="1"/>
          </p:cNvSpPr>
          <p:nvPr>
            <p:ph type="ctrTitle"/>
          </p:nvPr>
        </p:nvSpPr>
        <p:spPr>
          <a:xfrm>
            <a:off x="685800" y="4419600"/>
            <a:ext cx="7772400" cy="1066800"/>
          </a:xfrm>
        </p:spPr>
        <p:txBody>
          <a:bodyPr/>
          <a:lstStyle/>
          <a:p>
            <a:pPr algn="r" eaLnBrk="1" hangingPunct="1"/>
            <a:r>
              <a:rPr lang="ru-RU" sz="2800" dirty="0" smtClean="0"/>
              <a:t>Тест план, как и зачем его адаптировать под ваши процессы </a:t>
            </a:r>
            <a:endParaRPr lang="en-US" sz="2800" dirty="0" smtClean="0"/>
          </a:p>
        </p:txBody>
      </p:sp>
      <p:sp>
        <p:nvSpPr>
          <p:cNvPr id="3075" name="Subtitle 6"/>
          <p:cNvSpPr>
            <a:spLocks noGrp="1"/>
          </p:cNvSpPr>
          <p:nvPr>
            <p:ph type="subTitle" idx="1"/>
          </p:nvPr>
        </p:nvSpPr>
        <p:spPr>
          <a:xfrm>
            <a:off x="685800" y="5638800"/>
            <a:ext cx="7772400" cy="533400"/>
          </a:xfrm>
        </p:spPr>
        <p:txBody>
          <a:bodyPr anchor="ctr"/>
          <a:lstStyle/>
          <a:p>
            <a:pPr algn="r" eaLnBrk="1" hangingPunct="1"/>
            <a:r>
              <a:rPr lang="ru-RU" dirty="0" err="1" smtClean="0">
                <a:solidFill>
                  <a:srgbClr val="898989"/>
                </a:solidFill>
              </a:rPr>
              <a:t>Узенцова</a:t>
            </a:r>
            <a:r>
              <a:rPr lang="ru-RU" dirty="0" smtClean="0">
                <a:solidFill>
                  <a:srgbClr val="898989"/>
                </a:solidFill>
              </a:rPr>
              <a:t> Наталия. </a:t>
            </a:r>
            <a:r>
              <a:rPr lang="en-US" dirty="0" smtClean="0">
                <a:solidFill>
                  <a:srgbClr val="898989"/>
                </a:solidFill>
              </a:rPr>
              <a:t>Total Objects Ltd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l"/>
            <a:r>
              <a:rPr lang="ru-RU" sz="3200" dirty="0" smtClean="0"/>
              <a:t>Шаблон</a:t>
            </a:r>
            <a:br>
              <a:rPr lang="ru-RU" sz="3200" dirty="0" smtClean="0"/>
            </a:br>
            <a:r>
              <a:rPr lang="ru-RU" sz="3200" dirty="0" smtClean="0"/>
              <a:t>Титульный лист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0" indent="0">
              <a:buNone/>
            </a:pPr>
            <a:endParaRPr lang="ru-RU" sz="2400" dirty="0" smtClean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0678" y="2124074"/>
            <a:ext cx="8016122" cy="3448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3949714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l"/>
            <a:r>
              <a:rPr lang="ru-RU" sz="3200" dirty="0" smtClean="0"/>
              <a:t>Шаблон</a:t>
            </a:r>
            <a:br>
              <a:rPr lang="ru-RU" sz="3200" dirty="0" smtClean="0"/>
            </a:br>
            <a:r>
              <a:rPr lang="ru-RU" sz="3200" dirty="0" smtClean="0"/>
              <a:t>В</a:t>
            </a:r>
            <a:r>
              <a:rPr lang="ru-RU" sz="3200" dirty="0" smtClean="0"/>
              <a:t>в</a:t>
            </a:r>
            <a:r>
              <a:rPr lang="ru-RU" sz="3200" dirty="0" smtClean="0"/>
              <a:t>едение</a:t>
            </a:r>
            <a:endParaRPr lang="ru-RU" sz="3200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GB" sz="2000" b="1" dirty="0" smtClean="0">
                <a:latin typeface="+mj-lt"/>
              </a:rPr>
              <a:t>Introduction </a:t>
            </a:r>
            <a:r>
              <a:rPr lang="en-US" sz="2000" b="1" dirty="0" smtClean="0">
                <a:latin typeface="+mj-lt"/>
              </a:rPr>
              <a:t>/ </a:t>
            </a:r>
            <a:r>
              <a:rPr lang="ru-RU" sz="2000" b="1" dirty="0" smtClean="0">
                <a:latin typeface="+mj-lt"/>
              </a:rPr>
              <a:t>Введение</a:t>
            </a:r>
            <a:endParaRPr lang="ru-RU" sz="2000" b="1" dirty="0">
              <a:latin typeface="+mj-lt"/>
            </a:endParaRPr>
          </a:p>
          <a:p>
            <a:pPr marL="0" indent="0">
              <a:buNone/>
            </a:pPr>
            <a:r>
              <a:rPr lang="en-GB" sz="1400" dirty="0">
                <a:latin typeface="+mj-lt"/>
              </a:rPr>
              <a:t> </a:t>
            </a:r>
            <a:endParaRPr lang="ru-RU" sz="1400" dirty="0">
              <a:latin typeface="+mj-lt"/>
            </a:endParaRPr>
          </a:p>
          <a:p>
            <a:pPr marL="457200" lvl="1" indent="0">
              <a:buNone/>
            </a:pPr>
            <a:r>
              <a:rPr lang="en-GB" sz="1800" dirty="0"/>
              <a:t>Release </a:t>
            </a:r>
            <a:r>
              <a:rPr lang="en-GB" sz="1800" dirty="0" smtClean="0"/>
              <a:t>content</a:t>
            </a:r>
            <a:r>
              <a:rPr lang="ru-RU" sz="1800" dirty="0"/>
              <a:t> </a:t>
            </a:r>
            <a:r>
              <a:rPr lang="en-US" sz="1800" dirty="0" smtClean="0"/>
              <a:t>/ </a:t>
            </a:r>
            <a:r>
              <a:rPr lang="ru-RU" sz="1800" dirty="0" smtClean="0"/>
              <a:t>Список поставляемой функциональности</a:t>
            </a:r>
            <a:endParaRPr lang="ru-RU" sz="1800" dirty="0"/>
          </a:p>
          <a:p>
            <a:pPr marL="457200" lvl="1" indent="0">
              <a:buNone/>
            </a:pPr>
            <a:endParaRPr lang="ru-RU" sz="1800" dirty="0" smtClean="0"/>
          </a:p>
          <a:p>
            <a:pPr marL="457200" lvl="1" indent="0">
              <a:buNone/>
            </a:pPr>
            <a:r>
              <a:rPr lang="en-GB" sz="1800" dirty="0" smtClean="0"/>
              <a:t>Possible impacts / </a:t>
            </a:r>
            <a:r>
              <a:rPr lang="ru-RU" sz="1800" dirty="0" smtClean="0"/>
              <a:t>Возможные риски</a:t>
            </a:r>
            <a:endParaRPr lang="ru-RU" sz="1800" dirty="0"/>
          </a:p>
          <a:p>
            <a:pPr marL="457200" lvl="1" indent="0">
              <a:buNone/>
            </a:pPr>
            <a:endParaRPr lang="ru-RU" sz="1800" dirty="0" smtClean="0"/>
          </a:p>
          <a:p>
            <a:pPr marL="457200" lvl="1" indent="0">
              <a:buNone/>
            </a:pPr>
            <a:r>
              <a:rPr lang="en-GB" sz="1800" dirty="0" smtClean="0"/>
              <a:t>Responsible persons</a:t>
            </a:r>
            <a:r>
              <a:rPr lang="ru-RU" sz="1800" dirty="0" smtClean="0"/>
              <a:t> </a:t>
            </a:r>
            <a:r>
              <a:rPr lang="en-US" sz="1800" dirty="0" smtClean="0"/>
              <a:t>/ </a:t>
            </a:r>
            <a:r>
              <a:rPr lang="ru-RU" sz="1800" dirty="0" smtClean="0"/>
              <a:t>Ответственные</a:t>
            </a:r>
            <a:endParaRPr lang="ru-RU" sz="1800" dirty="0"/>
          </a:p>
          <a:p>
            <a:pPr marL="457200" lvl="1" indent="0">
              <a:buNone/>
            </a:pPr>
            <a:endParaRPr lang="ru-RU" sz="1800" dirty="0" smtClean="0"/>
          </a:p>
          <a:p>
            <a:pPr marL="457200" lvl="1" indent="0">
              <a:buNone/>
            </a:pPr>
            <a:r>
              <a:rPr lang="en-GB" sz="1800" dirty="0" smtClean="0"/>
              <a:t>Due Dates</a:t>
            </a:r>
            <a:r>
              <a:rPr lang="ru-RU" sz="1800" dirty="0" smtClean="0"/>
              <a:t> </a:t>
            </a:r>
            <a:r>
              <a:rPr lang="en-US" sz="1800" dirty="0" smtClean="0"/>
              <a:t>/ </a:t>
            </a:r>
            <a:r>
              <a:rPr lang="ru-RU" sz="1800" dirty="0" smtClean="0"/>
              <a:t>Даты поставки</a:t>
            </a:r>
            <a:endParaRPr lang="ru-RU" sz="1800" dirty="0"/>
          </a:p>
          <a:p>
            <a:pPr marL="457200" lvl="1" indent="0">
              <a:buNone/>
            </a:pPr>
            <a:endParaRPr lang="ru-RU" sz="1400" b="1" dirty="0"/>
          </a:p>
        </p:txBody>
      </p:sp>
    </p:spTree>
    <p:extLst>
      <p:ext uri="{BB962C8B-B14F-4D97-AF65-F5344CB8AC3E}">
        <p14:creationId xmlns="" xmlns:p14="http://schemas.microsoft.com/office/powerpoint/2010/main" val="42633858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l"/>
            <a:r>
              <a:rPr lang="ru-RU" sz="3200" dirty="0" smtClean="0"/>
              <a:t>Шаблон </a:t>
            </a:r>
            <a:br>
              <a:rPr lang="ru-RU" sz="3200" dirty="0" smtClean="0"/>
            </a:br>
            <a:r>
              <a:rPr lang="ru-RU" sz="3200" dirty="0" smtClean="0"/>
              <a:t>Тестовое окружение 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GB" sz="2000" b="1" dirty="0">
                <a:latin typeface="+mj-lt"/>
              </a:rPr>
              <a:t>Test </a:t>
            </a:r>
            <a:r>
              <a:rPr lang="en-GB" sz="2000" b="1" dirty="0" smtClean="0">
                <a:latin typeface="+mj-lt"/>
              </a:rPr>
              <a:t>Environment</a:t>
            </a:r>
            <a:r>
              <a:rPr lang="ru-RU" sz="2000" b="1" dirty="0" smtClean="0">
                <a:latin typeface="+mj-lt"/>
              </a:rPr>
              <a:t> </a:t>
            </a:r>
            <a:r>
              <a:rPr lang="en-US" sz="2000" b="1" dirty="0" smtClean="0">
                <a:latin typeface="+mj-lt"/>
              </a:rPr>
              <a:t>/ </a:t>
            </a:r>
            <a:r>
              <a:rPr lang="ru-RU" sz="2000" b="1" dirty="0" smtClean="0">
                <a:latin typeface="+mj-lt"/>
              </a:rPr>
              <a:t>Тестовое окружение</a:t>
            </a:r>
          </a:p>
          <a:p>
            <a:pPr marL="0" lvl="0" indent="0">
              <a:buNone/>
            </a:pPr>
            <a:endParaRPr lang="ru-RU" sz="1400" b="1" dirty="0">
              <a:latin typeface="+mj-lt"/>
            </a:endParaRPr>
          </a:p>
          <a:p>
            <a:pPr marL="0" lvl="1" indent="0">
              <a:buNone/>
            </a:pPr>
            <a:r>
              <a:rPr lang="ru-RU" sz="1400" dirty="0" smtClean="0"/>
              <a:t>	</a:t>
            </a:r>
            <a:r>
              <a:rPr lang="en-GB" sz="1800" dirty="0" smtClean="0"/>
              <a:t>Target </a:t>
            </a:r>
            <a:r>
              <a:rPr lang="en-GB" sz="1800" dirty="0"/>
              <a:t>version of Environment and Data </a:t>
            </a:r>
            <a:r>
              <a:rPr lang="en-GB" sz="1800" dirty="0" smtClean="0"/>
              <a:t>Base</a:t>
            </a:r>
            <a:r>
              <a:rPr lang="en-US" sz="1800" dirty="0" smtClean="0"/>
              <a:t>/ </a:t>
            </a:r>
            <a:endParaRPr lang="ru-RU" sz="1800" dirty="0" smtClean="0"/>
          </a:p>
          <a:p>
            <a:pPr marL="0" lvl="1" indent="0">
              <a:buNone/>
            </a:pPr>
            <a:r>
              <a:rPr lang="ru-RU" sz="1800" dirty="0"/>
              <a:t>	</a:t>
            </a:r>
            <a:r>
              <a:rPr lang="ru-RU" sz="1800" dirty="0" smtClean="0"/>
              <a:t>Версия окружения и версия БД</a:t>
            </a:r>
            <a:endParaRPr lang="ru-RU" sz="1800" dirty="0"/>
          </a:p>
          <a:p>
            <a:pPr marL="0" lvl="1" indent="0">
              <a:buNone/>
            </a:pPr>
            <a:endParaRPr lang="ru-RU" sz="1800" dirty="0" smtClean="0"/>
          </a:p>
          <a:p>
            <a:pPr marL="0" lvl="1" indent="0">
              <a:buNone/>
            </a:pPr>
            <a:r>
              <a:rPr lang="ru-RU" sz="1800" dirty="0" smtClean="0"/>
              <a:t>	</a:t>
            </a:r>
            <a:r>
              <a:rPr lang="en-GB" sz="1800" dirty="0" smtClean="0"/>
              <a:t>Hardware </a:t>
            </a:r>
            <a:r>
              <a:rPr lang="en-GB" sz="1800" dirty="0"/>
              <a:t>and software </a:t>
            </a:r>
            <a:r>
              <a:rPr lang="en-GB" sz="1800" dirty="0" smtClean="0"/>
              <a:t>Compatibility</a:t>
            </a:r>
            <a:r>
              <a:rPr lang="en-US" sz="1800" dirty="0" smtClean="0"/>
              <a:t>/</a:t>
            </a:r>
            <a:endParaRPr lang="ru-RU" sz="1800" dirty="0" smtClean="0"/>
          </a:p>
          <a:p>
            <a:pPr marL="0" lvl="1" indent="0">
              <a:buNone/>
            </a:pPr>
            <a:r>
              <a:rPr lang="ru-RU" sz="1800" dirty="0"/>
              <a:t>	</a:t>
            </a:r>
            <a:r>
              <a:rPr lang="en-US" sz="1800" dirty="0" smtClean="0"/>
              <a:t> </a:t>
            </a:r>
            <a:r>
              <a:rPr lang="ru-RU" sz="1800" dirty="0" smtClean="0"/>
              <a:t>Список программного и аппаратного обеспечения</a:t>
            </a:r>
            <a:endParaRPr lang="ru-RU" sz="1800" dirty="0"/>
          </a:p>
          <a:p>
            <a:pPr marL="0" indent="0">
              <a:buNone/>
            </a:pPr>
            <a:endParaRPr lang="ru-RU" sz="2400" dirty="0" smtClean="0"/>
          </a:p>
        </p:txBody>
      </p:sp>
    </p:spTree>
    <p:extLst>
      <p:ext uri="{BB962C8B-B14F-4D97-AF65-F5344CB8AC3E}">
        <p14:creationId xmlns="" xmlns:p14="http://schemas.microsoft.com/office/powerpoint/2010/main" val="42633858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l"/>
            <a:r>
              <a:rPr lang="ru-RU" sz="3200" dirty="0" smtClean="0"/>
              <a:t>Шаблон </a:t>
            </a:r>
            <a:br>
              <a:rPr lang="ru-RU" sz="3200" dirty="0" smtClean="0"/>
            </a:br>
            <a:r>
              <a:rPr lang="ru-RU" sz="3200" dirty="0" smtClean="0"/>
              <a:t>Стратегия тестирования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GB" sz="2000" b="1" dirty="0">
                <a:latin typeface="+mj-lt"/>
              </a:rPr>
              <a:t>Test Strategy</a:t>
            </a:r>
            <a:r>
              <a:rPr lang="ru-RU" sz="2000" b="1" dirty="0">
                <a:latin typeface="+mj-lt"/>
              </a:rPr>
              <a:t> </a:t>
            </a:r>
            <a:r>
              <a:rPr lang="en-US" sz="2000" b="1" dirty="0">
                <a:latin typeface="+mj-lt"/>
              </a:rPr>
              <a:t>/ </a:t>
            </a:r>
            <a:r>
              <a:rPr lang="ru-RU" sz="2000" b="1" dirty="0">
                <a:latin typeface="+mj-lt"/>
              </a:rPr>
              <a:t>Стратегия тестирования</a:t>
            </a:r>
            <a:endParaRPr lang="en-US" sz="2000" b="1" dirty="0">
              <a:latin typeface="+mj-lt"/>
            </a:endParaRPr>
          </a:p>
          <a:p>
            <a:pPr marL="0" lvl="0" indent="0">
              <a:buNone/>
            </a:pPr>
            <a:r>
              <a:rPr lang="ru-RU" sz="1600" dirty="0" smtClean="0">
                <a:latin typeface="+mj-lt"/>
              </a:rPr>
              <a:t>Раздел содержит список типов тестирования, необходимых на проекте </a:t>
            </a:r>
            <a:endParaRPr lang="ru-RU" sz="1600" dirty="0">
              <a:latin typeface="+mj-lt"/>
            </a:endParaRPr>
          </a:p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endParaRPr lang="ru-RU" sz="2400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515066456"/>
              </p:ext>
            </p:extLst>
          </p:nvPr>
        </p:nvGraphicFramePr>
        <p:xfrm>
          <a:off x="827584" y="2636912"/>
          <a:ext cx="7200798" cy="8865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4958"/>
                <a:gridCol w="4112377"/>
                <a:gridCol w="742575"/>
                <a:gridCol w="1640888"/>
              </a:tblGrid>
              <a:tr h="2160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#</a:t>
                      </a:r>
                      <a:endParaRPr lang="ru-RU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Название</a:t>
                      </a:r>
                      <a:endParaRPr lang="ru-RU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Время</a:t>
                      </a:r>
                      <a:endParaRPr lang="ru-RU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Комментарий</a:t>
                      </a:r>
                      <a:endParaRPr lang="ru-RU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45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000111</a:t>
                      </a:r>
                      <a:endParaRPr lang="ru-RU" sz="11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Название</a:t>
                      </a:r>
                      <a:r>
                        <a:rPr lang="ru-RU" sz="11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1</a:t>
                      </a:r>
                      <a:endParaRPr lang="ru-RU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</a:t>
                      </a:r>
                      <a:endParaRPr lang="ru-RU" sz="11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Название</a:t>
                      </a:r>
                      <a:r>
                        <a:rPr lang="ru-RU" sz="11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интегрируемой системы</a:t>
                      </a:r>
                      <a:r>
                        <a:rPr lang="en-US" sz="11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ru-RU" sz="11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Способы тестирования</a:t>
                      </a:r>
                      <a:endParaRPr lang="ru-RU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6935520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>
          <a:xfrm>
            <a:off x="1718253" y="274638"/>
            <a:ext cx="6954837" cy="1143000"/>
          </a:xfrm>
        </p:spPr>
        <p:txBody>
          <a:bodyPr/>
          <a:lstStyle/>
          <a:p>
            <a:pPr algn="l"/>
            <a:r>
              <a:rPr lang="ru-RU" sz="3200" dirty="0" smtClean="0"/>
              <a:t>Шаблон</a:t>
            </a:r>
            <a:br>
              <a:rPr lang="ru-RU" sz="3200" dirty="0" smtClean="0"/>
            </a:br>
            <a:r>
              <a:rPr lang="ru-RU" sz="3200" dirty="0" smtClean="0"/>
              <a:t>Информация по поставке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GB" sz="2000" b="1" dirty="0" smtClean="0">
                <a:latin typeface="+mj-lt"/>
              </a:rPr>
              <a:t>Deliverables</a:t>
            </a:r>
            <a:r>
              <a:rPr lang="ru-RU" sz="2000" b="1" dirty="0" smtClean="0">
                <a:latin typeface="+mj-lt"/>
              </a:rPr>
              <a:t> </a:t>
            </a:r>
            <a:r>
              <a:rPr lang="en-US" sz="2000" b="1" dirty="0" smtClean="0">
                <a:latin typeface="+mj-lt"/>
              </a:rPr>
              <a:t>/ </a:t>
            </a:r>
            <a:r>
              <a:rPr lang="ru-RU" sz="2000" b="1" dirty="0">
                <a:latin typeface="+mj-lt"/>
              </a:rPr>
              <a:t>Информация по </a:t>
            </a:r>
            <a:r>
              <a:rPr lang="ru-RU" sz="2000" b="1" dirty="0" smtClean="0">
                <a:latin typeface="+mj-lt"/>
              </a:rPr>
              <a:t>поставке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Test </a:t>
            </a:r>
            <a:r>
              <a:rPr lang="en-GB" dirty="0"/>
              <a:t>Report </a:t>
            </a:r>
            <a:r>
              <a:rPr lang="en-GB" dirty="0" smtClean="0"/>
              <a:t>/ </a:t>
            </a:r>
            <a:r>
              <a:rPr lang="ru-RU" dirty="0" smtClean="0"/>
              <a:t>Отчет по тестированию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en-GB" dirty="0"/>
              <a:t>Defect </a:t>
            </a:r>
            <a:r>
              <a:rPr lang="en-GB" dirty="0" smtClean="0"/>
              <a:t>Reports</a:t>
            </a:r>
            <a:r>
              <a:rPr lang="ru-RU" dirty="0" smtClean="0"/>
              <a:t> </a:t>
            </a:r>
            <a:r>
              <a:rPr lang="en-US" dirty="0" smtClean="0"/>
              <a:t>/ </a:t>
            </a:r>
            <a:r>
              <a:rPr lang="ru-RU" dirty="0" smtClean="0"/>
              <a:t>Список найденных дефектов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en-GB" dirty="0"/>
              <a:t>UAT Check </a:t>
            </a:r>
            <a:r>
              <a:rPr lang="en-GB" dirty="0" smtClean="0"/>
              <a:t>List</a:t>
            </a:r>
            <a:r>
              <a:rPr lang="ru-RU" dirty="0" smtClean="0"/>
              <a:t> </a:t>
            </a:r>
            <a:r>
              <a:rPr lang="en-US" dirty="0" smtClean="0"/>
              <a:t>/ </a:t>
            </a:r>
            <a:r>
              <a:rPr lang="ru-RU" dirty="0"/>
              <a:t>Список </a:t>
            </a:r>
            <a:r>
              <a:rPr lang="ru-RU" dirty="0" smtClean="0"/>
              <a:t>приемо-сдаточных тестов</a:t>
            </a:r>
            <a:endParaRPr lang="ru-RU" dirty="0"/>
          </a:p>
          <a:p>
            <a:pPr marL="0" lvl="0" indent="0">
              <a:buNone/>
            </a:pPr>
            <a:endParaRPr lang="ru-RU" sz="2000" b="1" dirty="0">
              <a:latin typeface="+mj-lt"/>
            </a:endParaRPr>
          </a:p>
          <a:p>
            <a:pPr marL="0" indent="0">
              <a:buNone/>
            </a:pPr>
            <a:endParaRPr lang="ru-RU" sz="2400" dirty="0" smtClean="0"/>
          </a:p>
        </p:txBody>
      </p:sp>
    </p:spTree>
    <p:extLst>
      <p:ext uri="{BB962C8B-B14F-4D97-AF65-F5344CB8AC3E}">
        <p14:creationId xmlns="" xmlns:p14="http://schemas.microsoft.com/office/powerpoint/2010/main" val="26935520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>
          <a:xfrm>
            <a:off x="1718253" y="274638"/>
            <a:ext cx="6954837" cy="1143000"/>
          </a:xfrm>
        </p:spPr>
        <p:txBody>
          <a:bodyPr/>
          <a:lstStyle/>
          <a:p>
            <a:pPr algn="l"/>
            <a:r>
              <a:rPr lang="ru-RU" sz="3200" dirty="0" smtClean="0"/>
              <a:t>Наводим красоту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400" dirty="0" smtClean="0"/>
              <a:t>Вставляем всё в корпоративный</a:t>
            </a:r>
            <a:r>
              <a:rPr lang="en-US" sz="2400" dirty="0" smtClean="0"/>
              <a:t> </a:t>
            </a:r>
          </a:p>
          <a:p>
            <a:pPr marL="0" indent="0">
              <a:buNone/>
            </a:pPr>
            <a:r>
              <a:rPr lang="ru-RU" sz="2400" dirty="0" smtClean="0"/>
              <a:t>шаблон документа</a:t>
            </a: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ru-RU" sz="2400" dirty="0" smtClean="0"/>
              <a:t>Если его нет</a:t>
            </a:r>
            <a:r>
              <a:rPr lang="en-US" sz="2400" dirty="0" smtClean="0"/>
              <a:t>:</a:t>
            </a:r>
          </a:p>
          <a:p>
            <a:pPr>
              <a:buFont typeface="Arial" panose="020B0604020202020204" pitchFamily="34" charset="0"/>
              <a:buChar char="‒"/>
            </a:pPr>
            <a:r>
              <a:rPr lang="ru-RU" sz="2400" dirty="0" smtClean="0"/>
              <a:t>Оформляем титульный лист</a:t>
            </a:r>
            <a:r>
              <a:rPr lang="en-US" sz="2400" dirty="0" smtClean="0"/>
              <a:t>;</a:t>
            </a:r>
          </a:p>
          <a:p>
            <a:pPr>
              <a:buFont typeface="Arial" panose="020B0604020202020204" pitchFamily="34" charset="0"/>
              <a:buChar char="‒"/>
            </a:pPr>
            <a:r>
              <a:rPr lang="ru-RU" sz="2400" dirty="0" smtClean="0"/>
              <a:t>Делаем оглавление</a:t>
            </a:r>
            <a:r>
              <a:rPr lang="en-US" sz="2400" dirty="0" smtClean="0"/>
              <a:t>;</a:t>
            </a:r>
          </a:p>
          <a:p>
            <a:pPr>
              <a:buFont typeface="Arial" panose="020B0604020202020204" pitchFamily="34" charset="0"/>
              <a:buChar char="‒"/>
            </a:pPr>
            <a:r>
              <a:rPr lang="ru-RU" sz="2400" dirty="0" smtClean="0"/>
              <a:t>Выравниваем шрифты</a:t>
            </a:r>
            <a:r>
              <a:rPr lang="en-US" sz="2400" dirty="0" smtClean="0"/>
              <a:t>;</a:t>
            </a:r>
          </a:p>
          <a:p>
            <a:pPr>
              <a:buFont typeface="Arial" panose="020B0604020202020204" pitchFamily="34" charset="0"/>
              <a:buChar char="‒"/>
            </a:pPr>
            <a:r>
              <a:rPr lang="ru-RU" sz="2400" dirty="0" smtClean="0"/>
              <a:t>Делаем колонтитулы</a:t>
            </a:r>
            <a:r>
              <a:rPr lang="en-US" sz="2400" dirty="0" smtClean="0"/>
              <a:t>;</a:t>
            </a:r>
            <a:endParaRPr lang="ru-RU" sz="2400" dirty="0" smtClean="0"/>
          </a:p>
          <a:p>
            <a:pPr>
              <a:buFont typeface="Arial" panose="020B0604020202020204" pitchFamily="34" charset="0"/>
              <a:buChar char="‒"/>
            </a:pPr>
            <a:r>
              <a:rPr lang="ru-RU" sz="2400" dirty="0"/>
              <a:t>Н</a:t>
            </a:r>
            <a:r>
              <a:rPr lang="ru-RU" sz="2400" dirty="0" smtClean="0"/>
              <a:t>умеруем страницы</a:t>
            </a:r>
            <a:r>
              <a:rPr lang="en-US" sz="2400" dirty="0" smtClean="0"/>
              <a:t>;</a:t>
            </a:r>
            <a:endParaRPr lang="ru-RU" sz="2400" dirty="0" smtClean="0"/>
          </a:p>
          <a:p>
            <a:pPr>
              <a:buFont typeface="Arial" panose="020B0604020202020204" pitchFamily="34" charset="0"/>
              <a:buChar char="‒"/>
            </a:pPr>
            <a:r>
              <a:rPr lang="ru-RU" sz="2400" dirty="0" smtClean="0"/>
              <a:t>Раскрашиваем шапки таблиц.</a:t>
            </a:r>
            <a:endParaRPr lang="en-US" sz="2400" dirty="0" smtClean="0"/>
          </a:p>
          <a:p>
            <a:pPr>
              <a:buFont typeface="Arial" panose="020B0604020202020204" pitchFamily="34" charset="0"/>
              <a:buChar char="‒"/>
            </a:pPr>
            <a:endParaRPr lang="en-US" sz="2400" dirty="0" smtClean="0"/>
          </a:p>
          <a:p>
            <a:pPr marL="0" indent="0">
              <a:buNone/>
            </a:pPr>
            <a:endParaRPr lang="ru-RU" sz="2400" dirty="0" smtClean="0"/>
          </a:p>
        </p:txBody>
      </p:sp>
      <p:pic>
        <p:nvPicPr>
          <p:cNvPr id="1026" name="Picture 2" descr="C:\Users\Nataliya\Dropbox\testing\NGAPLPQHXd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06116" y="1709220"/>
            <a:ext cx="2266974" cy="441694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3647345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l"/>
            <a:r>
              <a:rPr lang="ru-RU" sz="3200" dirty="0" smtClean="0"/>
              <a:t>Проблемы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0" indent="0">
              <a:buNone/>
            </a:pPr>
            <a:endParaRPr lang="ru-RU" sz="2400" dirty="0" smtClean="0"/>
          </a:p>
        </p:txBody>
      </p:sp>
      <p:pic>
        <p:nvPicPr>
          <p:cNvPr id="2050" name="Picture 2" descr="C:\Users\nataliya.uzentsova\Dropbox\testing\homer tim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469" y="1597378"/>
            <a:ext cx="3364704" cy="252028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644008" y="4221088"/>
            <a:ext cx="38164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</a:rPr>
              <a:t>ВРЕМЯ</a:t>
            </a:r>
          </a:p>
          <a:p>
            <a:r>
              <a:rPr lang="ru-RU" dirty="0" smtClean="0"/>
              <a:t>Фиксированный срок поставки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707296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l"/>
            <a:r>
              <a:rPr lang="ru-RU" sz="3200" dirty="0" smtClean="0"/>
              <a:t>Что посмотреть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928662" y="1417638"/>
            <a:ext cx="7171730" cy="4325492"/>
          </a:xfrm>
        </p:spPr>
        <p:txBody>
          <a:bodyPr/>
          <a:lstStyle/>
          <a:p>
            <a:pPr>
              <a:buFont typeface="Arial" panose="020B0604020202020204" pitchFamily="34" charset="0"/>
              <a:buChar char="‒"/>
            </a:pPr>
            <a:r>
              <a:rPr lang="en-US" sz="2800" dirty="0" smtClean="0"/>
              <a:t>IEEE</a:t>
            </a:r>
            <a:r>
              <a:rPr lang="ru-RU" sz="2800" dirty="0" smtClean="0"/>
              <a:t> 82</a:t>
            </a:r>
            <a:r>
              <a:rPr lang="en-US" sz="2800" dirty="0" smtClean="0"/>
              <a:t>9</a:t>
            </a:r>
          </a:p>
          <a:p>
            <a:pPr>
              <a:buFont typeface="Arial" panose="020B0604020202020204" pitchFamily="34" charset="0"/>
              <a:buChar char="‒"/>
            </a:pPr>
            <a:r>
              <a:rPr lang="en-US" sz="2800" dirty="0" smtClean="0"/>
              <a:t>RUP Test Plan</a:t>
            </a:r>
            <a:endParaRPr lang="ru-RU" sz="2800" dirty="0" smtClean="0"/>
          </a:p>
          <a:p>
            <a:pPr>
              <a:buFont typeface="Arial" panose="020B0604020202020204" pitchFamily="34" charset="0"/>
              <a:buChar char="‒"/>
            </a:pPr>
            <a:r>
              <a:rPr lang="en-US" sz="2800" dirty="0" smtClean="0"/>
              <a:t>http</a:t>
            </a:r>
            <a:r>
              <a:rPr lang="en-US" sz="2800" dirty="0"/>
              <a:t>://</a:t>
            </a:r>
            <a:r>
              <a:rPr lang="en-US" sz="2800" dirty="0" smtClean="0"/>
              <a:t>www.protesting.ru/testing/plan.html</a:t>
            </a:r>
            <a:endParaRPr lang="ru-RU" sz="2800" dirty="0" smtClean="0"/>
          </a:p>
        </p:txBody>
      </p:sp>
    </p:spTree>
    <p:extLst>
      <p:ext uri="{BB962C8B-B14F-4D97-AF65-F5344CB8AC3E}">
        <p14:creationId xmlns="" xmlns:p14="http://schemas.microsoft.com/office/powerpoint/2010/main" val="1724699158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l"/>
            <a:r>
              <a:rPr lang="ru-RU" sz="4000" dirty="0" smtClean="0"/>
              <a:t>Контакты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0" indent="0">
              <a:buNone/>
            </a:pPr>
            <a:endParaRPr lang="en-US" sz="3200" dirty="0" smtClean="0"/>
          </a:p>
          <a:p>
            <a:pPr marL="0" indent="0">
              <a:buNone/>
            </a:pPr>
            <a:r>
              <a:rPr lang="en-US" sz="3200" dirty="0" smtClean="0"/>
              <a:t>    </a:t>
            </a:r>
          </a:p>
          <a:p>
            <a:pPr marL="0" indent="0">
              <a:buNone/>
            </a:pPr>
            <a:r>
              <a:rPr lang="en-US" sz="3200" dirty="0" smtClean="0"/>
              <a:t>     </a:t>
            </a:r>
            <a:r>
              <a:rPr lang="en-US" sz="3150" dirty="0" smtClean="0">
                <a:hlinkClick r:id="rId3"/>
              </a:rPr>
              <a:t>uzentsovans@gmail.com</a:t>
            </a:r>
            <a:endParaRPr lang="en-US" sz="3150" dirty="0" smtClean="0"/>
          </a:p>
          <a:p>
            <a:pPr marL="0" indent="0">
              <a:buNone/>
            </a:pPr>
            <a:r>
              <a:rPr lang="en-US" sz="3150" dirty="0"/>
              <a:t>	</a:t>
            </a:r>
            <a:r>
              <a:rPr lang="en-US" sz="3150" dirty="0" smtClean="0"/>
              <a:t> </a:t>
            </a:r>
            <a:r>
              <a:rPr lang="en-US" sz="3150" dirty="0" smtClean="0">
                <a:solidFill>
                  <a:srgbClr val="0000FF"/>
                </a:solidFill>
              </a:rPr>
              <a:t>nataliya.uzentsova</a:t>
            </a:r>
            <a:endParaRPr lang="en-US" sz="3150" dirty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ru-RU" sz="3200" dirty="0" smtClean="0"/>
          </a:p>
        </p:txBody>
      </p:sp>
      <p:pic>
        <p:nvPicPr>
          <p:cNvPr id="4098" name="Picture 2" descr="C:\Users\nataliya.uzentsova\Dropbox\testing\image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7884" y="1600200"/>
            <a:ext cx="3043230" cy="410445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nataliya.uzentsova\Dropbox\testing\gmail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837" y="2927003"/>
            <a:ext cx="520345" cy="36366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:\Users\nataliya.uzentsova\Dropbox\testing\skype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683" y="3426016"/>
            <a:ext cx="640652" cy="42865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901202"/>
            <a:ext cx="2306616" cy="48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l"/>
            <a:r>
              <a:rPr lang="ru-RU" sz="4000" dirty="0" smtClean="0"/>
              <a:t>О себе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buNone/>
            </a:pPr>
            <a:r>
              <a:rPr lang="ru-RU" sz="2400" dirty="0" smtClean="0"/>
              <a:t>2010-2011 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                           System </a:t>
            </a:r>
            <a:r>
              <a:rPr lang="en-US" sz="2400" dirty="0" smtClean="0"/>
              <a:t>engineer</a:t>
            </a:r>
          </a:p>
          <a:p>
            <a:pPr>
              <a:buNone/>
            </a:pPr>
            <a:r>
              <a:rPr lang="en-US" sz="2400" dirty="0" smtClean="0"/>
              <a:t> </a:t>
            </a: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                          </a:t>
            </a:r>
          </a:p>
          <a:p>
            <a:pPr>
              <a:buNone/>
            </a:pPr>
            <a:r>
              <a:rPr lang="ru-RU" sz="2400" dirty="0" smtClean="0"/>
              <a:t>                            </a:t>
            </a:r>
            <a:r>
              <a:rPr lang="en-US" sz="2400" dirty="0" smtClean="0"/>
              <a:t>c</a:t>
            </a:r>
            <a:r>
              <a:rPr lang="en-US" sz="2400" dirty="0" smtClean="0"/>
              <a:t> 2012 Test Manager</a:t>
            </a:r>
            <a:endParaRPr lang="ru-RU" sz="2400" dirty="0" smtClean="0"/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                                                 </a:t>
            </a:r>
            <a:r>
              <a:rPr lang="ru-RU" sz="2400" dirty="0" smtClean="0"/>
              <a:t>                                                                 								</a:t>
            </a:r>
            <a:r>
              <a:rPr lang="ru-RU" sz="2400" dirty="0" smtClean="0"/>
              <a:t>Активный </a:t>
            </a:r>
            <a:r>
              <a:rPr lang="ru-RU" sz="2400" dirty="0" smtClean="0"/>
              <a:t>участник 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14810" y="5078231"/>
            <a:ext cx="3714776" cy="523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 descr="http://sqagroup.spb.ru/images/logo_blue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00364" y="4490762"/>
            <a:ext cx="992169" cy="1174938"/>
          </a:xfrm>
          <a:prstGeom prst="rect">
            <a:avLst/>
          </a:prstGeom>
          <a:noFill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00110" y="2936561"/>
            <a:ext cx="2063706" cy="9572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 descr="H:\Фото\2011\машинки\Nataliya_Uzentsova_1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172175" y="1213814"/>
            <a:ext cx="2328915" cy="26800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l"/>
            <a:r>
              <a:rPr lang="ru-RU" sz="4000" dirty="0" smtClean="0"/>
              <a:t>План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Symbol" pitchFamily="18" charset="2"/>
              <a:buChar char=""/>
            </a:pPr>
            <a:r>
              <a:rPr lang="ru-RU" sz="3200" dirty="0" smtClean="0"/>
              <a:t>Нужен ли Тест план и зачем</a:t>
            </a:r>
          </a:p>
          <a:p>
            <a:pPr>
              <a:buFont typeface="Symbol" pitchFamily="18" charset="2"/>
              <a:buChar char=""/>
            </a:pPr>
            <a:r>
              <a:rPr lang="ru-RU" sz="3200" dirty="0" smtClean="0"/>
              <a:t>С чего начать</a:t>
            </a:r>
          </a:p>
          <a:p>
            <a:pPr>
              <a:buFont typeface="Symbol" pitchFamily="18" charset="2"/>
              <a:buChar char=""/>
            </a:pPr>
            <a:r>
              <a:rPr lang="ru-RU" sz="3200" dirty="0" smtClean="0"/>
              <a:t>Наш пример тест плана</a:t>
            </a:r>
          </a:p>
        </p:txBody>
      </p:sp>
      <p:pic>
        <p:nvPicPr>
          <p:cNvPr id="2050" name="Picture 2" descr="http://blog.korotaeva.com/wp-content/uploads/2013/01/planning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1802" y="3440112"/>
            <a:ext cx="4762500" cy="26860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l"/>
            <a:r>
              <a:rPr lang="ru-RU" sz="4000" dirty="0" smtClean="0"/>
              <a:t>Тест план не чек лист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417638"/>
            <a:ext cx="8229600" cy="4708525"/>
          </a:xfrm>
        </p:spPr>
        <p:txBody>
          <a:bodyPr/>
          <a:lstStyle/>
          <a:p>
            <a:pPr>
              <a:buNone/>
            </a:pPr>
            <a:r>
              <a:rPr lang="ru-RU" sz="3200" dirty="0" smtClean="0"/>
              <a:t>Тест план					Чек лист </a:t>
            </a:r>
            <a:endParaRPr lang="ru-RU" sz="3200" dirty="0" smtClean="0"/>
          </a:p>
        </p:txBody>
      </p:sp>
      <p:pic>
        <p:nvPicPr>
          <p:cNvPr id="22529" name="Picture 1" descr="C:\Users\Nataliya\Dropbox\testing\Pictures\58487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2000240"/>
            <a:ext cx="3429000" cy="4381500"/>
          </a:xfrm>
          <a:prstGeom prst="rect">
            <a:avLst/>
          </a:prstGeom>
          <a:noFill/>
        </p:spPr>
      </p:pic>
      <p:pic>
        <p:nvPicPr>
          <p:cNvPr id="22530" name="Picture 2" descr="C:\Users\Nataliya\Dropbox\testing\Pictures\nerzh_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14810" y="3973721"/>
            <a:ext cx="3357586" cy="2408019"/>
          </a:xfrm>
          <a:prstGeom prst="rect">
            <a:avLst/>
          </a:prstGeom>
          <a:noFill/>
        </p:spPr>
      </p:pic>
      <p:sp>
        <p:nvSpPr>
          <p:cNvPr id="7" name="Стрелка вниз 6"/>
          <p:cNvSpPr/>
          <p:nvPr/>
        </p:nvSpPr>
        <p:spPr>
          <a:xfrm>
            <a:off x="5429256" y="2357430"/>
            <a:ext cx="571504" cy="1616291"/>
          </a:xfrm>
          <a:prstGeom prst="downArrow">
            <a:avLst/>
          </a:prstGeom>
          <a:gradFill>
            <a:gsLst>
              <a:gs pos="0">
                <a:srgbClr val="FF0000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l"/>
            <a:r>
              <a:rPr lang="ru-RU" sz="3200" dirty="0" smtClean="0"/>
              <a:t>Проблемы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buNone/>
            </a:pPr>
            <a:r>
              <a:rPr lang="ru-RU" sz="2400" dirty="0" smtClean="0"/>
              <a:t>Стандартные проблемы</a:t>
            </a:r>
            <a:endParaRPr lang="en-US" sz="2400" dirty="0" smtClean="0"/>
          </a:p>
          <a:p>
            <a:pPr>
              <a:buFont typeface="Arial" panose="020B0604020202020204" pitchFamily="34" charset="0"/>
              <a:buChar char="-"/>
            </a:pPr>
            <a:r>
              <a:rPr lang="ru-RU" sz="2400" dirty="0" smtClean="0"/>
              <a:t>Удаленность заказчика</a:t>
            </a:r>
          </a:p>
          <a:p>
            <a:pPr>
              <a:buFont typeface="Arial" panose="020B0604020202020204" pitchFamily="34" charset="0"/>
              <a:buChar char="-"/>
            </a:pPr>
            <a:r>
              <a:rPr lang="ru-RU" sz="2400" dirty="0" smtClean="0"/>
              <a:t>Сложность системы</a:t>
            </a:r>
          </a:p>
          <a:p>
            <a:pPr>
              <a:buFont typeface="Arial" panose="020B0604020202020204" pitchFamily="34" charset="0"/>
              <a:buChar char="-"/>
            </a:pPr>
            <a:r>
              <a:rPr lang="ru-RU" sz="2400" dirty="0" smtClean="0"/>
              <a:t>Необходимость проведения </a:t>
            </a:r>
            <a:r>
              <a:rPr lang="en-US" sz="2400" dirty="0" smtClean="0"/>
              <a:t>UAT</a:t>
            </a:r>
            <a:endParaRPr lang="ru-RU" sz="2400" dirty="0" smtClean="0"/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Наши проблемы</a:t>
            </a:r>
          </a:p>
          <a:p>
            <a:pPr>
              <a:buFont typeface="Arial" panose="020B0604020202020204" pitchFamily="34" charset="0"/>
              <a:buChar char="-"/>
            </a:pPr>
            <a:r>
              <a:rPr lang="ru-RU" sz="2400" dirty="0" smtClean="0"/>
              <a:t>Не отсортированная информации</a:t>
            </a:r>
          </a:p>
          <a:p>
            <a:pPr>
              <a:buFont typeface="Arial" panose="020B0604020202020204" pitchFamily="34" charset="0"/>
              <a:buChar char="-"/>
            </a:pPr>
            <a:r>
              <a:rPr lang="ru-RU" sz="2400" dirty="0" smtClean="0"/>
              <a:t>Отсутствие анализа полученной информации в будущем</a:t>
            </a:r>
          </a:p>
          <a:p>
            <a:pPr>
              <a:buFont typeface="Arial" panose="020B0604020202020204" pitchFamily="34" charset="0"/>
              <a:buChar char="-"/>
            </a:pPr>
            <a:r>
              <a:rPr lang="ru-RU" sz="2400" dirty="0" smtClean="0"/>
              <a:t>Непрозрачность объёма задач для тестирования</a:t>
            </a:r>
          </a:p>
          <a:p>
            <a:pPr>
              <a:buNone/>
            </a:pPr>
            <a:endParaRPr lang="ru-RU" sz="2400" dirty="0" smtClean="0"/>
          </a:p>
        </p:txBody>
      </p:sp>
      <p:pic>
        <p:nvPicPr>
          <p:cNvPr id="2050" name="Picture 2" descr="C:\Users\Nataliya\Dropbox\testing\Homer Simpson dumbfounded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22" y="1071546"/>
            <a:ext cx="2497163" cy="30143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707296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l"/>
            <a:r>
              <a:rPr lang="ru-RU" sz="3800" dirty="0" smtClean="0"/>
              <a:t>Над чем стоит задуматься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Symbol" pitchFamily="18" charset="2"/>
              <a:buChar char="-"/>
            </a:pPr>
            <a:r>
              <a:rPr lang="ru-RU" sz="2400" dirty="0" smtClean="0"/>
              <a:t>Кого сделаете счастливее</a:t>
            </a:r>
          </a:p>
          <a:p>
            <a:pPr>
              <a:buFont typeface="Symbol" pitchFamily="18" charset="2"/>
              <a:buChar char="-"/>
            </a:pPr>
            <a:r>
              <a:rPr lang="ru-RU" sz="2400" dirty="0" smtClean="0"/>
              <a:t>Как отразится на качестве продукта</a:t>
            </a:r>
          </a:p>
          <a:p>
            <a:pPr>
              <a:buFont typeface="Symbol" pitchFamily="18" charset="2"/>
              <a:buChar char="-"/>
            </a:pPr>
            <a:r>
              <a:rPr lang="ru-RU" sz="2400" dirty="0" smtClean="0"/>
              <a:t>Станет ли удобнее процесс тестирования</a:t>
            </a:r>
          </a:p>
          <a:p>
            <a:pPr>
              <a:buFont typeface="Symbol" pitchFamily="18" charset="2"/>
              <a:buChar char="-"/>
            </a:pPr>
            <a:r>
              <a:rPr lang="ru-RU" sz="2400" dirty="0" smtClean="0"/>
              <a:t>Сколько по времени будет использоваться документ</a:t>
            </a:r>
          </a:p>
          <a:p>
            <a:pPr>
              <a:buNone/>
            </a:pPr>
            <a:endParaRPr lang="ru-RU" sz="3200" dirty="0" smtClean="0"/>
          </a:p>
          <a:p>
            <a:pPr>
              <a:buNone/>
            </a:pPr>
            <a:endParaRPr lang="ru-RU" sz="3200" dirty="0" smtClean="0"/>
          </a:p>
          <a:p>
            <a:pPr>
              <a:buNone/>
            </a:pPr>
            <a:endParaRPr lang="ru-RU" sz="3200" dirty="0" smtClean="0"/>
          </a:p>
          <a:p>
            <a:pPr>
              <a:buNone/>
            </a:pPr>
            <a:endParaRPr lang="ru-RU" sz="3200" dirty="0" smtClean="0"/>
          </a:p>
          <a:p>
            <a:pPr>
              <a:buNone/>
            </a:pPr>
            <a:endParaRPr lang="ru-RU" sz="32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3429000"/>
            <a:ext cx="2771775" cy="28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l"/>
            <a:r>
              <a:rPr lang="ru-RU" sz="3200" dirty="0" smtClean="0"/>
              <a:t>Качество продукта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928662" y="1417638"/>
            <a:ext cx="6900882" cy="4325492"/>
          </a:xfrm>
        </p:spPr>
        <p:txBody>
          <a:bodyPr/>
          <a:lstStyle/>
          <a:p>
            <a:pPr>
              <a:buNone/>
            </a:pPr>
            <a:endParaRPr lang="ru-RU" sz="3200" dirty="0" smtClean="0"/>
          </a:p>
        </p:txBody>
      </p:sp>
      <p:pic>
        <p:nvPicPr>
          <p:cNvPr id="10241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00166" y="1928802"/>
            <a:ext cx="5911871" cy="3485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l"/>
            <a:r>
              <a:rPr lang="ru-RU" sz="3200" dirty="0" smtClean="0"/>
              <a:t>С чего начать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ru-RU" sz="2400" dirty="0" smtClean="0"/>
              <a:t>Рассмотреть </a:t>
            </a:r>
            <a:r>
              <a:rPr lang="en-US" sz="2400" dirty="0" smtClean="0"/>
              <a:t>Best Practice IEEE 829 </a:t>
            </a:r>
            <a:r>
              <a:rPr lang="ru-RU" sz="2400" dirty="0" smtClean="0"/>
              <a:t>и </a:t>
            </a:r>
            <a:r>
              <a:rPr lang="en-US" sz="2400" dirty="0" smtClean="0"/>
              <a:t>RUP</a:t>
            </a:r>
            <a:r>
              <a:rPr lang="ru-RU" sz="2400" dirty="0" smtClean="0"/>
              <a:t> </a:t>
            </a:r>
            <a:r>
              <a:rPr lang="en-US" sz="2400" dirty="0" smtClean="0"/>
              <a:t>;</a:t>
            </a:r>
            <a:endParaRPr lang="ru-RU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/>
              <a:t>Проанализировать текущие процессы в компании</a:t>
            </a:r>
            <a:r>
              <a:rPr lang="en-US" sz="2400" dirty="0" smtClean="0"/>
              <a:t>;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/>
              <a:t>Составить шаблон для корпоративного пользования</a:t>
            </a:r>
            <a:r>
              <a:rPr lang="en-US" sz="2400" dirty="0" smtClean="0"/>
              <a:t>;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/>
              <a:t>Обсудить шаблон с командой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>
                <a:solidFill>
                  <a:srgbClr val="FF0000"/>
                </a:solidFill>
              </a:rPr>
              <a:t>Удалить те пункты</a:t>
            </a:r>
          </a:p>
          <a:p>
            <a:pPr>
              <a:buFont typeface="Arial" panose="020B0604020202020204" pitchFamily="34" charset="0"/>
              <a:buChar char="‒"/>
            </a:pPr>
            <a:r>
              <a:rPr lang="ru-RU" sz="2400" dirty="0" smtClean="0"/>
              <a:t>которые никогда не будут использоваться</a:t>
            </a:r>
            <a:r>
              <a:rPr lang="en-US" sz="2400" dirty="0" smtClean="0"/>
              <a:t>;</a:t>
            </a:r>
            <a:endParaRPr lang="ru-RU" sz="2400" dirty="0" smtClean="0"/>
          </a:p>
          <a:p>
            <a:pPr>
              <a:buFont typeface="Arial" panose="020B0604020202020204" pitchFamily="34" charset="0"/>
              <a:buChar char="‒"/>
            </a:pPr>
            <a:r>
              <a:rPr lang="ru-RU" sz="2400" dirty="0"/>
              <a:t>к</a:t>
            </a:r>
            <a:r>
              <a:rPr lang="ru-RU" sz="2400" dirty="0" smtClean="0"/>
              <a:t>оторые будут </a:t>
            </a:r>
            <a:r>
              <a:rPr lang="ru-RU" sz="2400" dirty="0" err="1" smtClean="0"/>
              <a:t>копипаститься</a:t>
            </a:r>
            <a:r>
              <a:rPr lang="ru-RU" sz="2400" dirty="0" smtClean="0"/>
              <a:t> из документа в документ</a:t>
            </a:r>
            <a:r>
              <a:rPr lang="en-US" sz="2400" dirty="0" smtClean="0"/>
              <a:t>.</a:t>
            </a:r>
            <a:endParaRPr lang="ru-RU" sz="2400" dirty="0" smtClean="0"/>
          </a:p>
          <a:p>
            <a:pPr marL="0" indent="0">
              <a:buNone/>
            </a:pPr>
            <a:endParaRPr lang="ru-RU" sz="24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l"/>
            <a:r>
              <a:rPr lang="en-US" sz="3200" dirty="0" smtClean="0"/>
              <a:t>IEEE</a:t>
            </a:r>
            <a:r>
              <a:rPr lang="ru-RU" sz="3200" dirty="0" smtClean="0"/>
              <a:t> 829</a:t>
            </a:r>
            <a:r>
              <a:rPr lang="en-US" sz="3200" dirty="0" smtClean="0"/>
              <a:t> </a:t>
            </a:r>
            <a:r>
              <a:rPr lang="ru-RU" sz="3200" dirty="0" smtClean="0"/>
              <a:t>и </a:t>
            </a:r>
            <a:r>
              <a:rPr lang="en-US" sz="3200" dirty="0" smtClean="0"/>
              <a:t>RUP</a:t>
            </a:r>
            <a:endParaRPr lang="ru-RU" sz="3200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>
          <a:xfrm>
            <a:off x="827584" y="1417638"/>
            <a:ext cx="7344816" cy="4325492"/>
          </a:xfrm>
        </p:spPr>
        <p:txBody>
          <a:bodyPr/>
          <a:lstStyle/>
          <a:p>
            <a:pPr>
              <a:buNone/>
            </a:pPr>
            <a:r>
              <a:rPr lang="ru-RU" sz="2100" dirty="0" smtClean="0"/>
              <a:t>Смысл один и тот же</a:t>
            </a:r>
            <a:r>
              <a:rPr lang="en-US" sz="2100" dirty="0" smtClean="0"/>
              <a:t>, </a:t>
            </a:r>
            <a:r>
              <a:rPr lang="ru-RU" sz="2100" dirty="0" smtClean="0"/>
              <a:t>разные термины, разный порядок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842731610"/>
              </p:ext>
            </p:extLst>
          </p:nvPr>
        </p:nvGraphicFramePr>
        <p:xfrm>
          <a:off x="827584" y="1988840"/>
          <a:ext cx="7128792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64396"/>
                <a:gridCol w="3564396"/>
              </a:tblGrid>
              <a:tr h="346152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IEEE</a:t>
                      </a:r>
                      <a:r>
                        <a:rPr lang="ru-RU" sz="1800" dirty="0" smtClean="0"/>
                        <a:t> 829</a:t>
                      </a:r>
                      <a:r>
                        <a:rPr lang="en-US" sz="180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RUP</a:t>
                      </a:r>
                      <a:endParaRPr lang="ru-RU" dirty="0"/>
                    </a:p>
                  </a:txBody>
                  <a:tcPr/>
                </a:tc>
              </a:tr>
              <a:tr h="616179">
                <a:tc>
                  <a:txBody>
                    <a:bodyPr/>
                    <a:lstStyle/>
                    <a:p>
                      <a:r>
                        <a:rPr lang="ru-RU" dirty="0" smtClean="0"/>
                        <a:t>Шаблон требует адаптации при написании и умение вести документацию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Готовый шаблон для использования</a:t>
                      </a:r>
                      <a:endParaRPr lang="ru-RU" dirty="0"/>
                    </a:p>
                  </a:txBody>
                  <a:tcPr/>
                </a:tc>
              </a:tr>
              <a:tr h="4313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Разнесены </a:t>
                      </a:r>
                      <a:r>
                        <a:rPr lang="ru-RU" baseline="0" dirty="0" smtClean="0"/>
                        <a:t>типы тестирования по разделам</a:t>
                      </a:r>
                      <a:endParaRPr lang="ru-RU" dirty="0" smtClean="0"/>
                    </a:p>
                  </a:txBody>
                  <a:tcPr/>
                </a:tc>
              </a:tr>
              <a:tr h="346152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На</a:t>
                      </a:r>
                      <a:r>
                        <a:rPr lang="ru-RU" baseline="0" dirty="0" smtClean="0"/>
                        <a:t> английском, русским компаниям придется адаптировать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001941768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2_Office Theme">
      <a:majorFont>
        <a:latin typeface="Verdana"/>
        <a:ea typeface="Verdana"/>
        <a:cs typeface="Verdana"/>
      </a:majorFont>
      <a:minorFont>
        <a:latin typeface="Arial"/>
        <a:ea typeface="Verdana"/>
        <a:cs typeface="Verdan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20079</TotalTime>
  <Words>428</Words>
  <Application>Microsoft Office PowerPoint</Application>
  <PresentationFormat>Экран (4:3)</PresentationFormat>
  <Paragraphs>128</Paragraphs>
  <Slides>18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2_Office Theme</vt:lpstr>
      <vt:lpstr>Тест план, как и зачем его адаптировать под ваши процессы </vt:lpstr>
      <vt:lpstr>О себе</vt:lpstr>
      <vt:lpstr>План</vt:lpstr>
      <vt:lpstr>Тест план не чек лист</vt:lpstr>
      <vt:lpstr>Проблемы</vt:lpstr>
      <vt:lpstr>Над чем стоит задуматься</vt:lpstr>
      <vt:lpstr>Качество продукта</vt:lpstr>
      <vt:lpstr>С чего начать</vt:lpstr>
      <vt:lpstr>IEEE 829 и RUP</vt:lpstr>
      <vt:lpstr>Шаблон Титульный лист</vt:lpstr>
      <vt:lpstr>Шаблон Введение</vt:lpstr>
      <vt:lpstr>Шаблон  Тестовое окружение </vt:lpstr>
      <vt:lpstr>Шаблон  Стратегия тестирования</vt:lpstr>
      <vt:lpstr>Шаблон Информация по поставке</vt:lpstr>
      <vt:lpstr>Наводим красоту</vt:lpstr>
      <vt:lpstr>Проблемы</vt:lpstr>
      <vt:lpstr>Что посмотреть</vt:lpstr>
      <vt:lpstr>Контакты</vt:lpstr>
    </vt:vector>
  </TitlesOfParts>
  <Company>УЦ Люксофт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Управление тестированием. Анализ типичных проблем</dc:title>
  <dc:creator>Александр Александров</dc:creator>
  <cp:lastModifiedBy>Nataliya</cp:lastModifiedBy>
  <cp:revision>335</cp:revision>
  <dcterms:created xsi:type="dcterms:W3CDTF">2008-04-02T17:11:54Z</dcterms:created>
  <dcterms:modified xsi:type="dcterms:W3CDTF">2014-04-09T20:05:11Z</dcterms:modified>
</cp:coreProperties>
</file>