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sldIdLst>
    <p:sldId id="256" r:id="rId2"/>
    <p:sldId id="266" r:id="rId3"/>
    <p:sldId id="258" r:id="rId4"/>
    <p:sldId id="267" r:id="rId5"/>
    <p:sldId id="257" r:id="rId6"/>
    <p:sldId id="259" r:id="rId7"/>
    <p:sldId id="260" r:id="rId8"/>
    <p:sldId id="262" r:id="rId9"/>
    <p:sldId id="261" r:id="rId10"/>
    <p:sldId id="270" r:id="rId11"/>
    <p:sldId id="265" r:id="rId12"/>
  </p:sldIdLst>
  <p:sldSz cx="10080625" cy="7559675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1" autoAdjust="0"/>
    <p:restoredTop sz="94660"/>
  </p:normalViewPr>
  <p:slideViewPr>
    <p:cSldViewPr>
      <p:cViewPr varScale="1">
        <p:scale>
          <a:sx n="71" d="100"/>
          <a:sy n="71" d="100"/>
        </p:scale>
        <p:origin x="804" y="5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1E408555-ECAC-4C07-8E55-ACD631B8D2B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D7EE9A2-EEF5-4939-8042-7134F92DC8EF}" type="slidenum">
              <a:rPr lang="ru-RU" altLang="ru-RU" sz="1400" smtClean="0"/>
              <a:pPr>
                <a:spcBef>
                  <a:spcPct val="0"/>
                </a:spcBef>
              </a:pPr>
              <a:t>1</a:t>
            </a:fld>
            <a:endParaRPr lang="ru-RU" altLang="ru-RU" sz="1400"/>
          </a:p>
        </p:txBody>
      </p:sp>
      <p:sp>
        <p:nvSpPr>
          <p:cNvPr id="40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562A9C-9CD5-4BCE-9AD9-123AA20DE84E}" type="slidenum">
              <a:rPr lang="ru-RU" altLang="ru-RU" sz="1400" smtClean="0"/>
              <a:pPr>
                <a:spcBef>
                  <a:spcPct val="0"/>
                </a:spcBef>
              </a:pPr>
              <a:t>3</a:t>
            </a:fld>
            <a:endParaRPr lang="ru-RU" altLang="ru-RU" sz="1400"/>
          </a:p>
        </p:txBody>
      </p:sp>
      <p:sp>
        <p:nvSpPr>
          <p:cNvPr id="81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>
                <a:latin typeface="Times New Roman" panose="02020603050405020304" pitchFamily="18" charset="0"/>
              </a:rPr>
              <a:t>Больше подрядных работ сдвинулось влево, что породило сложности для заказчика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2F7FCED-C650-472F-A1AF-48D3A1BE1FA8}" type="slidenum">
              <a:rPr lang="ru-RU" altLang="ru-RU" sz="1400" smtClean="0"/>
              <a:pPr>
                <a:spcBef>
                  <a:spcPct val="0"/>
                </a:spcBef>
              </a:pPr>
              <a:t>5</a:t>
            </a:fld>
            <a:endParaRPr lang="ru-RU" altLang="ru-RU" sz="140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>
                <a:latin typeface="Times New Roman" panose="02020603050405020304" pitchFamily="18" charset="0"/>
              </a:rPr>
              <a:t>На самом деле управление качеством по-прежнему основывается в крупных бюрократических организациях на приемо-сдаточных испытаниях, но большое количество подрядчиков на стадии разработки требует проводить приемку результата «левее» тестирования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87D53E3-0171-4585-9E42-E98E3199872D}" type="slidenum">
              <a:rPr lang="ru-RU" altLang="ru-RU" sz="1400" smtClean="0"/>
              <a:pPr>
                <a:spcBef>
                  <a:spcPct val="0"/>
                </a:spcBef>
              </a:pPr>
              <a:t>6</a:t>
            </a:fld>
            <a:endParaRPr lang="ru-RU" altLang="ru-RU" sz="1400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>
                <a:latin typeface="Times New Roman" panose="02020603050405020304" pitchFamily="18" charset="0"/>
              </a:rPr>
              <a:t>Заказчиком выступает бизнес, часто далекий от проблем разработки. Для комфортного «сдвига влево» ему нужно предлагать готовые решения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5B85DD5-9C2E-4930-AA91-0257A248B27B}" type="slidenum">
              <a:rPr lang="ru-RU" altLang="ru-RU" sz="1400" smtClean="0"/>
              <a:pPr>
                <a:spcBef>
                  <a:spcPct val="0"/>
                </a:spcBef>
              </a:pPr>
              <a:t>7</a:t>
            </a:fld>
            <a:endParaRPr lang="ru-RU" altLang="ru-RU" sz="140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>
                <a:latin typeface="Times New Roman" panose="02020603050405020304" pitchFamily="18" charset="0"/>
              </a:rPr>
              <a:t>С учетом импортозамещения и традиционной неготовности тратиться на инструменты разработки  при «сдвиге влево» надо быть готовым работать с разными решениями и интегрировать их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B80970E-9404-4C3A-8233-DD1AD726A004}" type="slidenum">
              <a:rPr lang="ru-RU" altLang="ru-RU" sz="1400" smtClean="0"/>
              <a:pPr>
                <a:spcBef>
                  <a:spcPct val="0"/>
                </a:spcBef>
              </a:pPr>
              <a:t>8</a:t>
            </a:fld>
            <a:endParaRPr lang="ru-RU" altLang="ru-RU" sz="1400"/>
          </a:p>
        </p:txBody>
      </p:sp>
      <p:sp>
        <p:nvSpPr>
          <p:cNvPr id="143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A342C4E-3394-4B93-B7C9-41DCEE57C45D}" type="slidenum">
              <a:rPr lang="ru-RU" altLang="ru-RU" sz="1400" smtClean="0"/>
              <a:pPr>
                <a:spcBef>
                  <a:spcPct val="0"/>
                </a:spcBef>
              </a:pPr>
              <a:t>9</a:t>
            </a:fld>
            <a:endParaRPr lang="ru-RU" altLang="ru-RU" sz="1400"/>
          </a:p>
        </p:txBody>
      </p:sp>
      <p:sp>
        <p:nvSpPr>
          <p:cNvPr id="163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B80970E-9404-4C3A-8233-DD1AD726A004}" type="slidenum">
              <a:rPr lang="ru-RU" altLang="ru-RU" sz="1400" smtClean="0"/>
              <a:pPr>
                <a:spcBef>
                  <a:spcPct val="0"/>
                </a:spcBef>
              </a:pPr>
              <a:t>10</a:t>
            </a:fld>
            <a:endParaRPr lang="ru-RU" altLang="ru-RU" sz="1400"/>
          </a:p>
        </p:txBody>
      </p:sp>
      <p:sp>
        <p:nvSpPr>
          <p:cNvPr id="143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9206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D8B265D-DA9D-4D7F-9D26-499C6480B9A1}" type="slidenum">
              <a:rPr lang="ru-RU" altLang="ru-RU" sz="1400" smtClean="0"/>
              <a:pPr>
                <a:spcBef>
                  <a:spcPct val="0"/>
                </a:spcBef>
              </a:pPr>
              <a:t>11</a:t>
            </a:fld>
            <a:endParaRPr lang="ru-RU" altLang="ru-RU" sz="1400"/>
          </a:p>
        </p:txBody>
      </p:sp>
      <p:sp>
        <p:nvSpPr>
          <p:cNvPr id="184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69549-5D5A-4DC4-B492-43259D10E61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6329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AEFA3-3210-499E-AE0D-A8F897B020A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37251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08DD8-2271-4758-9DFA-6B101881093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71031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F18C2-918C-44C0-BD5B-8AF7F648030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4883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68084-82EA-4142-A9BE-899CD463060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1164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75B45-3B10-45EB-ADCB-9A30D144E2C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3896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DB648-CA0D-4A2F-94ED-2CF2F590EF5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8102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C6D5C-1806-4091-A107-1CDECB8C3A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1363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23FF0-4D30-41AA-A944-C024A37A465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95734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3B300-58EB-42AE-B035-EA32C7AFA66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4328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C60FD-1197-4EC9-987D-992F939B364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14614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Четвёртый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1AF0346B-CE28-4B03-BCA5-CCBB9699D27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icrosoft YaHei" charset="-122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icrosoft YaHei" charset="-122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icrosoft YaHei" charset="-122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icrosoft YaHei" charset="-122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0" y="0"/>
            <a:ext cx="10080625" cy="2663825"/>
          </a:xfrm>
          <a:prstGeom prst="roundRect">
            <a:avLst>
              <a:gd name="adj" fmla="val 56"/>
            </a:avLst>
          </a:prstGeom>
          <a:solidFill>
            <a:srgbClr val="24877A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824288" y="254000"/>
            <a:ext cx="5895975" cy="61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ru-RU" altLang="ru-RU" sz="3000">
                <a:solidFill>
                  <a:srgbClr val="79C6BB"/>
                </a:solidFill>
                <a:latin typeface="Open Sans" pitchFamily="32" charset="0"/>
              </a:rPr>
              <a:t>Software quality assurance days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824288" y="863600"/>
            <a:ext cx="5861050" cy="97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en-US" altLang="ru-RU" sz="2700">
                <a:solidFill>
                  <a:srgbClr val="FFFFFF"/>
                </a:solidFill>
                <a:latin typeface="Open Sans" pitchFamily="32" charset="0"/>
              </a:rPr>
              <a:t>21</a:t>
            </a:r>
            <a:r>
              <a:rPr lang="ru-RU" altLang="ru-RU" sz="2700">
                <a:solidFill>
                  <a:srgbClr val="FFFFFF"/>
                </a:solidFill>
                <a:latin typeface="Open Sans" pitchFamily="32" charset="0"/>
              </a:rPr>
              <a:t> Международная конференция </a:t>
            </a:r>
          </a:p>
          <a:p>
            <a:pPr eaLnBrk="1">
              <a:lnSpc>
                <a:spcPct val="102000"/>
              </a:lnSpc>
              <a:spcAft>
                <a:spcPct val="0"/>
              </a:spcAft>
            </a:pPr>
            <a:r>
              <a:rPr lang="ru-RU" altLang="ru-RU" sz="2700">
                <a:solidFill>
                  <a:srgbClr val="FFFFFF"/>
                </a:solidFill>
                <a:latin typeface="Open Sans" pitchFamily="32" charset="0"/>
              </a:rPr>
              <a:t>по вопросам качества ПО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824288" y="1830388"/>
            <a:ext cx="1873250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ru-RU" altLang="ru-RU" sz="2200">
                <a:solidFill>
                  <a:srgbClr val="FFFFFF"/>
                </a:solidFill>
                <a:latin typeface="Open Sans" pitchFamily="32" charset="0"/>
              </a:rPr>
              <a:t>sqadays.com</a:t>
            </a: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31800" y="7019925"/>
            <a:ext cx="2725738" cy="40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ru-RU" altLang="ru-RU" sz="1800">
                <a:solidFill>
                  <a:srgbClr val="FFFFFF"/>
                </a:solidFill>
                <a:latin typeface="Open Sans" pitchFamily="32" charset="0"/>
              </a:rPr>
              <a:t>Москва. 2</a:t>
            </a:r>
            <a:r>
              <a:rPr lang="en-US" altLang="ru-RU" sz="1800">
                <a:solidFill>
                  <a:srgbClr val="FFFFFF"/>
                </a:solidFill>
                <a:latin typeface="Open Sans" pitchFamily="32" charset="0"/>
              </a:rPr>
              <a:t>6</a:t>
            </a:r>
            <a:r>
              <a:rPr lang="ru-RU" altLang="ru-RU" sz="1800">
                <a:solidFill>
                  <a:srgbClr val="FFFFFF"/>
                </a:solidFill>
                <a:latin typeface="Open Sans" pitchFamily="32" charset="0"/>
              </a:rPr>
              <a:t>–2</a:t>
            </a:r>
            <a:r>
              <a:rPr lang="en-US" altLang="ru-RU" sz="1800">
                <a:solidFill>
                  <a:srgbClr val="FFFFFF"/>
                </a:solidFill>
                <a:latin typeface="Open Sans" pitchFamily="32" charset="0"/>
              </a:rPr>
              <a:t>7</a:t>
            </a:r>
            <a:r>
              <a:rPr lang="ru-RU" altLang="ru-RU" sz="1800">
                <a:solidFill>
                  <a:srgbClr val="FFFFFF"/>
                </a:solidFill>
                <a:latin typeface="Open Sans" pitchFamily="32" charset="0"/>
              </a:rPr>
              <a:t> мая 2017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431800" y="2987675"/>
            <a:ext cx="93599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ru-RU" altLang="ru-RU">
                <a:latin typeface="Open Sans" pitchFamily="32" charset="0"/>
              </a:rPr>
              <a:t>Дмитрий Лапыгин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431800" y="3563938"/>
            <a:ext cx="928846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en-US" altLang="ru-RU" sz="1400">
                <a:latin typeface="Open Sans" pitchFamily="32" charset="0"/>
              </a:rPr>
              <a:t>Performance Lab</a:t>
            </a:r>
            <a:r>
              <a:rPr lang="ru-RU" altLang="ru-RU" sz="1400">
                <a:latin typeface="Open Sans" pitchFamily="32" charset="0"/>
              </a:rPr>
              <a:t>, Москва, Россия</a:t>
            </a:r>
          </a:p>
        </p:txBody>
      </p:sp>
      <p:sp>
        <p:nvSpPr>
          <p:cNvPr id="3082" name="Text Box 12"/>
          <p:cNvSpPr txBox="1">
            <a:spLocks noChangeArrowheads="1"/>
          </p:cNvSpPr>
          <p:nvPr/>
        </p:nvSpPr>
        <p:spPr bwMode="auto">
          <a:xfrm>
            <a:off x="417513" y="5214938"/>
            <a:ext cx="9374187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ru-RU" altLang="ru-RU" dirty="0">
                <a:solidFill>
                  <a:srgbClr val="24877A"/>
                </a:solidFill>
                <a:latin typeface="Open Sans" pitchFamily="32" charset="0"/>
              </a:rPr>
              <a:t>«</a:t>
            </a:r>
            <a:r>
              <a:rPr lang="en-US" altLang="ru-RU" dirty="0">
                <a:solidFill>
                  <a:srgbClr val="24877A"/>
                </a:solidFill>
                <a:latin typeface="Open Sans" pitchFamily="32" charset="0"/>
              </a:rPr>
              <a:t>Shift Left</a:t>
            </a:r>
            <a:r>
              <a:rPr lang="ru-RU" altLang="ru-RU" dirty="0">
                <a:solidFill>
                  <a:srgbClr val="24877A"/>
                </a:solidFill>
                <a:latin typeface="Open Sans" pitchFamily="32" charset="0"/>
              </a:rPr>
              <a:t>» в тестировании для крупных/гос. заказчиков</a:t>
            </a:r>
          </a:p>
        </p:txBody>
      </p:sp>
      <p:pic>
        <p:nvPicPr>
          <p:cNvPr id="308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50800"/>
            <a:ext cx="3043238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pic>
        <p:nvPicPr>
          <p:cNvPr id="13316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6969125"/>
            <a:ext cx="9144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7"/>
          <p:cNvSpPr txBox="1">
            <a:spLocks noChangeArrowheads="1"/>
          </p:cNvSpPr>
          <p:nvPr/>
        </p:nvSpPr>
        <p:spPr>
          <a:xfrm>
            <a:off x="287338" y="139700"/>
            <a:ext cx="8467725" cy="7493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8445B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anchor="b"/>
          <a:lstStyle>
            <a:defPPr>
              <a:defRPr lang="en-GB"/>
            </a:defPPr>
            <a:lvl1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800" b="1" ker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r>
              <a:rPr lang="ru-RU" altLang="ru-RU" dirty="0"/>
              <a:t>Итоги применения </a:t>
            </a:r>
            <a:r>
              <a:rPr lang="en-US" altLang="ru-RU" dirty="0"/>
              <a:t>“Shift Left”</a:t>
            </a:r>
          </a:p>
        </p:txBody>
      </p:sp>
      <p:sp>
        <p:nvSpPr>
          <p:cNvPr id="13318" name="TextBox 5"/>
          <p:cNvSpPr txBox="1">
            <a:spLocks noChangeArrowheads="1"/>
          </p:cNvSpPr>
          <p:nvPr/>
        </p:nvSpPr>
        <p:spPr bwMode="auto">
          <a:xfrm>
            <a:off x="287338" y="1915328"/>
            <a:ext cx="10042525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1028700"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altLang="ru-RU" sz="2400" b="1" dirty="0"/>
              <a:t>Требованиями управляют и используют их в тестировании</a:t>
            </a:r>
            <a:endParaRPr lang="ru-RU" altLang="ru-RU" sz="24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altLang="ru-RU" sz="2400" b="1" dirty="0"/>
              <a:t>Разные виды тестирования дают </a:t>
            </a:r>
            <a:br>
              <a:rPr lang="ru-RU" altLang="ru-RU" sz="2400" b="1" dirty="0"/>
            </a:br>
            <a:r>
              <a:rPr lang="ru-RU" altLang="ru-RU" sz="2400" b="1" dirty="0"/>
              <a:t>общую итоговую картину по текущему состоянию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altLang="ru-RU" sz="2400" b="1" dirty="0"/>
              <a:t>Больше внимания тестированию на ранних этапах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altLang="ru-RU" sz="2400" b="1" dirty="0"/>
              <a:t>Отчетность по тестированию стандартизована под заказчика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altLang="ru-RU" sz="2400" b="1" dirty="0"/>
              <a:t>Снизилось количество проблем взаимодействия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altLang="ru-RU" sz="2400" b="1" dirty="0"/>
              <a:t>Увеличилась точность планирования и реализации</a:t>
            </a:r>
            <a:endParaRPr lang="ru-RU" altLang="ru-RU" sz="2400" dirty="0"/>
          </a:p>
        </p:txBody>
      </p:sp>
      <p:pic>
        <p:nvPicPr>
          <p:cNvPr id="6146" name="Picture 2" descr="http://konsul-st.ru/sites/default/files/news/requestali_1506664_22749543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43" t="4775" r="5528"/>
          <a:stretch/>
        </p:blipFill>
        <p:spPr bwMode="auto">
          <a:xfrm>
            <a:off x="7928414" y="395461"/>
            <a:ext cx="1850867" cy="17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>
                <a:solidFill>
                  <a:srgbClr val="FFFFFF"/>
                </a:solidFill>
                <a:latin typeface="Open Sans" pitchFamily="32" charset="0"/>
              </a:rPr>
              <a:t>«</a:t>
            </a:r>
            <a:r>
              <a:rPr lang="en-US" altLang="ru-RU" sz="1400" dirty="0">
                <a:solidFill>
                  <a:srgbClr val="FFFFFF"/>
                </a:solidFill>
                <a:latin typeface="Open Sans" pitchFamily="32" charset="0"/>
              </a:rPr>
              <a:t>Shift Left</a:t>
            </a:r>
            <a:r>
              <a:rPr lang="ru-RU" altLang="ru-RU" sz="1400" dirty="0">
                <a:solidFill>
                  <a:srgbClr val="FFFFFF"/>
                </a:solidFill>
              </a:rPr>
              <a:t>» в </a:t>
            </a:r>
            <a:r>
              <a:rPr lang="ru-RU" altLang="ru-RU" sz="1400" dirty="0">
                <a:solidFill>
                  <a:srgbClr val="FFFFFF"/>
                </a:solidFill>
                <a:latin typeface="Open Sans" pitchFamily="32" charset="0"/>
              </a:rPr>
              <a:t>тестировании для крупных и гос. заказчиков</a:t>
            </a:r>
          </a:p>
        </p:txBody>
      </p:sp>
    </p:spTree>
    <p:extLst>
      <p:ext uri="{BB962C8B-B14F-4D97-AF65-F5344CB8AC3E}">
        <p14:creationId xmlns:p14="http://schemas.microsoft.com/office/powerpoint/2010/main" val="24467929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pic>
        <p:nvPicPr>
          <p:cNvPr id="17412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6969125"/>
            <a:ext cx="9144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952500" y="611188"/>
            <a:ext cx="8120063" cy="4392612"/>
          </a:xfrm>
          <a:prstGeom prst="rect">
            <a:avLst/>
          </a:prstGeom>
          <a:noFill/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6000" kern="10" dirty="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1"/>
                    </a:gs>
                    <a:gs pos="50000">
                      <a:srgbClr val="FFFFFF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Спасибо!</a:t>
            </a:r>
          </a:p>
        </p:txBody>
      </p:sp>
      <p:sp>
        <p:nvSpPr>
          <p:cNvPr id="17414" name="TextBox 1"/>
          <p:cNvSpPr txBox="1">
            <a:spLocks noChangeArrowheads="1"/>
          </p:cNvSpPr>
          <p:nvPr/>
        </p:nvSpPr>
        <p:spPr bwMode="auto">
          <a:xfrm>
            <a:off x="229098" y="5435600"/>
            <a:ext cx="951606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3200" b="1" dirty="0"/>
              <a:t>Вопросы можно задать сейчас или по адресу</a:t>
            </a:r>
            <a:br>
              <a:rPr lang="ru-RU" altLang="ru-RU" sz="3200" b="1" dirty="0"/>
            </a:br>
            <a:r>
              <a:rPr lang="en-US" altLang="ru-RU" sz="3200" b="1" dirty="0"/>
              <a:t>d.lapygin@pflb.ru</a:t>
            </a:r>
            <a:endParaRPr lang="ru-RU" altLang="ru-RU" sz="3200" b="1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>
                <a:solidFill>
                  <a:srgbClr val="FFFFFF"/>
                </a:solidFill>
                <a:latin typeface="Open Sans" pitchFamily="32" charset="0"/>
              </a:rPr>
              <a:t>«</a:t>
            </a:r>
            <a:r>
              <a:rPr lang="en-US" altLang="ru-RU" sz="1400" dirty="0">
                <a:solidFill>
                  <a:srgbClr val="FFFFFF"/>
                </a:solidFill>
                <a:latin typeface="Open Sans" pitchFamily="32" charset="0"/>
              </a:rPr>
              <a:t>Shift Left</a:t>
            </a:r>
            <a:r>
              <a:rPr lang="ru-RU" altLang="ru-RU" sz="1400" dirty="0">
                <a:solidFill>
                  <a:srgbClr val="FFFFFF"/>
                </a:solidFill>
              </a:rPr>
              <a:t>» в </a:t>
            </a:r>
            <a:r>
              <a:rPr lang="ru-RU" altLang="ru-RU" sz="1400" dirty="0">
                <a:solidFill>
                  <a:srgbClr val="FFFFFF"/>
                </a:solidFill>
                <a:latin typeface="Open Sans" pitchFamily="32" charset="0"/>
              </a:rPr>
              <a:t>тестировании для крупных и гос. заказчиков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512" y="467469"/>
            <a:ext cx="2686676" cy="2686676"/>
          </a:xfrm>
          <a:prstGeom prst="rect">
            <a:avLst/>
          </a:prstGeom>
        </p:spPr>
      </p:pic>
      <p:sp>
        <p:nvSpPr>
          <p:cNvPr id="7" name="Rectangle 27"/>
          <p:cNvSpPr txBox="1">
            <a:spLocks noChangeArrowheads="1"/>
          </p:cNvSpPr>
          <p:nvPr/>
        </p:nvSpPr>
        <p:spPr>
          <a:xfrm>
            <a:off x="215776" y="611485"/>
            <a:ext cx="4032894" cy="7493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8445B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anchor="b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defRPr/>
            </a:pPr>
            <a:r>
              <a:rPr lang="ru-RU" altLang="ru-RU" sz="2800" b="1" kern="0" dirty="0">
                <a:solidFill>
                  <a:schemeClr val="accent2"/>
                </a:solidFill>
              </a:rPr>
              <a:t>Дмитрий Лапыгин</a:t>
            </a:r>
            <a:endParaRPr lang="en-US" altLang="ru-RU" sz="2800" b="1" kern="0" dirty="0">
              <a:solidFill>
                <a:schemeClr val="accent2"/>
              </a:solidFill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719832" y="2195661"/>
            <a:ext cx="651438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1028700"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В разработке с 1994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В </a:t>
            </a:r>
            <a:r>
              <a:rPr lang="en-US" altLang="ru-RU" sz="2400" b="1" dirty="0"/>
              <a:t>SDLC c 1996</a:t>
            </a:r>
            <a:endParaRPr lang="ru-RU" altLang="ru-RU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В тестировании с 2005</a:t>
            </a:r>
            <a:endParaRPr lang="en-US" altLang="ru-RU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Основное направление - процессы </a:t>
            </a:r>
            <a:r>
              <a:rPr lang="en-US" altLang="ru-RU" sz="2400" b="1" dirty="0"/>
              <a:t>SDLC</a:t>
            </a:r>
            <a:r>
              <a:rPr lang="ru-RU" altLang="ru-RU" sz="2400" b="1" dirty="0"/>
              <a:t> и управление тестированием</a:t>
            </a:r>
          </a:p>
        </p:txBody>
      </p:sp>
      <p:pic>
        <p:nvPicPr>
          <p:cNvPr id="1026" name="Picture 2" descr="Перфоманс Лаб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5976" y="4893697"/>
            <a:ext cx="5370868" cy="934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>
                <a:solidFill>
                  <a:srgbClr val="FFFFFF"/>
                </a:solidFill>
                <a:latin typeface="Open Sans" pitchFamily="32" charset="0"/>
              </a:rPr>
              <a:t>«</a:t>
            </a:r>
            <a:r>
              <a:rPr lang="en-US" altLang="ru-RU" sz="1400" dirty="0">
                <a:solidFill>
                  <a:srgbClr val="FFFFFF"/>
                </a:solidFill>
                <a:latin typeface="Open Sans" pitchFamily="32" charset="0"/>
              </a:rPr>
              <a:t>Shift Left</a:t>
            </a:r>
            <a:r>
              <a:rPr lang="ru-RU" altLang="ru-RU" sz="1400" dirty="0">
                <a:solidFill>
                  <a:srgbClr val="FFFFFF"/>
                </a:solidFill>
              </a:rPr>
              <a:t>» в </a:t>
            </a:r>
            <a:r>
              <a:rPr lang="ru-RU" altLang="ru-RU" sz="1400" dirty="0">
                <a:solidFill>
                  <a:srgbClr val="FFFFFF"/>
                </a:solidFill>
                <a:latin typeface="Open Sans" pitchFamily="32" charset="0"/>
              </a:rPr>
              <a:t>тестировании для крупных и гос. заказчиков</a:t>
            </a:r>
          </a:p>
        </p:txBody>
      </p:sp>
      <p:pic>
        <p:nvPicPr>
          <p:cNvPr id="11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6969125"/>
            <a:ext cx="9144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3842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>
                <a:solidFill>
                  <a:srgbClr val="FFFFFF"/>
                </a:solidFill>
                <a:latin typeface="Open Sans" pitchFamily="32" charset="0"/>
              </a:rPr>
              <a:t>«</a:t>
            </a:r>
            <a:r>
              <a:rPr lang="en-US" altLang="ru-RU" sz="1400" dirty="0">
                <a:solidFill>
                  <a:srgbClr val="FFFFFF"/>
                </a:solidFill>
                <a:latin typeface="Open Sans" pitchFamily="32" charset="0"/>
              </a:rPr>
              <a:t>Shift Left</a:t>
            </a:r>
            <a:r>
              <a:rPr lang="ru-RU" altLang="ru-RU" sz="1400" dirty="0">
                <a:solidFill>
                  <a:srgbClr val="FFFFFF"/>
                </a:solidFill>
              </a:rPr>
              <a:t>» в </a:t>
            </a:r>
            <a:r>
              <a:rPr lang="ru-RU" altLang="ru-RU" sz="1400" dirty="0">
                <a:solidFill>
                  <a:srgbClr val="FFFFFF"/>
                </a:solidFill>
                <a:latin typeface="Open Sans" pitchFamily="32" charset="0"/>
              </a:rPr>
              <a:t>тестировании для крупных и гос. заказчиков</a:t>
            </a:r>
          </a:p>
        </p:txBody>
      </p:sp>
      <p:pic>
        <p:nvPicPr>
          <p:cNvPr id="7172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6969125"/>
            <a:ext cx="9144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7"/>
          <p:cNvSpPr txBox="1">
            <a:spLocks noChangeArrowheads="1"/>
          </p:cNvSpPr>
          <p:nvPr/>
        </p:nvSpPr>
        <p:spPr>
          <a:xfrm>
            <a:off x="287338" y="139700"/>
            <a:ext cx="8467725" cy="7493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8445B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anchor="b"/>
          <a:lstStyle>
            <a:defPPr>
              <a:defRPr lang="en-GB"/>
            </a:defPPr>
            <a:lvl1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800" b="1" ker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r>
              <a:rPr lang="ru-RU" altLang="ru-RU" dirty="0"/>
              <a:t>Особенности крупных/гос. заказчиков</a:t>
            </a:r>
            <a:endParaRPr lang="en-US" altLang="ru-RU" dirty="0"/>
          </a:p>
        </p:txBody>
      </p:sp>
      <p:sp>
        <p:nvSpPr>
          <p:cNvPr id="7174" name="TextBox 1"/>
          <p:cNvSpPr txBox="1">
            <a:spLocks noChangeArrowheads="1"/>
          </p:cNvSpPr>
          <p:nvPr/>
        </p:nvSpPr>
        <p:spPr bwMode="auto">
          <a:xfrm>
            <a:off x="38100" y="895350"/>
            <a:ext cx="10042525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1028700"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Организационные</a:t>
            </a:r>
            <a:r>
              <a:rPr lang="ru-RU" altLang="ru-RU" sz="2400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Привлекаются различные организации – подрядчики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Сложность горизонтальных коммуникаций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Высокая степень бюрократизации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Географическая </a:t>
            </a:r>
            <a:r>
              <a:rPr lang="ru-RU" altLang="ru-RU" sz="2400" dirty="0" err="1"/>
              <a:t>распределённость</a:t>
            </a:r>
            <a:endParaRPr lang="ru-RU" alt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Технические</a:t>
            </a:r>
            <a:r>
              <a:rPr lang="ru-RU" altLang="ru-RU" sz="2400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Недостаток экспертизы внутри организации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Различные инструменты и практики у разных команд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Сложности (пере)обучения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Документирование и отчетность</a:t>
            </a:r>
            <a:r>
              <a:rPr lang="ru-RU" altLang="ru-RU" sz="2400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Отсутствие стандартов </a:t>
            </a:r>
            <a:br>
              <a:rPr lang="ru-RU" altLang="ru-RU" sz="2400" dirty="0"/>
            </a:br>
            <a:r>
              <a:rPr lang="ru-RU" altLang="ru-RU" sz="2400" dirty="0"/>
              <a:t>документирования текущих работ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Различные требования по </a:t>
            </a:r>
            <a:br>
              <a:rPr lang="ru-RU" altLang="ru-RU" sz="2400" dirty="0"/>
            </a:br>
            <a:r>
              <a:rPr lang="ru-RU" altLang="ru-RU" sz="2400" dirty="0"/>
              <a:t>отчетности для разных проектов </a:t>
            </a:r>
            <a:br>
              <a:rPr lang="ru-RU" altLang="ru-RU" sz="2400" dirty="0"/>
            </a:br>
            <a:r>
              <a:rPr lang="ru-RU" altLang="ru-RU" sz="2400" dirty="0"/>
              <a:t>и разных команд</a:t>
            </a:r>
          </a:p>
        </p:txBody>
      </p:sp>
      <p:pic>
        <p:nvPicPr>
          <p:cNvPr id="1026" name="Picture 2" descr="http://www.pvsm.ru/images/2014/09/08/istoriya-evolyucii-ofisa-25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440" y="3966387"/>
            <a:ext cx="3879825" cy="2909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7"/>
          <p:cNvSpPr txBox="1">
            <a:spLocks noChangeArrowheads="1"/>
          </p:cNvSpPr>
          <p:nvPr/>
        </p:nvSpPr>
        <p:spPr>
          <a:xfrm>
            <a:off x="287338" y="139700"/>
            <a:ext cx="8467725" cy="7493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8445B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anchor="b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defRPr/>
            </a:pPr>
            <a:r>
              <a:rPr lang="ru-RU" altLang="ru-RU" sz="2800" b="1" kern="0" dirty="0">
                <a:solidFill>
                  <a:schemeClr val="accent2"/>
                </a:solidFill>
              </a:rPr>
              <a:t>Классический «</a:t>
            </a:r>
            <a:r>
              <a:rPr lang="en-US" altLang="ru-RU" sz="2800" b="1" kern="0" dirty="0">
                <a:solidFill>
                  <a:schemeClr val="accent2"/>
                </a:solidFill>
              </a:rPr>
              <a:t>Shift Left</a:t>
            </a:r>
            <a:r>
              <a:rPr lang="ru-RU" altLang="ru-RU" sz="2800" b="1" kern="0" dirty="0">
                <a:solidFill>
                  <a:schemeClr val="accent2"/>
                </a:solidFill>
              </a:rPr>
              <a:t>»</a:t>
            </a:r>
            <a:endParaRPr lang="en-US" altLang="ru-RU" sz="2800" b="1" kern="0" dirty="0">
              <a:solidFill>
                <a:schemeClr val="accent2"/>
              </a:solidFill>
            </a:endParaRPr>
          </a:p>
        </p:txBody>
      </p:sp>
      <p:sp>
        <p:nvSpPr>
          <p:cNvPr id="4" name="AutoShape 6" descr="https://mobilefirstcloudfirst.net/wp-content/uploads/2017/01/Shift-Left2-1024x436.png"/>
          <p:cNvSpPr>
            <a:spLocks noChangeAspect="1" noChangeArrowheads="1"/>
          </p:cNvSpPr>
          <p:nvPr/>
        </p:nvSpPr>
        <p:spPr bwMode="auto">
          <a:xfrm>
            <a:off x="4906962" y="3915246"/>
            <a:ext cx="309563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pic>
        <p:nvPicPr>
          <p:cNvPr id="5" name="Picture 8" descr="https://mobilefirstcloudfirst.net/wp-content/uploads/2017/01/Shift-Left2-1024x43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2" y="1835621"/>
            <a:ext cx="9898063" cy="272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Группа 10"/>
          <p:cNvGrpSpPr/>
          <p:nvPr/>
        </p:nvGrpSpPr>
        <p:grpSpPr>
          <a:xfrm>
            <a:off x="3322637" y="1691605"/>
            <a:ext cx="3168650" cy="619125"/>
            <a:chOff x="3368675" y="4372446"/>
            <a:chExt cx="3168650" cy="619125"/>
          </a:xfrm>
        </p:grpSpPr>
        <p:sp>
          <p:nvSpPr>
            <p:cNvPr id="7" name="Стрелка: вправо 3"/>
            <p:cNvSpPr>
              <a:spLocks noChangeArrowheads="1"/>
            </p:cNvSpPr>
            <p:nvPr/>
          </p:nvSpPr>
          <p:spPr bwMode="auto">
            <a:xfrm rot="10800000">
              <a:off x="3368675" y="4372446"/>
              <a:ext cx="3168650" cy="619125"/>
            </a:xfrm>
            <a:prstGeom prst="rightArrow">
              <a:avLst>
                <a:gd name="adj1" fmla="val 68926"/>
                <a:gd name="adj2" fmla="val 49924"/>
              </a:avLst>
            </a:prstGeom>
            <a:solidFill>
              <a:srgbClr val="00B8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8" name="TextBox 9"/>
            <p:cNvSpPr txBox="1">
              <a:spLocks noChangeArrowheads="1"/>
            </p:cNvSpPr>
            <p:nvPr/>
          </p:nvSpPr>
          <p:spPr bwMode="auto">
            <a:xfrm>
              <a:off x="3440112" y="4372446"/>
              <a:ext cx="3097213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altLang="ru-RU" sz="2800" b="1" dirty="0">
                  <a:solidFill>
                    <a:schemeClr val="bg1"/>
                  </a:solidFill>
                </a:rPr>
                <a:t>Сдвиг влево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55587" y="2732558"/>
            <a:ext cx="1249363" cy="5222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1400" b="1" dirty="0"/>
              <a:t>Управление качеством</a:t>
            </a: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719833" y="4561358"/>
            <a:ext cx="921702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1028700"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Раннее обнаружение проблем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Не совместимо с водопадной моделью ЖЦ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Хорошо работает с </a:t>
            </a:r>
            <a:r>
              <a:rPr lang="en-US" altLang="ru-RU" sz="2400" b="1" dirty="0"/>
              <a:t>Agile, DevOps, </a:t>
            </a:r>
            <a:r>
              <a:rPr lang="ru-RU" altLang="ru-RU" sz="2400" b="1" dirty="0"/>
              <a:t>виртуализацией сервисов при тестировании</a:t>
            </a:r>
            <a:endParaRPr lang="ru-RU" altLang="ru-RU" sz="2400" dirty="0"/>
          </a:p>
        </p:txBody>
      </p:sp>
      <p:sp>
        <p:nvSpPr>
          <p:cNvPr id="10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>
                <a:solidFill>
                  <a:srgbClr val="FFFFFF"/>
                </a:solidFill>
                <a:latin typeface="Open Sans" pitchFamily="32" charset="0"/>
              </a:rPr>
              <a:t>«</a:t>
            </a:r>
            <a:r>
              <a:rPr lang="en-US" altLang="ru-RU" sz="1400" dirty="0">
                <a:solidFill>
                  <a:srgbClr val="FFFFFF"/>
                </a:solidFill>
                <a:latin typeface="Open Sans" pitchFamily="32" charset="0"/>
              </a:rPr>
              <a:t>Shift Left</a:t>
            </a:r>
            <a:r>
              <a:rPr lang="ru-RU" altLang="ru-RU" sz="1400" dirty="0">
                <a:solidFill>
                  <a:srgbClr val="FFFFFF"/>
                </a:solidFill>
              </a:rPr>
              <a:t>» в </a:t>
            </a:r>
            <a:r>
              <a:rPr lang="ru-RU" altLang="ru-RU" sz="1400" dirty="0">
                <a:solidFill>
                  <a:srgbClr val="FFFFFF"/>
                </a:solidFill>
                <a:latin typeface="Open Sans" pitchFamily="32" charset="0"/>
              </a:rPr>
              <a:t>тестировании для крупных и гос. заказчиков</a:t>
            </a:r>
          </a:p>
        </p:txBody>
      </p:sp>
      <p:pic>
        <p:nvPicPr>
          <p:cNvPr id="14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6969125"/>
            <a:ext cx="9144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0495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pic>
        <p:nvPicPr>
          <p:cNvPr id="5124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6969125"/>
            <a:ext cx="9144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7"/>
          <p:cNvSpPr txBox="1">
            <a:spLocks noChangeArrowheads="1"/>
          </p:cNvSpPr>
          <p:nvPr/>
        </p:nvSpPr>
        <p:spPr>
          <a:xfrm>
            <a:off x="287338" y="139700"/>
            <a:ext cx="8467725" cy="7493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8445B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anchor="b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defRPr/>
            </a:pPr>
            <a:r>
              <a:rPr lang="ru-RU" altLang="ru-RU" sz="2800" b="1" kern="0" dirty="0">
                <a:solidFill>
                  <a:schemeClr val="accent2"/>
                </a:solidFill>
              </a:rPr>
              <a:t>«</a:t>
            </a:r>
            <a:r>
              <a:rPr lang="en-US" altLang="ru-RU" sz="2800" b="1" kern="0" dirty="0">
                <a:solidFill>
                  <a:schemeClr val="accent2"/>
                </a:solidFill>
              </a:rPr>
              <a:t>Shift Left</a:t>
            </a:r>
            <a:r>
              <a:rPr lang="ru-RU" altLang="ru-RU" sz="2800" b="1" kern="0" dirty="0">
                <a:solidFill>
                  <a:schemeClr val="accent2"/>
                </a:solidFill>
              </a:rPr>
              <a:t>» в крупных (гос.) заказчиках</a:t>
            </a:r>
            <a:endParaRPr lang="en-US" altLang="ru-RU" sz="2800" b="1" kern="0" dirty="0">
              <a:solidFill>
                <a:schemeClr val="accent2"/>
              </a:solidFill>
            </a:endParaRPr>
          </a:p>
        </p:txBody>
      </p:sp>
      <p:pic>
        <p:nvPicPr>
          <p:cNvPr id="5131" name="Picture 8" descr="https://mobilefirstcloudfirst.net/wp-content/uploads/2017/01/Shift-Left2-1024x436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64" y="914622"/>
            <a:ext cx="9898063" cy="272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03311" y="1754409"/>
            <a:ext cx="1247775" cy="7381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1400" b="1" dirty="0"/>
              <a:t>Управление подрядчиками</a:t>
            </a:r>
          </a:p>
        </p:txBody>
      </p:sp>
      <p:grpSp>
        <p:nvGrpSpPr>
          <p:cNvPr id="5135" name="Группа 7"/>
          <p:cNvGrpSpPr>
            <a:grpSpLocks/>
          </p:cNvGrpSpPr>
          <p:nvPr/>
        </p:nvGrpSpPr>
        <p:grpSpPr bwMode="auto">
          <a:xfrm>
            <a:off x="4205411" y="1516284"/>
            <a:ext cx="287338" cy="476250"/>
            <a:chOff x="2232000" y="3880101"/>
            <a:chExt cx="288032" cy="475800"/>
          </a:xfrm>
        </p:grpSpPr>
        <p:sp>
          <p:nvSpPr>
            <p:cNvPr id="5146" name="Равнобедренный треугольник 4"/>
            <p:cNvSpPr>
              <a:spLocks noChangeArrowheads="1"/>
            </p:cNvSpPr>
            <p:nvPr/>
          </p:nvSpPr>
          <p:spPr bwMode="auto">
            <a:xfrm>
              <a:off x="2232000" y="4056207"/>
              <a:ext cx="288032" cy="299694"/>
            </a:xfrm>
            <a:prstGeom prst="triangle">
              <a:avLst>
                <a:gd name="adj" fmla="val 50000"/>
              </a:avLst>
            </a:prstGeom>
            <a:solidFill>
              <a:srgbClr val="00B8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5147" name="Овал 5"/>
            <p:cNvSpPr>
              <a:spLocks noChangeArrowheads="1"/>
            </p:cNvSpPr>
            <p:nvPr/>
          </p:nvSpPr>
          <p:spPr bwMode="auto">
            <a:xfrm>
              <a:off x="2304008" y="3880101"/>
              <a:ext cx="216024" cy="235915"/>
            </a:xfrm>
            <a:prstGeom prst="ellipse">
              <a:avLst/>
            </a:prstGeom>
            <a:solidFill>
              <a:srgbClr val="00B8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1713321" y="2284399"/>
            <a:ext cx="288032" cy="475800"/>
            <a:chOff x="2232000" y="3880101"/>
            <a:chExt cx="288032" cy="475800"/>
          </a:xfrm>
          <a:solidFill>
            <a:srgbClr val="FFFF00"/>
          </a:solidFill>
        </p:grpSpPr>
        <p:sp>
          <p:nvSpPr>
            <p:cNvPr id="20" name="Равнобедренный треугольник 19"/>
            <p:cNvSpPr/>
            <p:nvPr/>
          </p:nvSpPr>
          <p:spPr bwMode="auto">
            <a:xfrm>
              <a:off x="2232000" y="4056207"/>
              <a:ext cx="288032" cy="29969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ru-RU">
                <a:latin typeface="Arial" charset="0"/>
                <a:ea typeface="Microsoft YaHei" charset="-122"/>
              </a:endParaRPr>
            </a:p>
          </p:txBody>
        </p:sp>
        <p:sp>
          <p:nvSpPr>
            <p:cNvPr id="21" name="Овал 20"/>
            <p:cNvSpPr/>
            <p:nvPr/>
          </p:nvSpPr>
          <p:spPr bwMode="auto">
            <a:xfrm>
              <a:off x="2304008" y="3880101"/>
              <a:ext cx="216024" cy="235915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ru-RU">
                <a:latin typeface="Arial" charset="0"/>
                <a:ea typeface="Microsoft YaHei" charset="-122"/>
              </a:endParaRPr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2416542" y="1355697"/>
            <a:ext cx="288032" cy="475800"/>
            <a:chOff x="2232000" y="3880101"/>
            <a:chExt cx="288032" cy="47580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3" name="Равнобедренный треугольник 22"/>
            <p:cNvSpPr/>
            <p:nvPr/>
          </p:nvSpPr>
          <p:spPr bwMode="auto">
            <a:xfrm>
              <a:off x="2232000" y="4056207"/>
              <a:ext cx="288032" cy="29969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ru-RU">
                <a:latin typeface="Arial" charset="0"/>
                <a:ea typeface="Microsoft YaHei" charset="-122"/>
              </a:endParaRPr>
            </a:p>
          </p:txBody>
        </p:sp>
        <p:sp>
          <p:nvSpPr>
            <p:cNvPr id="24" name="Овал 23"/>
            <p:cNvSpPr/>
            <p:nvPr/>
          </p:nvSpPr>
          <p:spPr bwMode="auto">
            <a:xfrm>
              <a:off x="2304008" y="3880101"/>
              <a:ext cx="216024" cy="235915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ru-RU">
                <a:latin typeface="Arial" charset="0"/>
                <a:ea typeface="Microsoft YaHei" charset="-122"/>
              </a:endParaRP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2478893" y="2131296"/>
            <a:ext cx="288032" cy="475800"/>
            <a:chOff x="2232000" y="3880101"/>
            <a:chExt cx="288032" cy="475800"/>
          </a:xfrm>
          <a:solidFill>
            <a:schemeClr val="bg2">
              <a:lumMod val="20000"/>
              <a:lumOff val="80000"/>
            </a:schemeClr>
          </a:solidFill>
        </p:grpSpPr>
        <p:sp>
          <p:nvSpPr>
            <p:cNvPr id="26" name="Равнобедренный треугольник 25"/>
            <p:cNvSpPr/>
            <p:nvPr/>
          </p:nvSpPr>
          <p:spPr bwMode="auto">
            <a:xfrm>
              <a:off x="2232000" y="4056207"/>
              <a:ext cx="288032" cy="29969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ru-RU">
                <a:latin typeface="Arial" charset="0"/>
                <a:ea typeface="Microsoft YaHei" charset="-122"/>
              </a:endParaRPr>
            </a:p>
          </p:txBody>
        </p:sp>
        <p:sp>
          <p:nvSpPr>
            <p:cNvPr id="27" name="Овал 26"/>
            <p:cNvSpPr/>
            <p:nvPr/>
          </p:nvSpPr>
          <p:spPr bwMode="auto">
            <a:xfrm>
              <a:off x="2304008" y="3880101"/>
              <a:ext cx="216024" cy="235915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ru-RU">
                <a:latin typeface="Arial" charset="0"/>
                <a:ea typeface="Microsoft YaHei" charset="-122"/>
              </a:endParaRPr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3652464" y="1931529"/>
            <a:ext cx="288032" cy="475800"/>
            <a:chOff x="2232000" y="3880101"/>
            <a:chExt cx="288032" cy="475800"/>
          </a:xfrm>
          <a:solidFill>
            <a:srgbClr val="C00000"/>
          </a:solidFill>
        </p:grpSpPr>
        <p:sp>
          <p:nvSpPr>
            <p:cNvPr id="29" name="Равнобедренный треугольник 28"/>
            <p:cNvSpPr/>
            <p:nvPr/>
          </p:nvSpPr>
          <p:spPr bwMode="auto">
            <a:xfrm>
              <a:off x="2232000" y="4056207"/>
              <a:ext cx="288032" cy="29969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ru-RU">
                <a:latin typeface="Arial" charset="0"/>
                <a:ea typeface="Microsoft YaHei" charset="-122"/>
              </a:endParaRPr>
            </a:p>
          </p:txBody>
        </p:sp>
        <p:sp>
          <p:nvSpPr>
            <p:cNvPr id="30" name="Овал 29"/>
            <p:cNvSpPr/>
            <p:nvPr/>
          </p:nvSpPr>
          <p:spPr bwMode="auto">
            <a:xfrm>
              <a:off x="2304008" y="3880101"/>
              <a:ext cx="216024" cy="235915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ru-RU">
                <a:latin typeface="Arial" charset="0"/>
                <a:ea typeface="Microsoft YaHei" charset="-122"/>
              </a:endParaRP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5252466" y="1842681"/>
            <a:ext cx="288032" cy="475800"/>
            <a:chOff x="2232000" y="3880101"/>
            <a:chExt cx="288032" cy="475800"/>
          </a:xfrm>
          <a:solidFill>
            <a:srgbClr val="002060"/>
          </a:solidFill>
        </p:grpSpPr>
        <p:sp>
          <p:nvSpPr>
            <p:cNvPr id="32" name="Равнобедренный треугольник 31"/>
            <p:cNvSpPr/>
            <p:nvPr/>
          </p:nvSpPr>
          <p:spPr bwMode="auto">
            <a:xfrm>
              <a:off x="2232000" y="4056207"/>
              <a:ext cx="288032" cy="299694"/>
            </a:xfrm>
            <a:prstGeom prst="triangl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ru-RU">
                <a:latin typeface="Arial" charset="0"/>
                <a:ea typeface="Microsoft YaHei" charset="-122"/>
              </a:endParaRPr>
            </a:p>
          </p:txBody>
        </p:sp>
        <p:sp>
          <p:nvSpPr>
            <p:cNvPr id="33" name="Овал 32"/>
            <p:cNvSpPr/>
            <p:nvPr/>
          </p:nvSpPr>
          <p:spPr bwMode="auto">
            <a:xfrm>
              <a:off x="2304008" y="3880101"/>
              <a:ext cx="216024" cy="235915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ru-RU">
                <a:latin typeface="Arial" charset="0"/>
                <a:ea typeface="Microsoft YaHei" charset="-122"/>
              </a:endParaRPr>
            </a:p>
          </p:txBody>
        </p:sp>
      </p:grpSp>
      <p:cxnSp>
        <p:nvCxnSpPr>
          <p:cNvPr id="5141" name="Прямая со стрелкой 14"/>
          <p:cNvCxnSpPr>
            <a:cxnSpLocks noChangeShapeType="1"/>
            <a:stCxn id="14" idx="3"/>
          </p:cNvCxnSpPr>
          <p:nvPr/>
        </p:nvCxnSpPr>
        <p:spPr bwMode="auto">
          <a:xfrm>
            <a:off x="1351086" y="2122709"/>
            <a:ext cx="465138" cy="1968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42" name="Прямая со стрелкой 35"/>
          <p:cNvCxnSpPr>
            <a:cxnSpLocks noChangeShapeType="1"/>
            <a:stCxn id="14" idx="3"/>
          </p:cNvCxnSpPr>
          <p:nvPr/>
        </p:nvCxnSpPr>
        <p:spPr bwMode="auto">
          <a:xfrm>
            <a:off x="1351086" y="2122709"/>
            <a:ext cx="1231900" cy="4286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43" name="Прямая со стрелкой 38"/>
          <p:cNvCxnSpPr>
            <a:cxnSpLocks noChangeShapeType="1"/>
            <a:stCxn id="14" idx="3"/>
          </p:cNvCxnSpPr>
          <p:nvPr/>
        </p:nvCxnSpPr>
        <p:spPr bwMode="auto">
          <a:xfrm flipV="1">
            <a:off x="1351086" y="1590897"/>
            <a:ext cx="1246188" cy="53181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44" name="Прямая со стрелкой 41"/>
          <p:cNvCxnSpPr>
            <a:cxnSpLocks noChangeShapeType="1"/>
            <a:stCxn id="14" idx="3"/>
          </p:cNvCxnSpPr>
          <p:nvPr/>
        </p:nvCxnSpPr>
        <p:spPr bwMode="auto">
          <a:xfrm flipV="1">
            <a:off x="1351086" y="2049684"/>
            <a:ext cx="2373313" cy="730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45" name="Прямая со стрелкой 45"/>
          <p:cNvCxnSpPr>
            <a:cxnSpLocks noChangeShapeType="1"/>
            <a:stCxn id="14" idx="3"/>
            <a:endCxn id="5147" idx="3"/>
          </p:cNvCxnSpPr>
          <p:nvPr/>
        </p:nvCxnSpPr>
        <p:spPr bwMode="auto">
          <a:xfrm flipV="1">
            <a:off x="1351086" y="1717897"/>
            <a:ext cx="2957513" cy="40481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extBox 1"/>
          <p:cNvSpPr txBox="1"/>
          <p:nvPr/>
        </p:nvSpPr>
        <p:spPr>
          <a:xfrm>
            <a:off x="6072355" y="1953391"/>
            <a:ext cx="993688" cy="46166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ПМИ</a:t>
            </a:r>
          </a:p>
        </p:txBody>
      </p:sp>
      <p:sp>
        <p:nvSpPr>
          <p:cNvPr id="34" name="TextBox 1"/>
          <p:cNvSpPr txBox="1">
            <a:spLocks noChangeArrowheads="1"/>
          </p:cNvSpPr>
          <p:nvPr/>
        </p:nvSpPr>
        <p:spPr bwMode="auto">
          <a:xfrm>
            <a:off x="679575" y="3692518"/>
            <a:ext cx="921702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1028700"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Много подрядчиков на разных стадиях проекта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Привычка к «водопадной» модели ЖЦ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Запаздывание с реакцией на проблемы ранних стадий ЖЦ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Сложности отслеживания изменений в проекте</a:t>
            </a:r>
            <a:endParaRPr lang="ru-RU" altLang="ru-RU" sz="2400" dirty="0"/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>
                <a:solidFill>
                  <a:srgbClr val="FFFFFF"/>
                </a:solidFill>
                <a:latin typeface="Open Sans" pitchFamily="32" charset="0"/>
              </a:rPr>
              <a:t>«</a:t>
            </a:r>
            <a:r>
              <a:rPr lang="en-US" altLang="ru-RU" sz="1400" dirty="0">
                <a:solidFill>
                  <a:srgbClr val="FFFFFF"/>
                </a:solidFill>
                <a:latin typeface="Open Sans" pitchFamily="32" charset="0"/>
              </a:rPr>
              <a:t>Shift Left</a:t>
            </a:r>
            <a:r>
              <a:rPr lang="ru-RU" altLang="ru-RU" sz="1400" dirty="0">
                <a:solidFill>
                  <a:srgbClr val="FFFFFF"/>
                </a:solidFill>
              </a:rPr>
              <a:t>» в </a:t>
            </a:r>
            <a:r>
              <a:rPr lang="ru-RU" altLang="ru-RU" sz="1400" dirty="0">
                <a:solidFill>
                  <a:srgbClr val="FFFFFF"/>
                </a:solidFill>
                <a:latin typeface="Open Sans" pitchFamily="32" charset="0"/>
              </a:rPr>
              <a:t>тестировании для крупных и гос. заказчиков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pic>
        <p:nvPicPr>
          <p:cNvPr id="9220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6969125"/>
            <a:ext cx="9144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7"/>
          <p:cNvSpPr txBox="1">
            <a:spLocks noChangeArrowheads="1"/>
          </p:cNvSpPr>
          <p:nvPr/>
        </p:nvSpPr>
        <p:spPr>
          <a:xfrm>
            <a:off x="287338" y="139700"/>
            <a:ext cx="8467725" cy="7493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8445B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anchor="b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defRPr/>
            </a:pPr>
            <a:r>
              <a:rPr lang="ru-RU" altLang="ru-RU" sz="2800" b="1" kern="0" dirty="0">
                <a:solidFill>
                  <a:schemeClr val="accent2"/>
                </a:solidFill>
              </a:rPr>
              <a:t>Как решали проблемы</a:t>
            </a:r>
            <a:endParaRPr lang="en-US" altLang="ru-RU" sz="2800" b="1" kern="0" dirty="0">
              <a:solidFill>
                <a:schemeClr val="accent2"/>
              </a:solidFill>
            </a:endParaRPr>
          </a:p>
        </p:txBody>
      </p:sp>
      <p:sp>
        <p:nvSpPr>
          <p:cNvPr id="9222" name="TextBox 5"/>
          <p:cNvSpPr txBox="1">
            <a:spLocks noChangeArrowheads="1"/>
          </p:cNvSpPr>
          <p:nvPr/>
        </p:nvSpPr>
        <p:spPr bwMode="auto">
          <a:xfrm>
            <a:off x="38100" y="895350"/>
            <a:ext cx="10042525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1028700"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Организационные</a:t>
            </a:r>
            <a:r>
              <a:rPr lang="ru-RU" altLang="ru-RU" sz="2400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 err="1"/>
              <a:t>Проактивный</a:t>
            </a:r>
            <a:r>
              <a:rPr lang="ru-RU" altLang="ru-RU" sz="2400" dirty="0"/>
              <a:t> – предложение</a:t>
            </a:r>
            <a:br>
              <a:rPr lang="ru-RU" altLang="ru-RU" sz="2400" dirty="0"/>
            </a:br>
            <a:r>
              <a:rPr lang="ru-RU" altLang="ru-RU" sz="2400" dirty="0"/>
              <a:t>своих вариантов решений заказчику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Учет бюрократии в сроках работ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Когнитивные практики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Вебинары для обучения команд в других </a:t>
            </a:r>
            <a:br>
              <a:rPr lang="ru-RU" altLang="ru-RU" sz="2400" dirty="0"/>
            </a:br>
            <a:r>
              <a:rPr lang="ru-RU" altLang="ru-RU" sz="2400" dirty="0"/>
              <a:t>городах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Технические</a:t>
            </a:r>
            <a:r>
              <a:rPr lang="ru-RU" altLang="ru-RU" sz="2400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Постепенное вовлечение сотрудников заказчика и передача экспертизы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Предложение готовых практик на основе свободного ПО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Документирование и отчетность</a:t>
            </a:r>
            <a:r>
              <a:rPr lang="ru-RU" altLang="ru-RU" sz="2400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Предложение своих практик документирования и отчетности</a:t>
            </a:r>
          </a:p>
        </p:txBody>
      </p:sp>
      <p:pic>
        <p:nvPicPr>
          <p:cNvPr id="9224" name="Picture 8" descr="Картинки по запросу болевая точка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3" t="8797" r="15502"/>
          <a:stretch/>
        </p:blipFill>
        <p:spPr bwMode="auto">
          <a:xfrm>
            <a:off x="7119344" y="822325"/>
            <a:ext cx="2690374" cy="2309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>
                <a:solidFill>
                  <a:srgbClr val="FFFFFF"/>
                </a:solidFill>
                <a:latin typeface="Open Sans" pitchFamily="32" charset="0"/>
              </a:rPr>
              <a:t>«</a:t>
            </a:r>
            <a:r>
              <a:rPr lang="en-US" altLang="ru-RU" sz="1400" dirty="0">
                <a:solidFill>
                  <a:srgbClr val="FFFFFF"/>
                </a:solidFill>
                <a:latin typeface="Open Sans" pitchFamily="32" charset="0"/>
              </a:rPr>
              <a:t>Shift Left</a:t>
            </a:r>
            <a:r>
              <a:rPr lang="ru-RU" altLang="ru-RU" sz="1400" dirty="0">
                <a:solidFill>
                  <a:srgbClr val="FFFFFF"/>
                </a:solidFill>
              </a:rPr>
              <a:t>» в </a:t>
            </a:r>
            <a:r>
              <a:rPr lang="ru-RU" altLang="ru-RU" sz="1400" dirty="0">
                <a:solidFill>
                  <a:srgbClr val="FFFFFF"/>
                </a:solidFill>
                <a:latin typeface="Open Sans" pitchFamily="32" charset="0"/>
              </a:rPr>
              <a:t>тестировании для крупных и гос. заказчиков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pic>
        <p:nvPicPr>
          <p:cNvPr id="11268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6969125"/>
            <a:ext cx="9144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7"/>
          <p:cNvSpPr txBox="1">
            <a:spLocks noChangeArrowheads="1"/>
          </p:cNvSpPr>
          <p:nvPr/>
        </p:nvSpPr>
        <p:spPr>
          <a:xfrm>
            <a:off x="287338" y="139700"/>
            <a:ext cx="8467725" cy="7493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8445B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anchor="b"/>
          <a:lstStyle>
            <a:defPPr>
              <a:defRPr lang="en-GB"/>
            </a:defPPr>
            <a:lvl1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800" b="1" ker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r>
              <a:rPr lang="ru-RU" altLang="ru-RU" dirty="0"/>
              <a:t>Применяемые практики</a:t>
            </a:r>
            <a:endParaRPr lang="en-US" altLang="ru-RU" dirty="0"/>
          </a:p>
        </p:txBody>
      </p:sp>
      <p:sp>
        <p:nvSpPr>
          <p:cNvPr id="11270" name="TextBox 5"/>
          <p:cNvSpPr txBox="1">
            <a:spLocks noChangeArrowheads="1"/>
          </p:cNvSpPr>
          <p:nvPr/>
        </p:nvSpPr>
        <p:spPr bwMode="auto">
          <a:xfrm>
            <a:off x="19049" y="882650"/>
            <a:ext cx="10042525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1028700"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Связь с требованиями:</a:t>
            </a:r>
            <a:endParaRPr lang="ru-RU" altLang="ru-RU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Управление требованиями – от тестирования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Выделение типа низкоуровневых требований </a:t>
            </a:r>
            <a:br>
              <a:rPr lang="ru-RU" altLang="ru-RU" sz="2400" dirty="0"/>
            </a:br>
            <a:r>
              <a:rPr lang="ru-RU" altLang="ru-RU" sz="2400" dirty="0"/>
              <a:t>для связи с тест-кейсами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Технические</a:t>
            </a:r>
            <a:r>
              <a:rPr lang="ru-RU" altLang="ru-RU" sz="2400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Использование единого репозитория управления тестированием и  требованиями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Свободное ПО и/или лицензии заказчика </a:t>
            </a:r>
            <a:br>
              <a:rPr lang="ru-RU" altLang="ru-RU" sz="2400" dirty="0"/>
            </a:br>
            <a:r>
              <a:rPr lang="ru-RU" altLang="ru-RU" sz="2400" dirty="0"/>
              <a:t>для автоматизированного тестирования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Интеграция различных средств </a:t>
            </a:r>
            <a:br>
              <a:rPr lang="ru-RU" altLang="ru-RU" sz="2400" dirty="0"/>
            </a:br>
            <a:r>
              <a:rPr lang="ru-RU" altLang="ru-RU" sz="2400" dirty="0"/>
              <a:t>тестирования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2 интерфейса для работы в </a:t>
            </a:r>
            <a:br>
              <a:rPr lang="ru-RU" altLang="ru-RU" sz="2400" dirty="0"/>
            </a:br>
            <a:r>
              <a:rPr lang="ru-RU" altLang="ru-RU" sz="2400" dirty="0"/>
              <a:t>(не)защищенной среде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Документирование и отчетность</a:t>
            </a:r>
            <a:r>
              <a:rPr lang="ru-RU" altLang="ru-RU" sz="2400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Предложение своих практик отчетности и их адаптация для единого репозитория управления тестированием</a:t>
            </a:r>
          </a:p>
        </p:txBody>
      </p:sp>
      <p:pic>
        <p:nvPicPr>
          <p:cNvPr id="11280" name="Picture 16" descr="Картинки по запросу двуликий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38" r="9838" b="1970"/>
          <a:stretch/>
        </p:blipFill>
        <p:spPr bwMode="auto">
          <a:xfrm>
            <a:off x="7391987" y="3627438"/>
            <a:ext cx="2615361" cy="2372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18" descr="Картинки по запросу двуликий"/>
          <p:cNvSpPr>
            <a:spLocks noChangeAspect="1" noChangeArrowheads="1"/>
          </p:cNvSpPr>
          <p:nvPr/>
        </p:nvSpPr>
        <p:spPr bwMode="auto">
          <a:xfrm>
            <a:off x="4887913" y="3627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0" name="Picture 2" descr="http://uc.blogdetik.com/680/68010/files/2010/06/practice.jpe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2308" y="626431"/>
            <a:ext cx="2323232" cy="2144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>
                <a:solidFill>
                  <a:srgbClr val="FFFFFF"/>
                </a:solidFill>
                <a:latin typeface="Open Sans" pitchFamily="32" charset="0"/>
              </a:rPr>
              <a:t>«</a:t>
            </a:r>
            <a:r>
              <a:rPr lang="en-US" altLang="ru-RU" sz="1400" dirty="0">
                <a:solidFill>
                  <a:srgbClr val="FFFFFF"/>
                </a:solidFill>
                <a:latin typeface="Open Sans" pitchFamily="32" charset="0"/>
              </a:rPr>
              <a:t>Shift Left</a:t>
            </a:r>
            <a:r>
              <a:rPr lang="ru-RU" altLang="ru-RU" sz="1400" dirty="0">
                <a:solidFill>
                  <a:srgbClr val="FFFFFF"/>
                </a:solidFill>
              </a:rPr>
              <a:t>» в </a:t>
            </a:r>
            <a:r>
              <a:rPr lang="ru-RU" altLang="ru-RU" sz="1400" dirty="0">
                <a:solidFill>
                  <a:srgbClr val="FFFFFF"/>
                </a:solidFill>
                <a:latin typeface="Open Sans" pitchFamily="32" charset="0"/>
              </a:rPr>
              <a:t>тестировании для крупных и гос. заказчиков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pic>
        <p:nvPicPr>
          <p:cNvPr id="13316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6969125"/>
            <a:ext cx="9144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7"/>
          <p:cNvSpPr txBox="1">
            <a:spLocks noChangeArrowheads="1"/>
          </p:cNvSpPr>
          <p:nvPr/>
        </p:nvSpPr>
        <p:spPr>
          <a:xfrm>
            <a:off x="287338" y="139700"/>
            <a:ext cx="8467725" cy="7493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8445B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anchor="b"/>
          <a:lstStyle>
            <a:defPPr>
              <a:defRPr lang="en-GB"/>
            </a:defPPr>
            <a:lvl1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800" b="1" ker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r>
              <a:rPr lang="ru-RU" altLang="ru-RU" dirty="0"/>
              <a:t>Результаты</a:t>
            </a:r>
            <a:endParaRPr lang="en-US" altLang="ru-RU" dirty="0"/>
          </a:p>
        </p:txBody>
      </p:sp>
      <p:sp>
        <p:nvSpPr>
          <p:cNvPr id="13318" name="TextBox 5"/>
          <p:cNvSpPr txBox="1">
            <a:spLocks noChangeArrowheads="1"/>
          </p:cNvSpPr>
          <p:nvPr/>
        </p:nvSpPr>
        <p:spPr bwMode="auto">
          <a:xfrm>
            <a:off x="38100" y="895350"/>
            <a:ext cx="10042525" cy="637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1028700"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Требования:</a:t>
            </a:r>
            <a:endParaRPr lang="ru-RU" altLang="ru-RU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Управление требованиями без </a:t>
            </a:r>
            <a:br>
              <a:rPr lang="ru-RU" altLang="ru-RU" sz="2400" dirty="0"/>
            </a:br>
            <a:r>
              <a:rPr lang="ru-RU" altLang="ru-RU" sz="2400" dirty="0"/>
              <a:t>больших трудозатрат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Тестирование: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Автоматизированное и ручное тестирование может выполняться как нами, так и командой заказчика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Разные виды тестирования - разные команды - разные инструменты – единое управление и отчетность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Успешно используется удалённое обучение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Регулярно выполняется нагрузочное тестирование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Привязано к </a:t>
            </a:r>
            <a:r>
              <a:rPr lang="ru-RU" altLang="ru-RU" sz="2400" dirty="0" err="1"/>
              <a:t>релизной</a:t>
            </a:r>
            <a:r>
              <a:rPr lang="ru-RU" altLang="ru-RU" sz="2400" dirty="0"/>
              <a:t> практике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Документирование и отчетность</a:t>
            </a:r>
            <a:r>
              <a:rPr lang="ru-RU" altLang="ru-RU" sz="2400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«</a:t>
            </a:r>
            <a:r>
              <a:rPr lang="en-US" altLang="ru-RU" sz="2400" dirty="0"/>
              <a:t>Shift Left</a:t>
            </a:r>
            <a:r>
              <a:rPr lang="ru-RU" altLang="ru-RU" sz="2400" dirty="0"/>
              <a:t>» позволяет заказчику видеть тестирование на всех этапах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Отчетность представляет как общую картину, так и детали по командам и видам тестирования</a:t>
            </a:r>
          </a:p>
          <a:p>
            <a:pPr lvl="1">
              <a:buFont typeface="Arial" panose="020B0604020202020204" pitchFamily="34" charset="0"/>
              <a:buChar char="•"/>
            </a:pPr>
            <a:endParaRPr lang="ru-RU" altLang="ru-RU" sz="2400" dirty="0"/>
          </a:p>
        </p:txBody>
      </p:sp>
      <p:pic>
        <p:nvPicPr>
          <p:cNvPr id="13320" name="Picture 8" descr="Картинки по запросу достижения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077" y="602000"/>
            <a:ext cx="24003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>
                <a:solidFill>
                  <a:srgbClr val="FFFFFF"/>
                </a:solidFill>
                <a:latin typeface="Open Sans" pitchFamily="32" charset="0"/>
              </a:rPr>
              <a:t>«</a:t>
            </a:r>
            <a:r>
              <a:rPr lang="en-US" altLang="ru-RU" sz="1400" dirty="0">
                <a:solidFill>
                  <a:srgbClr val="FFFFFF"/>
                </a:solidFill>
                <a:latin typeface="Open Sans" pitchFamily="32" charset="0"/>
              </a:rPr>
              <a:t>Shift Left</a:t>
            </a:r>
            <a:r>
              <a:rPr lang="ru-RU" altLang="ru-RU" sz="1400" dirty="0">
                <a:solidFill>
                  <a:srgbClr val="FFFFFF"/>
                </a:solidFill>
              </a:rPr>
              <a:t>» в </a:t>
            </a:r>
            <a:r>
              <a:rPr lang="ru-RU" altLang="ru-RU" sz="1400" dirty="0">
                <a:solidFill>
                  <a:srgbClr val="FFFFFF"/>
                </a:solidFill>
                <a:latin typeface="Open Sans" pitchFamily="32" charset="0"/>
              </a:rPr>
              <a:t>тестировании для крупных и гос. заказчиков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pic>
        <p:nvPicPr>
          <p:cNvPr id="15364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6969125"/>
            <a:ext cx="9144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7"/>
          <p:cNvSpPr txBox="1">
            <a:spLocks noChangeArrowheads="1"/>
          </p:cNvSpPr>
          <p:nvPr/>
        </p:nvSpPr>
        <p:spPr>
          <a:xfrm>
            <a:off x="287338" y="139700"/>
            <a:ext cx="8467725" cy="7493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8445B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anchor="b"/>
          <a:lstStyle>
            <a:defPPr>
              <a:defRPr lang="en-GB"/>
            </a:defPPr>
            <a:lvl1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800" b="1" ker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r>
              <a:rPr lang="ru-RU" altLang="ru-RU" dirty="0"/>
              <a:t>На что обратить внимание</a:t>
            </a:r>
            <a:endParaRPr lang="en-US" altLang="ru-RU" dirty="0"/>
          </a:p>
        </p:txBody>
      </p:sp>
      <p:sp>
        <p:nvSpPr>
          <p:cNvPr id="15366" name="TextBox 5"/>
          <p:cNvSpPr txBox="1">
            <a:spLocks noChangeArrowheads="1"/>
          </p:cNvSpPr>
          <p:nvPr/>
        </p:nvSpPr>
        <p:spPr bwMode="auto">
          <a:xfrm>
            <a:off x="44450" y="836613"/>
            <a:ext cx="10042525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1028700"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Требования:</a:t>
            </a:r>
            <a:endParaRPr lang="ru-RU" altLang="ru-RU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2-3 типа требований, только 1 связан с тестированием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Требования – на основе тестирования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Дефекты: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Заказчик может обходиться без дефектов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Тестирование: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Мы создаем – заказчик использует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Адресное обучение заказчика вместо подробной документации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Распределение (железа и др. ресурсов) по видам тестирования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400" b="1" dirty="0"/>
              <a:t>Документирование и отчетность</a:t>
            </a:r>
            <a:r>
              <a:rPr lang="ru-RU" altLang="ru-RU" sz="2400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Ловушка «2 в 1» - документирование </a:t>
            </a:r>
            <a:r>
              <a:rPr lang="ru-RU" altLang="ru-RU" sz="2400" b="1" dirty="0"/>
              <a:t>неизбежно</a:t>
            </a:r>
            <a:r>
              <a:rPr lang="ru-RU" altLang="ru-RU" sz="2400" dirty="0"/>
              <a:t> + требуется реальная работа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Предлагайте свои варианты отчетов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altLang="ru-RU" sz="2400" dirty="0"/>
              <a:t>Используйте с пользой </a:t>
            </a:r>
            <a:r>
              <a:rPr lang="ru-RU" altLang="ru-RU" sz="2400" b="1" dirty="0"/>
              <a:t>утвержденные</a:t>
            </a:r>
            <a:r>
              <a:rPr lang="ru-RU" altLang="ru-RU" sz="2400" dirty="0"/>
              <a:t> документы </a:t>
            </a:r>
          </a:p>
        </p:txBody>
      </p:sp>
      <p:pic>
        <p:nvPicPr>
          <p:cNvPr id="15374" name="Picture 14" descr="Картинки по запросу нет багов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385" y="1585913"/>
            <a:ext cx="216024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>
                <a:solidFill>
                  <a:srgbClr val="FFFFFF"/>
                </a:solidFill>
                <a:latin typeface="Open Sans" pitchFamily="32" charset="0"/>
              </a:rPr>
              <a:t>«</a:t>
            </a:r>
            <a:r>
              <a:rPr lang="en-US" altLang="ru-RU" sz="1400" dirty="0">
                <a:solidFill>
                  <a:srgbClr val="FFFFFF"/>
                </a:solidFill>
                <a:latin typeface="Open Sans" pitchFamily="32" charset="0"/>
              </a:rPr>
              <a:t>Shift Left</a:t>
            </a:r>
            <a:r>
              <a:rPr lang="ru-RU" altLang="ru-RU" sz="1400" dirty="0">
                <a:solidFill>
                  <a:srgbClr val="FFFFFF"/>
                </a:solidFill>
              </a:rPr>
              <a:t>» в </a:t>
            </a:r>
            <a:r>
              <a:rPr lang="ru-RU" altLang="ru-RU" sz="1400" dirty="0">
                <a:solidFill>
                  <a:srgbClr val="FFFFFF"/>
                </a:solidFill>
                <a:latin typeface="Open Sans" pitchFamily="32" charset="0"/>
              </a:rPr>
              <a:t>тестировании для крупных и гос. заказчиков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13335</TotalTime>
  <Words>525</Words>
  <Application>Microsoft Office PowerPoint</Application>
  <PresentationFormat>Произвольный</PresentationFormat>
  <Paragraphs>119</Paragraphs>
  <Slides>11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 Unicode MS</vt:lpstr>
      <vt:lpstr>Microsoft YaHei</vt:lpstr>
      <vt:lpstr>Arial</vt:lpstr>
      <vt:lpstr>Arial Black</vt:lpstr>
      <vt:lpstr>Open Sans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ldv</dc:creator>
  <cp:lastModifiedBy>ldv</cp:lastModifiedBy>
  <cp:revision>55</cp:revision>
  <cp:lastPrinted>1601-01-01T00:00:00Z</cp:lastPrinted>
  <dcterms:created xsi:type="dcterms:W3CDTF">2015-01-21T10:52:29Z</dcterms:created>
  <dcterms:modified xsi:type="dcterms:W3CDTF">2017-03-30T13:40:47Z</dcterms:modified>
</cp:coreProperties>
</file>