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18"/>
  </p:notesMasterIdLst>
  <p:sldIdLst>
    <p:sldId id="258" r:id="rId3"/>
    <p:sldId id="263" r:id="rId4"/>
    <p:sldId id="264" r:id="rId5"/>
    <p:sldId id="286" r:id="rId6"/>
    <p:sldId id="288" r:id="rId7"/>
    <p:sldId id="277" r:id="rId8"/>
    <p:sldId id="278" r:id="rId9"/>
    <p:sldId id="279" r:id="rId10"/>
    <p:sldId id="289" r:id="rId11"/>
    <p:sldId id="283" r:id="rId12"/>
    <p:sldId id="287" r:id="rId13"/>
    <p:sldId id="280" r:id="rId14"/>
    <p:sldId id="274" r:id="rId15"/>
    <p:sldId id="271" r:id="rId16"/>
    <p:sldId id="266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138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1" Type="http://schemas.openxmlformats.org/officeDocument/2006/relationships/theme" Target="theme/them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7C8F88C-D55C-4293-956F-413204A281A7}" type="datetimeFigureOut">
              <a:rPr lang="ru-RU" smtClean="0"/>
              <a:pPr/>
              <a:t>21.03.2015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ABAB4DD-3E59-47AF-B0C4-2305F67B29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6670953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921FD895-9839-4B73-A279-5B75250D4BE0}" type="slidenum">
              <a:rPr lang="ru-RU" sz="1200">
                <a:solidFill>
                  <a:srgbClr val="000000"/>
                </a:solidFill>
                <a:latin typeface="Calibri" pitchFamily="34" charset="0"/>
              </a:rPr>
              <a:pPr algn="r"/>
              <a:t>1</a:t>
            </a:fld>
            <a:endParaRPr lang="ru-RU" sz="120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13315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ECCCD04F-405B-4B1B-BCAA-A3E6C9A92300}" type="slidenum">
              <a:rPr lang="ru-RU" sz="1200">
                <a:solidFill>
                  <a:srgbClr val="000000"/>
                </a:solidFill>
                <a:latin typeface="Calibri" pitchFamily="34" charset="0"/>
              </a:rPr>
              <a:pPr algn="r"/>
              <a:t>1</a:t>
            </a:fld>
            <a:endParaRPr lang="ru-RU" sz="120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1331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3317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2241B6-B283-4AF4-9153-8D9D8F2937B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29781564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4D0D33-B87B-43B1-8E19-1EF6DDB4A8A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36938710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6BD9FE-E3F7-4F0D-A2BF-F5ABC953D4B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52607724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524000" y="1905000"/>
            <a:ext cx="3429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105400" y="1905000"/>
            <a:ext cx="3429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B95569-556E-45A7-A143-89F262B2D49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74189531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DC7EB7-B68E-4F56-BA3E-8554D8B2C78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2376767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567966-7AC5-4CFE-8262-E29D0C7702F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59699562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314392-721A-4290-B7A3-998CF3DD4B0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33733136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430CF3-75E5-433F-AAB9-F024C467C9A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5534494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1FF58C-4782-477E-866A-AFECB18401C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33509399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C89923-8946-466C-B9D1-3B105A53B07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58633351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190500"/>
            <a:ext cx="1752600" cy="58293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524000" y="190500"/>
            <a:ext cx="5105400" cy="58293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3FC745-3B05-40F9-BDDC-C8D97D0BA3D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80029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21.03.2015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21.03.2015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21.03.2015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21.03.2015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21.03.2015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21.03.2015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21.03.2015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524000" y="190500"/>
            <a:ext cx="7010400" cy="1527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524000" y="1905000"/>
            <a:ext cx="7010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3584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6294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rgbClr val="000000"/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584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2766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rgbClr val="000000"/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584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524000" y="6248400"/>
            <a:ext cx="1295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auto">
              <a:spcBef>
                <a:spcPts val="0"/>
              </a:spcBef>
              <a:spcAft>
                <a:spcPts val="0"/>
              </a:spcAft>
              <a:defRPr sz="1400">
                <a:solidFill>
                  <a:srgbClr val="000000"/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478B2608-A7DB-4DC1-8577-F94A93D99F1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35847" name="Line 7"/>
          <p:cNvSpPr>
            <a:spLocks noChangeShapeType="1"/>
          </p:cNvSpPr>
          <p:nvPr/>
        </p:nvSpPr>
        <p:spPr bwMode="auto">
          <a:xfrm flipV="1">
            <a:off x="1371600" y="304800"/>
            <a:ext cx="0" cy="1295400"/>
          </a:xfrm>
          <a:prstGeom prst="line">
            <a:avLst/>
          </a:prstGeom>
          <a:noFill/>
          <a:ln w="38100">
            <a:solidFill>
              <a:schemeClr val="tx2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35848" name="Oval 8"/>
          <p:cNvSpPr>
            <a:spLocks noChangeArrowheads="1"/>
          </p:cNvSpPr>
          <p:nvPr/>
        </p:nvSpPr>
        <p:spPr bwMode="auto">
          <a:xfrm>
            <a:off x="152400" y="838200"/>
            <a:ext cx="228600" cy="228600"/>
          </a:xfrm>
          <a:prstGeom prst="ellipse">
            <a:avLst/>
          </a:prstGeom>
          <a:solidFill>
            <a:schemeClr val="tx1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ru-RU" sz="24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35849" name="Oval 9"/>
          <p:cNvSpPr>
            <a:spLocks noChangeArrowheads="1"/>
          </p:cNvSpPr>
          <p:nvPr/>
        </p:nvSpPr>
        <p:spPr bwMode="auto">
          <a:xfrm>
            <a:off x="539750" y="838200"/>
            <a:ext cx="228600" cy="228600"/>
          </a:xfrm>
          <a:prstGeom prst="ellipse">
            <a:avLst/>
          </a:prstGeom>
          <a:solidFill>
            <a:schemeClr val="accent1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ru-RU" sz="24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35850" name="Oval 10"/>
          <p:cNvSpPr>
            <a:spLocks noChangeArrowheads="1"/>
          </p:cNvSpPr>
          <p:nvPr/>
        </p:nvSpPr>
        <p:spPr bwMode="auto">
          <a:xfrm>
            <a:off x="927100" y="838200"/>
            <a:ext cx="228600" cy="228600"/>
          </a:xfrm>
          <a:prstGeom prst="ellipse">
            <a:avLst/>
          </a:prstGeom>
          <a:solidFill>
            <a:schemeClr val="accent2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ru-RU" sz="2400">
              <a:solidFill>
                <a:srgbClr val="000000"/>
              </a:solidFill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41744007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  <a:cs typeface="Arial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  <a:cs typeface="Arial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  <a:cs typeface="Arial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  <a:cs typeface="Arial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0000"/>
        <a:buFont typeface="Wingdings" pitchFamily="2" charset="2"/>
        <a:buChar char="¢"/>
        <a:defRPr sz="30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l"/>
        <a:defRPr sz="2800">
          <a:solidFill>
            <a:schemeClr val="tx2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Char char="•"/>
        <a:defRPr sz="2400">
          <a:solidFill>
            <a:schemeClr val="tx2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000">
          <a:solidFill>
            <a:schemeClr val="tx2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2"/>
          </a:solidFill>
          <a:latin typeface="+mn-lt"/>
          <a:cs typeface="+mn-cs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2"/>
          </a:solidFill>
          <a:latin typeface="+mn-lt"/>
          <a:cs typeface="+mn-cs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2"/>
          </a:solidFill>
          <a:latin typeface="+mn-lt"/>
          <a:cs typeface="+mn-cs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2"/>
          </a:solidFill>
          <a:latin typeface="+mn-lt"/>
          <a:cs typeface="+mn-cs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2"/>
          </a:solidFill>
          <a:latin typeface="+mn-lt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1619672" y="1772816"/>
            <a:ext cx="6552728" cy="2000250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ru-RU" sz="3600" cap="all" dirty="0" smtClean="0"/>
              <a:t>Роль Интеграции в РАЗРАБОТКЕ ПО</a:t>
            </a:r>
            <a:endParaRPr lang="ru-RU" sz="3600" dirty="0" smtClean="0"/>
          </a:p>
        </p:txBody>
      </p:sp>
      <p:sp>
        <p:nvSpPr>
          <p:cNvPr id="4099" name="Text Box 5"/>
          <p:cNvSpPr txBox="1">
            <a:spLocks noChangeArrowheads="1"/>
          </p:cNvSpPr>
          <p:nvPr/>
        </p:nvSpPr>
        <p:spPr bwMode="auto">
          <a:xfrm>
            <a:off x="3437368" y="6216650"/>
            <a:ext cx="1821589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ru-RU" dirty="0">
                <a:solidFill>
                  <a:srgbClr val="000000"/>
                </a:solidFill>
              </a:rPr>
              <a:t>Санкт-Петербург</a:t>
            </a:r>
          </a:p>
          <a:p>
            <a:pPr algn="ctr"/>
            <a:r>
              <a:rPr lang="ru-RU" dirty="0" smtClean="0">
                <a:solidFill>
                  <a:srgbClr val="000000"/>
                </a:solidFill>
              </a:rPr>
              <a:t>2015</a:t>
            </a:r>
            <a:endParaRPr lang="ru-RU" dirty="0">
              <a:solidFill>
                <a:srgbClr val="000000"/>
              </a:solidFill>
            </a:endParaRPr>
          </a:p>
        </p:txBody>
      </p:sp>
      <p:sp>
        <p:nvSpPr>
          <p:cNvPr id="13" name="Rectangle 3"/>
          <p:cNvSpPr txBox="1">
            <a:spLocks noChangeArrowheads="1"/>
          </p:cNvSpPr>
          <p:nvPr/>
        </p:nvSpPr>
        <p:spPr bwMode="auto">
          <a:xfrm>
            <a:off x="6804248" y="5517232"/>
            <a:ext cx="2339752" cy="6978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normAutofit/>
          </a:bodyPr>
          <a:lstStyle/>
          <a:p>
            <a:pPr>
              <a:lnSpc>
                <a:spcPct val="80000"/>
              </a:lnSpc>
              <a:spcBef>
                <a:spcPct val="20000"/>
              </a:spcBef>
              <a:buClr>
                <a:schemeClr val="tx1"/>
              </a:buClr>
              <a:buSzPct val="70000"/>
              <a:buFont typeface="Wingdings" pitchFamily="2" charset="2"/>
              <a:buNone/>
              <a:defRPr/>
            </a:pPr>
            <a:r>
              <a:rPr lang="ru-RU" sz="2000" b="1" kern="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Иванов А.И</a:t>
            </a:r>
            <a:r>
              <a:rPr lang="ru-RU" sz="2000" b="1" kern="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sz="2000" b="1" kern="0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ct val="80000"/>
              </a:lnSpc>
              <a:spcBef>
                <a:spcPct val="20000"/>
              </a:spcBef>
              <a:buClr>
                <a:schemeClr val="tx1"/>
              </a:buClr>
              <a:buSzPct val="70000"/>
              <a:buFont typeface="Wingdings" pitchFamily="2" charset="2"/>
              <a:buNone/>
              <a:defRPr/>
            </a:pPr>
            <a:endParaRPr lang="ru-RU" sz="2000" b="1" kern="0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103" name="Прямоугольник 14"/>
          <p:cNvSpPr>
            <a:spLocks noChangeArrowheads="1"/>
          </p:cNvSpPr>
          <p:nvPr/>
        </p:nvSpPr>
        <p:spPr bwMode="auto">
          <a:xfrm>
            <a:off x="1285875" y="0"/>
            <a:ext cx="6715125" cy="8463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1200" b="1" i="1" dirty="0" err="1" smtClean="0"/>
              <a:t>SQADays</a:t>
            </a:r>
            <a:r>
              <a:rPr lang="en-US" sz="1200" b="1" i="1" dirty="0" smtClean="0"/>
              <a:t> - 2015</a:t>
            </a:r>
            <a:endParaRPr lang="ru-RU" sz="1100" b="1" i="1" dirty="0"/>
          </a:p>
          <a:p>
            <a:pPr algn="ctr"/>
            <a:endParaRPr lang="ru-RU" sz="1100" b="1" i="1" dirty="0"/>
          </a:p>
          <a:p>
            <a:pPr algn="ctr"/>
            <a:r>
              <a:rPr lang="en-US" sz="1400" b="1" i="1" dirty="0" smtClean="0"/>
              <a:t>GS Group</a:t>
            </a:r>
            <a:endParaRPr lang="ru-RU" sz="1400" b="1" i="1" dirty="0"/>
          </a:p>
          <a:p>
            <a:pPr algn="ctr"/>
            <a:r>
              <a:rPr lang="ru-RU" sz="1200" b="1" i="1" dirty="0" smtClean="0"/>
              <a:t>«Цифра»</a:t>
            </a:r>
            <a:endParaRPr lang="ru-RU" sz="12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1910038" cy="14847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Номер слайда 5"/>
          <p:cNvSpPr txBox="1">
            <a:spLocks noGrp="1"/>
          </p:cNvSpPr>
          <p:nvPr/>
        </p:nvSpPr>
        <p:spPr bwMode="auto">
          <a:xfrm>
            <a:off x="8556625" y="0"/>
            <a:ext cx="587375" cy="488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 anchorCtr="1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fld id="{6DC85E8B-32EC-4D32-AA41-63E8FB0A56B8}" type="slidenum">
              <a:rPr lang="ru-RU" altLang="ru-RU" sz="2600" b="1" smtClean="0">
                <a:solidFill>
                  <a:srgbClr val="000000"/>
                </a:solidFill>
              </a:rPr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t>10</a:t>
            </a:fld>
            <a:endParaRPr lang="ru-RU" altLang="ru-RU" sz="2600" b="1" smtClean="0">
              <a:solidFill>
                <a:srgbClr val="000000"/>
              </a:solidFill>
            </a:endParaRPr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1524000" y="190500"/>
            <a:ext cx="7010400" cy="1527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4000" kern="0" dirty="0" smtClean="0">
                <a:solidFill>
                  <a:srgbClr val="676A55"/>
                </a:solidFill>
              </a:rPr>
              <a:t>Библиотека </a:t>
            </a:r>
            <a:r>
              <a:rPr lang="en-US" sz="4000" kern="0" dirty="0" smtClean="0">
                <a:solidFill>
                  <a:srgbClr val="676A55"/>
                </a:solidFill>
              </a:rPr>
              <a:t>CAS</a:t>
            </a:r>
            <a:endParaRPr lang="ru-RU" sz="4000" kern="0" dirty="0">
              <a:solidFill>
                <a:srgbClr val="676A55"/>
              </a:solidFill>
            </a:endParaRPr>
          </a:p>
        </p:txBody>
      </p:sp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-16048" y="1746283"/>
            <a:ext cx="9160048" cy="11066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rgbClr val="000000"/>
              </a:buClr>
              <a:buSzPct val="70000"/>
              <a:buFont typeface="Wingdings" pitchFamily="2" charset="2"/>
              <a:buNone/>
            </a:pPr>
            <a:r>
              <a:rPr lang="ru-RU" sz="2800" dirty="0" smtClean="0">
                <a:solidFill>
                  <a:srgbClr val="000000"/>
                </a:solidFill>
              </a:rPr>
              <a:t>Библиотека</a:t>
            </a:r>
            <a:r>
              <a:rPr lang="en-US" sz="2800" dirty="0" smtClean="0">
                <a:solidFill>
                  <a:srgbClr val="000000"/>
                </a:solidFill>
              </a:rPr>
              <a:t> CAS</a:t>
            </a:r>
            <a:r>
              <a:rPr lang="ru-RU" sz="2800" dirty="0" smtClean="0">
                <a:solidFill>
                  <a:srgbClr val="000000"/>
                </a:solidFill>
              </a:rPr>
              <a:t> скомпилирована из </a:t>
            </a:r>
            <a:r>
              <a:rPr lang="ru-RU" sz="2800" dirty="0" err="1" smtClean="0">
                <a:solidFill>
                  <a:srgbClr val="000000"/>
                </a:solidFill>
              </a:rPr>
              <a:t>исходников</a:t>
            </a:r>
            <a:r>
              <a:rPr lang="ru-RU" sz="2800" dirty="0" smtClean="0">
                <a:solidFill>
                  <a:srgbClr val="000000"/>
                </a:solidFill>
              </a:rPr>
              <a:t>, написанных на С</a:t>
            </a:r>
            <a:endParaRPr lang="ru-RU" sz="2800" dirty="0">
              <a:solidFill>
                <a:srgbClr val="000000"/>
              </a:solidFill>
            </a:endParaRPr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251520" y="3140968"/>
            <a:ext cx="1728192" cy="27363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rgbClr val="000000"/>
              </a:buClr>
              <a:buSzPct val="70000"/>
              <a:buFont typeface="Wingdings" pitchFamily="2" charset="2"/>
              <a:buNone/>
            </a:pPr>
            <a:r>
              <a:rPr lang="en-US" sz="2800" dirty="0" err="1" smtClean="0">
                <a:solidFill>
                  <a:srgbClr val="000000"/>
                </a:solidFill>
              </a:rPr>
              <a:t>main.c</a:t>
            </a:r>
            <a:endParaRPr lang="en-US" sz="2800" dirty="0" smtClean="0">
              <a:solidFill>
                <a:srgbClr val="000000"/>
              </a:solidFill>
            </a:endParaRPr>
          </a:p>
          <a:p>
            <a:pPr marL="342900" indent="-342900">
              <a:spcBef>
                <a:spcPct val="20000"/>
              </a:spcBef>
              <a:buClr>
                <a:srgbClr val="000000"/>
              </a:buClr>
              <a:buSzPct val="70000"/>
              <a:buFont typeface="Wingdings" pitchFamily="2" charset="2"/>
              <a:buNone/>
            </a:pPr>
            <a:r>
              <a:rPr lang="en-US" sz="2800" dirty="0" err="1" smtClean="0">
                <a:solidFill>
                  <a:srgbClr val="000000"/>
                </a:solidFill>
              </a:rPr>
              <a:t>cas.c</a:t>
            </a:r>
            <a:endParaRPr lang="en-US" sz="2800" dirty="0" smtClean="0">
              <a:solidFill>
                <a:srgbClr val="000000"/>
              </a:solidFill>
            </a:endParaRPr>
          </a:p>
          <a:p>
            <a:pPr marL="342900" indent="-342900">
              <a:spcBef>
                <a:spcPct val="20000"/>
              </a:spcBef>
              <a:buClr>
                <a:srgbClr val="000000"/>
              </a:buClr>
              <a:buSzPct val="70000"/>
              <a:buFont typeface="Wingdings" pitchFamily="2" charset="2"/>
              <a:buNone/>
            </a:pPr>
            <a:r>
              <a:rPr lang="en-US" sz="2800" dirty="0" smtClean="0">
                <a:solidFill>
                  <a:srgbClr val="000000"/>
                </a:solidFill>
              </a:rPr>
              <a:t>…</a:t>
            </a:r>
          </a:p>
          <a:p>
            <a:pPr marL="342900" indent="-342900">
              <a:spcBef>
                <a:spcPct val="20000"/>
              </a:spcBef>
              <a:buClr>
                <a:srgbClr val="000000"/>
              </a:buClr>
              <a:buSzPct val="70000"/>
              <a:buFont typeface="Wingdings" pitchFamily="2" charset="2"/>
              <a:buNone/>
            </a:pPr>
            <a:r>
              <a:rPr lang="en-US" sz="2800" dirty="0" err="1" smtClean="0">
                <a:solidFill>
                  <a:srgbClr val="000000"/>
                </a:solidFill>
              </a:rPr>
              <a:t>main.h</a:t>
            </a:r>
            <a:endParaRPr lang="en-US" sz="2800" dirty="0" smtClean="0">
              <a:solidFill>
                <a:srgbClr val="000000"/>
              </a:solidFill>
            </a:endParaRPr>
          </a:p>
          <a:p>
            <a:pPr marL="342900" indent="-342900">
              <a:spcBef>
                <a:spcPct val="20000"/>
              </a:spcBef>
              <a:buClr>
                <a:srgbClr val="000000"/>
              </a:buClr>
              <a:buSzPct val="70000"/>
              <a:buFont typeface="Wingdings" pitchFamily="2" charset="2"/>
              <a:buNone/>
            </a:pPr>
            <a:r>
              <a:rPr lang="en-US" sz="2800" dirty="0" smtClean="0">
                <a:solidFill>
                  <a:srgbClr val="000000"/>
                </a:solidFill>
              </a:rPr>
              <a:t>…</a:t>
            </a:r>
            <a:endParaRPr lang="ru-RU" sz="2800" dirty="0">
              <a:solidFill>
                <a:srgbClr val="000000"/>
              </a:solidFill>
            </a:endParaRPr>
          </a:p>
        </p:txBody>
      </p:sp>
      <p:sp>
        <p:nvSpPr>
          <p:cNvPr id="8" name="Стрелка вправо 7"/>
          <p:cNvSpPr/>
          <p:nvPr/>
        </p:nvSpPr>
        <p:spPr>
          <a:xfrm>
            <a:off x="2843808" y="4077072"/>
            <a:ext cx="1872208" cy="43204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Rectangle 3"/>
          <p:cNvSpPr>
            <a:spLocks noChangeArrowheads="1"/>
          </p:cNvSpPr>
          <p:nvPr/>
        </p:nvSpPr>
        <p:spPr bwMode="auto">
          <a:xfrm>
            <a:off x="5580112" y="3861048"/>
            <a:ext cx="1728192" cy="5760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rgbClr val="000000"/>
              </a:buClr>
              <a:buSzPct val="70000"/>
              <a:buFont typeface="Wingdings" pitchFamily="2" charset="2"/>
              <a:buNone/>
            </a:pPr>
            <a:r>
              <a:rPr lang="en-US" sz="2800" dirty="0" err="1" smtClean="0">
                <a:solidFill>
                  <a:srgbClr val="000000"/>
                </a:solidFill>
              </a:rPr>
              <a:t>lib.a</a:t>
            </a:r>
            <a:endParaRPr lang="ru-RU" sz="28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7670147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Прямоугольник 13"/>
          <p:cNvSpPr/>
          <p:nvPr/>
        </p:nvSpPr>
        <p:spPr>
          <a:xfrm>
            <a:off x="5364088" y="2780927"/>
            <a:ext cx="3534936" cy="110665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146" name="Номер слайда 5"/>
          <p:cNvSpPr txBox="1">
            <a:spLocks noGrp="1"/>
          </p:cNvSpPr>
          <p:nvPr/>
        </p:nvSpPr>
        <p:spPr bwMode="auto">
          <a:xfrm>
            <a:off x="8556625" y="0"/>
            <a:ext cx="587375" cy="488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 anchorCtr="1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fld id="{6DC85E8B-32EC-4D32-AA41-63E8FB0A56B8}" type="slidenum">
              <a:rPr lang="ru-RU" altLang="ru-RU" sz="2600" b="1" smtClean="0">
                <a:solidFill>
                  <a:srgbClr val="000000"/>
                </a:solidFill>
              </a:rPr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t>11</a:t>
            </a:fld>
            <a:endParaRPr lang="ru-RU" altLang="ru-RU" sz="2600" b="1" smtClean="0">
              <a:solidFill>
                <a:srgbClr val="000000"/>
              </a:solidFill>
            </a:endParaRPr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1524000" y="190500"/>
            <a:ext cx="7010400" cy="1527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4000" kern="0" dirty="0" smtClean="0">
                <a:solidFill>
                  <a:srgbClr val="676A55"/>
                </a:solidFill>
              </a:rPr>
              <a:t>Интеграция ПО приёмника и библиотеки </a:t>
            </a:r>
            <a:r>
              <a:rPr lang="en-US" sz="4000" kern="0" dirty="0" smtClean="0">
                <a:solidFill>
                  <a:srgbClr val="676A55"/>
                </a:solidFill>
              </a:rPr>
              <a:t>CAS</a:t>
            </a:r>
            <a:endParaRPr lang="ru-RU" sz="4000" kern="0" dirty="0">
              <a:solidFill>
                <a:srgbClr val="676A55"/>
              </a:solidFill>
            </a:endParaRPr>
          </a:p>
        </p:txBody>
      </p:sp>
      <p:sp>
        <p:nvSpPr>
          <p:cNvPr id="8" name="Rectangle 3"/>
          <p:cNvSpPr>
            <a:spLocks noChangeArrowheads="1"/>
          </p:cNvSpPr>
          <p:nvPr/>
        </p:nvSpPr>
        <p:spPr bwMode="auto">
          <a:xfrm>
            <a:off x="5364088" y="2780923"/>
            <a:ext cx="2160240" cy="11066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rgbClr val="000000"/>
              </a:buClr>
              <a:buSzPct val="70000"/>
              <a:buFont typeface="Wingdings" pitchFamily="2" charset="2"/>
              <a:buNone/>
            </a:pPr>
            <a:r>
              <a:rPr lang="ru-RU" sz="2800" dirty="0" smtClean="0">
                <a:solidFill>
                  <a:srgbClr val="000000"/>
                </a:solidFill>
              </a:rPr>
              <a:t>Библиотека</a:t>
            </a:r>
            <a:endParaRPr lang="en-US" sz="2800" dirty="0" smtClean="0">
              <a:solidFill>
                <a:srgbClr val="000000"/>
              </a:solidFill>
            </a:endParaRPr>
          </a:p>
          <a:p>
            <a:pPr marL="342900" indent="-342900">
              <a:spcBef>
                <a:spcPct val="20000"/>
              </a:spcBef>
              <a:buClr>
                <a:srgbClr val="000000"/>
              </a:buClr>
              <a:buSzPct val="70000"/>
              <a:buFont typeface="Wingdings" pitchFamily="2" charset="2"/>
              <a:buNone/>
            </a:pPr>
            <a:r>
              <a:rPr lang="en-US" sz="2800" dirty="0" smtClean="0">
                <a:solidFill>
                  <a:srgbClr val="000000"/>
                </a:solidFill>
              </a:rPr>
              <a:t>CAS</a:t>
            </a:r>
            <a:endParaRPr lang="ru-RU" sz="2800" dirty="0">
              <a:solidFill>
                <a:srgbClr val="000000"/>
              </a:solidFill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316984" y="2780924"/>
            <a:ext cx="3534936" cy="1106653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Rectangle 3"/>
          <p:cNvSpPr>
            <a:spLocks noChangeArrowheads="1"/>
          </p:cNvSpPr>
          <p:nvPr/>
        </p:nvSpPr>
        <p:spPr bwMode="auto">
          <a:xfrm>
            <a:off x="350489" y="2780925"/>
            <a:ext cx="3357415" cy="11066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rgbClr val="000000"/>
              </a:buClr>
              <a:buSzPct val="70000"/>
              <a:buFont typeface="Wingdings" pitchFamily="2" charset="2"/>
              <a:buNone/>
            </a:pPr>
            <a:r>
              <a:rPr lang="ru-RU" sz="2800" dirty="0" smtClean="0">
                <a:solidFill>
                  <a:srgbClr val="000000"/>
                </a:solidFill>
              </a:rPr>
              <a:t>Софт</a:t>
            </a:r>
          </a:p>
          <a:p>
            <a:pPr marL="342900" indent="-342900">
              <a:spcBef>
                <a:spcPct val="20000"/>
              </a:spcBef>
              <a:buClr>
                <a:srgbClr val="000000"/>
              </a:buClr>
              <a:buSzPct val="70000"/>
              <a:buFont typeface="Wingdings" pitchFamily="2" charset="2"/>
              <a:buNone/>
            </a:pPr>
            <a:r>
              <a:rPr lang="ru-RU" sz="2800" dirty="0" smtClean="0">
                <a:solidFill>
                  <a:srgbClr val="000000"/>
                </a:solidFill>
              </a:rPr>
              <a:t>приёмника (</a:t>
            </a:r>
            <a:r>
              <a:rPr lang="en-US" sz="2800" dirty="0" smtClean="0">
                <a:solidFill>
                  <a:srgbClr val="000000"/>
                </a:solidFill>
              </a:rPr>
              <a:t>STB</a:t>
            </a:r>
            <a:r>
              <a:rPr lang="ru-RU" sz="2800" dirty="0" smtClean="0">
                <a:solidFill>
                  <a:srgbClr val="000000"/>
                </a:solidFill>
              </a:rPr>
              <a:t>)</a:t>
            </a:r>
            <a:endParaRPr lang="ru-RU" sz="2800" dirty="0">
              <a:solidFill>
                <a:srgbClr val="000000"/>
              </a:solidFill>
            </a:endParaRPr>
          </a:p>
        </p:txBody>
      </p:sp>
      <p:sp>
        <p:nvSpPr>
          <p:cNvPr id="5" name="Двойная стрелка влево/вправо 4"/>
          <p:cNvSpPr/>
          <p:nvPr/>
        </p:nvSpPr>
        <p:spPr>
          <a:xfrm>
            <a:off x="3851920" y="3154229"/>
            <a:ext cx="1512168" cy="360040"/>
          </a:xfrm>
          <a:prstGeom prst="leftRightArrow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Rectangle 3"/>
          <p:cNvSpPr>
            <a:spLocks noChangeArrowheads="1"/>
          </p:cNvSpPr>
          <p:nvPr/>
        </p:nvSpPr>
        <p:spPr bwMode="auto">
          <a:xfrm>
            <a:off x="2411760" y="4365104"/>
            <a:ext cx="5112568" cy="5040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rgbClr val="000000"/>
              </a:buClr>
              <a:buSzPct val="70000"/>
              <a:buFont typeface="Wingdings" pitchFamily="2" charset="2"/>
              <a:buNone/>
            </a:pPr>
            <a:r>
              <a:rPr lang="ru-RU" sz="2400" i="1" dirty="0" smtClean="0">
                <a:solidFill>
                  <a:srgbClr val="000000"/>
                </a:solidFill>
              </a:rPr>
              <a:t>Многокомпонентная система</a:t>
            </a:r>
            <a:endParaRPr lang="ru-RU" sz="2400" i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3123641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Номер слайда 5"/>
          <p:cNvSpPr txBox="1">
            <a:spLocks noGrp="1"/>
          </p:cNvSpPr>
          <p:nvPr/>
        </p:nvSpPr>
        <p:spPr bwMode="auto">
          <a:xfrm>
            <a:off x="8556625" y="0"/>
            <a:ext cx="587375" cy="488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 anchorCtr="1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fld id="{6DC85E8B-32EC-4D32-AA41-63E8FB0A56B8}" type="slidenum">
              <a:rPr lang="ru-RU" altLang="ru-RU" sz="2600" b="1" smtClean="0">
                <a:solidFill>
                  <a:srgbClr val="000000"/>
                </a:solidFill>
              </a:rPr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t>12</a:t>
            </a:fld>
            <a:endParaRPr lang="ru-RU" altLang="ru-RU" sz="2600" b="1" smtClean="0">
              <a:solidFill>
                <a:srgbClr val="000000"/>
              </a:solidFill>
            </a:endParaRPr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1524000" y="190500"/>
            <a:ext cx="7010400" cy="1527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4000" kern="0" dirty="0" smtClean="0">
                <a:solidFill>
                  <a:srgbClr val="676A55"/>
                </a:solidFill>
              </a:rPr>
              <a:t>Задачи</a:t>
            </a:r>
            <a:r>
              <a:rPr lang="en-US" sz="4000" kern="0" dirty="0" smtClean="0">
                <a:solidFill>
                  <a:srgbClr val="676A55"/>
                </a:solidFill>
              </a:rPr>
              <a:t> </a:t>
            </a:r>
            <a:r>
              <a:rPr lang="ru-RU" sz="4000" kern="0" dirty="0" smtClean="0">
                <a:solidFill>
                  <a:srgbClr val="676A55"/>
                </a:solidFill>
              </a:rPr>
              <a:t>отдела интеграции</a:t>
            </a:r>
            <a:endParaRPr lang="ru-RU" sz="4000" kern="0" dirty="0">
              <a:solidFill>
                <a:srgbClr val="676A55"/>
              </a:solidFill>
            </a:endParaRPr>
          </a:p>
        </p:txBody>
      </p:sp>
      <p:sp>
        <p:nvSpPr>
          <p:cNvPr id="13" name="Rectangle 3"/>
          <p:cNvSpPr>
            <a:spLocks noChangeArrowheads="1"/>
          </p:cNvSpPr>
          <p:nvPr/>
        </p:nvSpPr>
        <p:spPr bwMode="auto">
          <a:xfrm>
            <a:off x="107504" y="1772816"/>
            <a:ext cx="8064896" cy="48965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457200" indent="-457200">
              <a:spcBef>
                <a:spcPct val="20000"/>
              </a:spcBef>
              <a:buClr>
                <a:srgbClr val="000000"/>
              </a:buClr>
              <a:buSzPct val="70000"/>
              <a:buFont typeface="Arial" panose="020B0604020202020204" pitchFamily="34" charset="0"/>
              <a:buChar char="•"/>
            </a:pPr>
            <a:r>
              <a:rPr lang="ru-RU" sz="2800" dirty="0" smtClean="0">
                <a:solidFill>
                  <a:srgbClr val="000000"/>
                </a:solidFill>
              </a:rPr>
              <a:t>Технический менеджмент проекта:</a:t>
            </a:r>
          </a:p>
          <a:p>
            <a:pPr marL="914400" lvl="1" indent="-457200">
              <a:spcBef>
                <a:spcPct val="20000"/>
              </a:spcBef>
              <a:buClr>
                <a:srgbClr val="000000"/>
              </a:buClr>
              <a:buSzPct val="70000"/>
              <a:buFont typeface="Arial" panose="020B0604020202020204" pitchFamily="34" charset="0"/>
              <a:buChar char="•"/>
            </a:pPr>
            <a:r>
              <a:rPr lang="ru-RU" sz="2800" i="1" dirty="0" smtClean="0">
                <a:solidFill>
                  <a:srgbClr val="000000"/>
                </a:solidFill>
              </a:rPr>
              <a:t>Анализ требований к проекту, полученных от РМ</a:t>
            </a:r>
          </a:p>
          <a:p>
            <a:pPr marL="914400" lvl="1" indent="-457200">
              <a:spcBef>
                <a:spcPct val="20000"/>
              </a:spcBef>
              <a:buClr>
                <a:srgbClr val="000000"/>
              </a:buClr>
              <a:buSzPct val="70000"/>
              <a:buFont typeface="Arial" panose="020B0604020202020204" pitchFamily="34" charset="0"/>
              <a:buChar char="•"/>
            </a:pPr>
            <a:r>
              <a:rPr lang="ru-RU" sz="2800" i="1" dirty="0" smtClean="0">
                <a:solidFill>
                  <a:srgbClr val="000000"/>
                </a:solidFill>
              </a:rPr>
              <a:t>Планирование проекта на стороне отдела</a:t>
            </a:r>
          </a:p>
          <a:p>
            <a:pPr marL="457200" indent="-457200">
              <a:spcBef>
                <a:spcPct val="20000"/>
              </a:spcBef>
              <a:buClr>
                <a:srgbClr val="000000"/>
              </a:buClr>
              <a:buSzPct val="70000"/>
              <a:buFont typeface="Arial" panose="020B0604020202020204" pitchFamily="34" charset="0"/>
              <a:buChar char="•"/>
            </a:pPr>
            <a:r>
              <a:rPr lang="ru-RU" sz="2800" dirty="0" smtClean="0">
                <a:solidFill>
                  <a:srgbClr val="000000"/>
                </a:solidFill>
              </a:rPr>
              <a:t>Тестирование и сертификация</a:t>
            </a:r>
          </a:p>
          <a:p>
            <a:pPr marL="457200" indent="-457200">
              <a:spcBef>
                <a:spcPct val="20000"/>
              </a:spcBef>
              <a:buClr>
                <a:srgbClr val="000000"/>
              </a:buClr>
              <a:buSzPct val="70000"/>
              <a:buFont typeface="Arial" panose="020B0604020202020204" pitchFamily="34" charset="0"/>
              <a:buChar char="•"/>
            </a:pPr>
            <a:r>
              <a:rPr lang="ru-RU" sz="2800" dirty="0" smtClean="0">
                <a:solidFill>
                  <a:srgbClr val="000000"/>
                </a:solidFill>
              </a:rPr>
              <a:t>Контроль за выпускаемыми </a:t>
            </a:r>
            <a:r>
              <a:rPr lang="ru-RU" sz="2800" dirty="0" smtClean="0">
                <a:solidFill>
                  <a:srgbClr val="000000"/>
                </a:solidFill>
              </a:rPr>
              <a:t>релизами</a:t>
            </a:r>
            <a:endParaRPr lang="ru-RU" sz="2800" dirty="0" smtClean="0">
              <a:solidFill>
                <a:srgbClr val="000000"/>
              </a:solidFill>
            </a:endParaRPr>
          </a:p>
          <a:p>
            <a:pPr marL="457200" indent="-457200">
              <a:spcBef>
                <a:spcPct val="20000"/>
              </a:spcBef>
              <a:buClr>
                <a:srgbClr val="000000"/>
              </a:buClr>
              <a:buSzPct val="70000"/>
              <a:buFont typeface="Arial" panose="020B0604020202020204" pitchFamily="34" charset="0"/>
              <a:buChar char="•"/>
            </a:pPr>
            <a:r>
              <a:rPr lang="ru-RU" sz="2800" dirty="0" smtClean="0">
                <a:solidFill>
                  <a:srgbClr val="000000"/>
                </a:solidFill>
              </a:rPr>
              <a:t>Тех. поддержка проекта на всех </a:t>
            </a:r>
            <a:r>
              <a:rPr lang="ru-RU" sz="2800" dirty="0" smtClean="0">
                <a:solidFill>
                  <a:srgbClr val="000000"/>
                </a:solidFill>
              </a:rPr>
              <a:t>стадиях</a:t>
            </a:r>
          </a:p>
          <a:p>
            <a:pPr marL="457200" indent="-457200">
              <a:spcBef>
                <a:spcPct val="20000"/>
              </a:spcBef>
              <a:buClr>
                <a:srgbClr val="000000"/>
              </a:buClr>
              <a:buSzPct val="70000"/>
              <a:buFont typeface="Arial" panose="020B0604020202020204" pitchFamily="34" charset="0"/>
              <a:buChar char="•"/>
            </a:pPr>
            <a:r>
              <a:rPr lang="ru-RU" sz="2800" dirty="0" smtClean="0">
                <a:solidFill>
                  <a:srgbClr val="000000"/>
                </a:solidFill>
              </a:rPr>
              <a:t>Налаживание связей </a:t>
            </a:r>
            <a:r>
              <a:rPr lang="ru-RU" sz="2800" dirty="0" smtClean="0">
                <a:solidFill>
                  <a:srgbClr val="000000"/>
                </a:solidFill>
              </a:rPr>
              <a:t>между отделами</a:t>
            </a:r>
          </a:p>
          <a:p>
            <a:pPr marL="457200" indent="-457200">
              <a:spcBef>
                <a:spcPct val="20000"/>
              </a:spcBef>
              <a:buClr>
                <a:srgbClr val="000000"/>
              </a:buClr>
              <a:buSzPct val="70000"/>
              <a:buFont typeface="Arial" panose="020B0604020202020204" pitchFamily="34" charset="0"/>
              <a:buChar char="•"/>
            </a:pPr>
            <a:endParaRPr lang="ru-RU" sz="2800" dirty="0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2813952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Номер слайда 5"/>
          <p:cNvSpPr txBox="1">
            <a:spLocks noGrp="1"/>
          </p:cNvSpPr>
          <p:nvPr/>
        </p:nvSpPr>
        <p:spPr bwMode="auto">
          <a:xfrm>
            <a:off x="8556625" y="0"/>
            <a:ext cx="587375" cy="488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 anchorCtr="1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fld id="{6DC85E8B-32EC-4D32-AA41-63E8FB0A56B8}" type="slidenum">
              <a:rPr lang="ru-RU" altLang="ru-RU" sz="2600" b="1" smtClean="0">
                <a:solidFill>
                  <a:srgbClr val="000000"/>
                </a:solidFill>
              </a:rPr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t>13</a:t>
            </a:fld>
            <a:endParaRPr lang="ru-RU" altLang="ru-RU" sz="2600" b="1" smtClean="0">
              <a:solidFill>
                <a:srgbClr val="000000"/>
              </a:solidFill>
            </a:endParaRPr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1524000" y="190500"/>
            <a:ext cx="7010400" cy="1527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4000" kern="0" dirty="0" smtClean="0">
                <a:solidFill>
                  <a:srgbClr val="676A55"/>
                </a:solidFill>
              </a:rPr>
              <a:t>Задачи</a:t>
            </a:r>
            <a:r>
              <a:rPr lang="en-US" sz="4000" kern="0" dirty="0" smtClean="0">
                <a:solidFill>
                  <a:srgbClr val="676A55"/>
                </a:solidFill>
              </a:rPr>
              <a:t> </a:t>
            </a:r>
            <a:r>
              <a:rPr lang="ru-RU" sz="4000" kern="0" dirty="0" smtClean="0">
                <a:solidFill>
                  <a:srgbClr val="676A55"/>
                </a:solidFill>
              </a:rPr>
              <a:t>отдела интеграции</a:t>
            </a:r>
            <a:endParaRPr lang="ru-RU" sz="4000" kern="0" dirty="0">
              <a:solidFill>
                <a:srgbClr val="676A55"/>
              </a:solidFill>
            </a:endParaRPr>
          </a:p>
        </p:txBody>
      </p:sp>
      <p:sp>
        <p:nvSpPr>
          <p:cNvPr id="14" name="Rectangle 3"/>
          <p:cNvSpPr>
            <a:spLocks noChangeArrowheads="1"/>
          </p:cNvSpPr>
          <p:nvPr/>
        </p:nvSpPr>
        <p:spPr bwMode="auto">
          <a:xfrm>
            <a:off x="395536" y="1916832"/>
            <a:ext cx="8748464" cy="37444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457200" indent="-457200">
              <a:spcBef>
                <a:spcPct val="20000"/>
              </a:spcBef>
              <a:buClr>
                <a:srgbClr val="000000"/>
              </a:buClr>
              <a:buSzPct val="70000"/>
            </a:pPr>
            <a:r>
              <a:rPr lang="ru-RU" sz="2800" dirty="0" smtClean="0">
                <a:solidFill>
                  <a:srgbClr val="000000"/>
                </a:solidFill>
              </a:rPr>
              <a:t>Локализация найденных проблем:</a:t>
            </a:r>
            <a:endParaRPr lang="ru-RU" sz="2800" dirty="0" smtClean="0">
              <a:solidFill>
                <a:srgbClr val="000000"/>
              </a:solidFill>
            </a:endParaRPr>
          </a:p>
          <a:p>
            <a:pPr marL="457200" indent="-457200">
              <a:spcBef>
                <a:spcPct val="20000"/>
              </a:spcBef>
              <a:buClr>
                <a:srgbClr val="000000"/>
              </a:buClr>
              <a:buSzPct val="70000"/>
              <a:buFont typeface="Arial" pitchFamily="34" charset="0"/>
              <a:buChar char="•"/>
            </a:pPr>
            <a:r>
              <a:rPr lang="ru-RU" sz="2800" dirty="0" smtClean="0">
                <a:solidFill>
                  <a:srgbClr val="000000"/>
                </a:solidFill>
              </a:rPr>
              <a:t>Библиотека </a:t>
            </a:r>
            <a:r>
              <a:rPr lang="en-US" sz="2800" dirty="0" smtClean="0">
                <a:solidFill>
                  <a:srgbClr val="000000"/>
                </a:solidFill>
              </a:rPr>
              <a:t>CAS</a:t>
            </a:r>
            <a:endParaRPr lang="ru-RU" sz="2800" dirty="0" smtClean="0">
              <a:solidFill>
                <a:srgbClr val="000000"/>
              </a:solidFill>
            </a:endParaRPr>
          </a:p>
          <a:p>
            <a:pPr marL="457200" indent="-457200">
              <a:spcBef>
                <a:spcPct val="20000"/>
              </a:spcBef>
              <a:buClr>
                <a:srgbClr val="000000"/>
              </a:buClr>
              <a:buSzPct val="70000"/>
              <a:buFont typeface="Arial" pitchFamily="34" charset="0"/>
              <a:buChar char="•"/>
            </a:pPr>
            <a:r>
              <a:rPr lang="ru-RU" sz="2800" dirty="0" smtClean="0">
                <a:solidFill>
                  <a:srgbClr val="000000"/>
                </a:solidFill>
              </a:rPr>
              <a:t>Софт </a:t>
            </a:r>
            <a:r>
              <a:rPr lang="ru-RU" sz="2800" dirty="0" err="1" smtClean="0">
                <a:solidFill>
                  <a:srgbClr val="000000"/>
                </a:solidFill>
              </a:rPr>
              <a:t>крипточипа</a:t>
            </a:r>
            <a:endParaRPr lang="ru-RU" sz="2800" dirty="0" smtClean="0">
              <a:solidFill>
                <a:srgbClr val="000000"/>
              </a:solidFill>
            </a:endParaRPr>
          </a:p>
          <a:p>
            <a:pPr marL="457200" indent="-457200">
              <a:spcBef>
                <a:spcPct val="20000"/>
              </a:spcBef>
              <a:buClr>
                <a:srgbClr val="000000"/>
              </a:buClr>
              <a:buSzPct val="70000"/>
              <a:buFont typeface="Arial" pitchFamily="34" charset="0"/>
              <a:buChar char="•"/>
            </a:pPr>
            <a:r>
              <a:rPr lang="ru-RU" sz="2800" dirty="0" smtClean="0">
                <a:solidFill>
                  <a:srgbClr val="000000"/>
                </a:solidFill>
              </a:rPr>
              <a:t>Софт приёмника</a:t>
            </a:r>
          </a:p>
          <a:p>
            <a:pPr marL="457200" indent="-457200">
              <a:spcBef>
                <a:spcPct val="20000"/>
              </a:spcBef>
              <a:buClr>
                <a:srgbClr val="000000"/>
              </a:buClr>
              <a:buSzPct val="70000"/>
              <a:buFont typeface="Arial" pitchFamily="34" charset="0"/>
              <a:buChar char="•"/>
            </a:pPr>
            <a:r>
              <a:rPr lang="ru-RU" sz="2800" dirty="0" smtClean="0">
                <a:solidFill>
                  <a:srgbClr val="000000"/>
                </a:solidFill>
              </a:rPr>
              <a:t>Спецификация</a:t>
            </a:r>
          </a:p>
          <a:p>
            <a:pPr marL="457200" indent="-457200">
              <a:spcBef>
                <a:spcPct val="20000"/>
              </a:spcBef>
              <a:buClr>
                <a:srgbClr val="000000"/>
              </a:buClr>
              <a:buSzPct val="70000"/>
              <a:buFont typeface="Arial" pitchFamily="34" charset="0"/>
              <a:buChar char="•"/>
            </a:pPr>
            <a:r>
              <a:rPr lang="ru-RU" sz="2800" dirty="0" smtClean="0">
                <a:solidFill>
                  <a:srgbClr val="000000"/>
                </a:solidFill>
              </a:rPr>
              <a:t>Некорректные настройки передающей части</a:t>
            </a:r>
          </a:p>
          <a:p>
            <a:pPr marL="457200" indent="-457200">
              <a:spcBef>
                <a:spcPct val="20000"/>
              </a:spcBef>
              <a:buClr>
                <a:srgbClr val="000000"/>
              </a:buClr>
              <a:buSzPct val="70000"/>
            </a:pPr>
            <a:endParaRPr lang="ru-RU" sz="2000" dirty="0" smtClean="0">
              <a:solidFill>
                <a:srgbClr val="000000"/>
              </a:solidFill>
            </a:endParaRPr>
          </a:p>
          <a:p>
            <a:pPr marL="457200" indent="-457200">
              <a:spcBef>
                <a:spcPct val="20000"/>
              </a:spcBef>
              <a:buClr>
                <a:srgbClr val="000000"/>
              </a:buClr>
              <a:buSzPct val="70000"/>
            </a:pPr>
            <a:r>
              <a:rPr lang="ru-RU" sz="2000" dirty="0" smtClean="0">
                <a:solidFill>
                  <a:srgbClr val="000000"/>
                </a:solidFill>
              </a:rPr>
              <a:t>Анализ логов и работа с кодом библиотеки позволяют нам локализовать </a:t>
            </a:r>
            <a:r>
              <a:rPr lang="ru-RU" sz="2000" dirty="0" err="1" smtClean="0">
                <a:solidFill>
                  <a:srgbClr val="000000"/>
                </a:solidFill>
              </a:rPr>
              <a:t>баг</a:t>
            </a:r>
            <a:r>
              <a:rPr lang="ru-RU" sz="2000" dirty="0" smtClean="0">
                <a:solidFill>
                  <a:srgbClr val="000000"/>
                </a:solidFill>
              </a:rPr>
              <a:t>, а разработчику </a:t>
            </a:r>
            <a:r>
              <a:rPr lang="ru-RU" sz="2000" dirty="0" err="1" smtClean="0">
                <a:solidFill>
                  <a:srgbClr val="000000"/>
                </a:solidFill>
              </a:rPr>
              <a:t>пофиксить</a:t>
            </a:r>
            <a:r>
              <a:rPr lang="ru-RU" sz="2000" dirty="0" smtClean="0">
                <a:solidFill>
                  <a:srgbClr val="000000"/>
                </a:solidFill>
              </a:rPr>
              <a:t> его в кратчайшие сроки</a:t>
            </a:r>
          </a:p>
        </p:txBody>
      </p:sp>
    </p:spTree>
    <p:extLst>
      <p:ext uri="{BB962C8B-B14F-4D97-AF65-F5344CB8AC3E}">
        <p14:creationId xmlns="" xmlns:p14="http://schemas.microsoft.com/office/powerpoint/2010/main" val="3126375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Номер слайда 5"/>
          <p:cNvSpPr txBox="1">
            <a:spLocks noGrp="1"/>
          </p:cNvSpPr>
          <p:nvPr/>
        </p:nvSpPr>
        <p:spPr bwMode="auto">
          <a:xfrm>
            <a:off x="8556625" y="0"/>
            <a:ext cx="587375" cy="488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 anchorCtr="1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fld id="{6DC85E8B-32EC-4D32-AA41-63E8FB0A56B8}" type="slidenum">
              <a:rPr lang="ru-RU" altLang="ru-RU" sz="2600" b="1" smtClean="0">
                <a:solidFill>
                  <a:srgbClr val="000000"/>
                </a:solidFill>
              </a:rPr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t>14</a:t>
            </a:fld>
            <a:endParaRPr lang="ru-RU" altLang="ru-RU" sz="2600" b="1" smtClean="0">
              <a:solidFill>
                <a:srgbClr val="000000"/>
              </a:solidFill>
            </a:endParaRPr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1524000" y="190500"/>
            <a:ext cx="7010400" cy="1527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4000" kern="0" dirty="0" smtClean="0">
                <a:solidFill>
                  <a:srgbClr val="676A55"/>
                </a:solidFill>
              </a:rPr>
              <a:t>Заключение</a:t>
            </a:r>
            <a:endParaRPr lang="ru-RU" sz="4000" kern="0" dirty="0">
              <a:solidFill>
                <a:srgbClr val="676A55"/>
              </a:solidFill>
            </a:endParaRPr>
          </a:p>
        </p:txBody>
      </p:sp>
      <p:sp>
        <p:nvSpPr>
          <p:cNvPr id="13" name="Rectangle 3"/>
          <p:cNvSpPr>
            <a:spLocks noChangeArrowheads="1"/>
          </p:cNvSpPr>
          <p:nvPr/>
        </p:nvSpPr>
        <p:spPr bwMode="auto">
          <a:xfrm>
            <a:off x="179512" y="1772816"/>
            <a:ext cx="8352928" cy="4392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rgbClr val="000000"/>
              </a:buClr>
              <a:buSzPct val="70000"/>
              <a:buFont typeface="Wingdings" pitchFamily="2" charset="2"/>
              <a:buNone/>
            </a:pPr>
            <a:r>
              <a:rPr lang="ru-RU" sz="2800" dirty="0" smtClean="0">
                <a:solidFill>
                  <a:srgbClr val="000000"/>
                </a:solidFill>
              </a:rPr>
              <a:t>Предпосылки к создани</a:t>
            </a:r>
            <a:r>
              <a:rPr lang="ru-RU" sz="2800" dirty="0" smtClean="0">
                <a:solidFill>
                  <a:srgbClr val="000000"/>
                </a:solidFill>
              </a:rPr>
              <a:t>ю</a:t>
            </a:r>
            <a:r>
              <a:rPr lang="ru-RU" sz="2800" dirty="0" smtClean="0">
                <a:solidFill>
                  <a:srgbClr val="000000"/>
                </a:solidFill>
              </a:rPr>
              <a:t> отдела</a:t>
            </a:r>
            <a:r>
              <a:rPr lang="ru-RU" sz="2800" dirty="0" smtClean="0">
                <a:solidFill>
                  <a:srgbClr val="000000"/>
                </a:solidFill>
              </a:rPr>
              <a:t> </a:t>
            </a:r>
            <a:r>
              <a:rPr lang="ru-RU" sz="2800" dirty="0" smtClean="0">
                <a:solidFill>
                  <a:srgbClr val="000000"/>
                </a:solidFill>
              </a:rPr>
              <a:t>интеграции:</a:t>
            </a:r>
          </a:p>
          <a:p>
            <a:pPr marL="457200" indent="-457200">
              <a:spcBef>
                <a:spcPct val="20000"/>
              </a:spcBef>
              <a:buClr>
                <a:srgbClr val="000000"/>
              </a:buClr>
              <a:buSzPct val="70000"/>
              <a:buFont typeface="Arial" panose="020B0604020202020204" pitchFamily="34" charset="0"/>
              <a:buChar char="•"/>
            </a:pPr>
            <a:r>
              <a:rPr lang="ru-RU" sz="2800" dirty="0" smtClean="0">
                <a:solidFill>
                  <a:srgbClr val="000000"/>
                </a:solidFill>
              </a:rPr>
              <a:t>Требуется </a:t>
            </a:r>
            <a:r>
              <a:rPr lang="ru-RU" sz="2800" dirty="0" smtClean="0">
                <a:solidFill>
                  <a:srgbClr val="000000"/>
                </a:solidFill>
              </a:rPr>
              <a:t>полное представление о проекте</a:t>
            </a:r>
          </a:p>
          <a:p>
            <a:pPr marL="457200" indent="-457200">
              <a:spcBef>
                <a:spcPct val="20000"/>
              </a:spcBef>
              <a:buClr>
                <a:srgbClr val="000000"/>
              </a:buClr>
              <a:buSzPct val="70000"/>
              <a:buFont typeface="Arial" panose="020B0604020202020204" pitchFamily="34" charset="0"/>
              <a:buChar char="•"/>
            </a:pPr>
            <a:r>
              <a:rPr lang="ru-RU" sz="2800" dirty="0" smtClean="0">
                <a:solidFill>
                  <a:srgbClr val="000000"/>
                </a:solidFill>
              </a:rPr>
              <a:t>Требуется технический менеджмент проекта</a:t>
            </a:r>
            <a:endParaRPr lang="ru-RU" sz="2800" dirty="0" smtClean="0">
              <a:solidFill>
                <a:srgbClr val="000000"/>
              </a:solidFill>
            </a:endParaRPr>
          </a:p>
          <a:p>
            <a:pPr marL="457200" indent="-457200">
              <a:spcBef>
                <a:spcPct val="20000"/>
              </a:spcBef>
              <a:buClr>
                <a:srgbClr val="000000"/>
              </a:buClr>
              <a:buSzPct val="70000"/>
              <a:buFont typeface="Arial" panose="020B0604020202020204" pitchFamily="34" charset="0"/>
              <a:buChar char="•"/>
            </a:pPr>
            <a:r>
              <a:rPr lang="ru-RU" sz="2800" dirty="0" smtClean="0">
                <a:solidFill>
                  <a:srgbClr val="000000"/>
                </a:solidFill>
              </a:rPr>
              <a:t>Необходимость контроля за взаимодействием между отделами</a:t>
            </a:r>
            <a:endParaRPr lang="ru-RU" sz="2800" dirty="0" smtClean="0">
              <a:solidFill>
                <a:srgbClr val="000000"/>
              </a:solidFill>
            </a:endParaRPr>
          </a:p>
          <a:p>
            <a:pPr marL="457200" indent="-457200">
              <a:spcBef>
                <a:spcPct val="20000"/>
              </a:spcBef>
              <a:buClr>
                <a:srgbClr val="000000"/>
              </a:buClr>
              <a:buSzPct val="70000"/>
              <a:buFont typeface="Arial" panose="020B0604020202020204" pitchFamily="34" charset="0"/>
              <a:buChar char="•"/>
            </a:pPr>
            <a:r>
              <a:rPr lang="ru-RU" sz="2800" dirty="0" smtClean="0">
                <a:solidFill>
                  <a:srgbClr val="000000"/>
                </a:solidFill>
              </a:rPr>
              <a:t>Необходимость локализации </a:t>
            </a:r>
            <a:r>
              <a:rPr lang="ru-RU" sz="2800" dirty="0" smtClean="0">
                <a:solidFill>
                  <a:srgbClr val="000000"/>
                </a:solidFill>
              </a:rPr>
              <a:t>проблемы в многокомпонентном </a:t>
            </a:r>
            <a:r>
              <a:rPr lang="ru-RU" sz="2800" dirty="0" smtClean="0">
                <a:solidFill>
                  <a:srgbClr val="000000"/>
                </a:solidFill>
              </a:rPr>
              <a:t>ПО</a:t>
            </a:r>
          </a:p>
          <a:p>
            <a:pPr marL="457200" indent="-457200">
              <a:spcBef>
                <a:spcPct val="20000"/>
              </a:spcBef>
              <a:buClr>
                <a:srgbClr val="000000"/>
              </a:buClr>
              <a:buSzPct val="70000"/>
              <a:buFont typeface="Arial" panose="020B0604020202020204" pitchFamily="34" charset="0"/>
              <a:buChar char="•"/>
            </a:pPr>
            <a:r>
              <a:rPr lang="ru-RU" sz="2800" dirty="0" smtClean="0">
                <a:solidFill>
                  <a:srgbClr val="000000"/>
                </a:solidFill>
              </a:rPr>
              <a:t>Имеем дело с интеграцией собственного ПО</a:t>
            </a:r>
            <a:r>
              <a:rPr lang="en-US" sz="2800" dirty="0" smtClean="0">
                <a:solidFill>
                  <a:srgbClr val="000000"/>
                </a:solidFill>
              </a:rPr>
              <a:t> </a:t>
            </a:r>
            <a:r>
              <a:rPr lang="ru-RU" sz="2800" dirty="0" smtClean="0">
                <a:solidFill>
                  <a:srgbClr val="000000"/>
                </a:solidFill>
              </a:rPr>
              <a:t>в </a:t>
            </a:r>
            <a:r>
              <a:rPr lang="ru-RU" sz="2800" dirty="0" smtClean="0">
                <a:solidFill>
                  <a:srgbClr val="000000"/>
                </a:solidFill>
              </a:rPr>
              <a:t>ПО внешнего разработчика.</a:t>
            </a:r>
          </a:p>
          <a:p>
            <a:pPr marL="457200" indent="-457200">
              <a:spcBef>
                <a:spcPct val="20000"/>
              </a:spcBef>
              <a:buClr>
                <a:srgbClr val="000000"/>
              </a:buClr>
              <a:buSzPct val="70000"/>
              <a:buFont typeface="Arial" panose="020B0604020202020204" pitchFamily="34" charset="0"/>
              <a:buChar char="•"/>
            </a:pPr>
            <a:endParaRPr lang="ru-RU" sz="2800" dirty="0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3117544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47813" y="2852738"/>
            <a:ext cx="7010400" cy="130810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ru-RU" altLang="ru-RU" sz="4400" smtClean="0"/>
              <a:t>Спасибо за внимание!</a:t>
            </a:r>
          </a:p>
        </p:txBody>
      </p:sp>
      <p:sp>
        <p:nvSpPr>
          <p:cNvPr id="11267" name="Номер слайда 5"/>
          <p:cNvSpPr txBox="1">
            <a:spLocks noGrp="1"/>
          </p:cNvSpPr>
          <p:nvPr/>
        </p:nvSpPr>
        <p:spPr bwMode="auto">
          <a:xfrm>
            <a:off x="8556625" y="0"/>
            <a:ext cx="587375" cy="488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 anchorCtr="1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D830B376-E2FD-4577-B3BF-CA323B4A31DE}" type="slidenum">
              <a:rPr lang="ru-RU" altLang="ru-RU" sz="2600" b="1">
                <a:solidFill>
                  <a:srgbClr val="000000"/>
                </a:solidFill>
              </a:rPr>
              <a:pPr eaLnBrk="1" hangingPunct="1"/>
              <a:t>15</a:t>
            </a:fld>
            <a:endParaRPr lang="ru-RU" altLang="ru-RU" sz="2600" b="1">
              <a:solidFill>
                <a:srgbClr val="000000"/>
              </a:solidFill>
            </a:endParaRPr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700979" cy="7647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="" xmlns:p14="http://schemas.microsoft.com/office/powerpoint/2010/main" val="30135743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Номер слайда 5"/>
          <p:cNvSpPr txBox="1">
            <a:spLocks noGrp="1"/>
          </p:cNvSpPr>
          <p:nvPr/>
        </p:nvSpPr>
        <p:spPr bwMode="auto">
          <a:xfrm>
            <a:off x="8556625" y="0"/>
            <a:ext cx="587375" cy="488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 anchorCtr="1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fld id="{6DC85E8B-32EC-4D32-AA41-63E8FB0A56B8}" type="slidenum">
              <a:rPr lang="ru-RU" altLang="ru-RU" sz="2600" b="1" smtClean="0">
                <a:solidFill>
                  <a:srgbClr val="000000"/>
                </a:solidFill>
              </a:rPr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t>2</a:t>
            </a:fld>
            <a:endParaRPr lang="ru-RU" altLang="ru-RU" sz="2600" b="1" smtClean="0">
              <a:solidFill>
                <a:srgbClr val="000000"/>
              </a:solidFill>
            </a:endParaRPr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1524000" y="190500"/>
            <a:ext cx="7010400" cy="1527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4000" kern="0" dirty="0" smtClean="0">
                <a:solidFill>
                  <a:srgbClr val="676A55"/>
                </a:solidFill>
              </a:rPr>
              <a:t>О нас</a:t>
            </a:r>
            <a:endParaRPr lang="ru-RU" sz="4000" kern="0" dirty="0">
              <a:solidFill>
                <a:srgbClr val="676A55"/>
              </a:solidFill>
            </a:endParaRPr>
          </a:p>
        </p:txBody>
      </p:sp>
      <p:pic>
        <p:nvPicPr>
          <p:cNvPr id="10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700979" cy="7647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Rectangle 3"/>
          <p:cNvSpPr>
            <a:spLocks noChangeArrowheads="1"/>
          </p:cNvSpPr>
          <p:nvPr/>
        </p:nvSpPr>
        <p:spPr bwMode="auto">
          <a:xfrm>
            <a:off x="0" y="2060848"/>
            <a:ext cx="8244408" cy="23964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rgbClr val="000000"/>
              </a:buClr>
              <a:buSzPct val="70000"/>
              <a:buFont typeface="Wingdings" pitchFamily="2" charset="2"/>
              <a:buNone/>
            </a:pPr>
            <a:r>
              <a:rPr lang="ru-RU" sz="2800" dirty="0" smtClean="0">
                <a:solidFill>
                  <a:srgbClr val="000000"/>
                </a:solidFill>
              </a:rPr>
              <a:t>ЦИФРА – провайдер </a:t>
            </a:r>
            <a:r>
              <a:rPr lang="en-US" sz="2800" dirty="0" smtClean="0">
                <a:solidFill>
                  <a:srgbClr val="000000"/>
                </a:solidFill>
              </a:rPr>
              <a:t>CAS</a:t>
            </a:r>
            <a:r>
              <a:rPr lang="ru-RU" sz="2800" dirty="0" smtClean="0">
                <a:solidFill>
                  <a:srgbClr val="000000"/>
                </a:solidFill>
              </a:rPr>
              <a:t>* в России, является подразделением </a:t>
            </a:r>
            <a:r>
              <a:rPr lang="en-US" sz="2800" dirty="0" smtClean="0">
                <a:solidFill>
                  <a:srgbClr val="000000"/>
                </a:solidFill>
              </a:rPr>
              <a:t>GS Group</a:t>
            </a:r>
            <a:r>
              <a:rPr lang="ru-RU" sz="2800" dirty="0" smtClean="0">
                <a:solidFill>
                  <a:srgbClr val="000000"/>
                </a:solidFill>
              </a:rPr>
              <a:t>.</a:t>
            </a:r>
            <a:endParaRPr lang="ru-RU" sz="2800" dirty="0">
              <a:solidFill>
                <a:srgbClr val="000000"/>
              </a:solidFill>
            </a:endParaRPr>
          </a:p>
        </p:txBody>
      </p:sp>
      <p:sp>
        <p:nvSpPr>
          <p:cNvPr id="12" name="Rectangle 3"/>
          <p:cNvSpPr>
            <a:spLocks noChangeArrowheads="1"/>
          </p:cNvSpPr>
          <p:nvPr/>
        </p:nvSpPr>
        <p:spPr bwMode="auto">
          <a:xfrm>
            <a:off x="0" y="5907001"/>
            <a:ext cx="8964488" cy="962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rgbClr val="000000"/>
              </a:buClr>
              <a:buSzPct val="70000"/>
              <a:buFont typeface="Wingdings" pitchFamily="2" charset="2"/>
              <a:buNone/>
            </a:pPr>
            <a:r>
              <a:rPr lang="ru-RU" sz="2800" dirty="0" smtClean="0">
                <a:solidFill>
                  <a:srgbClr val="000000"/>
                </a:solidFill>
              </a:rPr>
              <a:t>*</a:t>
            </a:r>
            <a:r>
              <a:rPr lang="en-US" sz="2800" dirty="0" smtClean="0">
                <a:solidFill>
                  <a:srgbClr val="000000"/>
                </a:solidFill>
              </a:rPr>
              <a:t>CAS – Conditional Access System</a:t>
            </a:r>
          </a:p>
          <a:p>
            <a:pPr marL="342900" indent="-342900">
              <a:spcBef>
                <a:spcPct val="20000"/>
              </a:spcBef>
              <a:buClr>
                <a:srgbClr val="000000"/>
              </a:buClr>
              <a:buSzPct val="70000"/>
              <a:buFont typeface="Wingdings" pitchFamily="2" charset="2"/>
              <a:buNone/>
            </a:pPr>
            <a:r>
              <a:rPr lang="en-US" sz="2800" dirty="0" smtClean="0">
                <a:solidFill>
                  <a:srgbClr val="000000"/>
                </a:solidFill>
              </a:rPr>
              <a:t>(</a:t>
            </a:r>
            <a:r>
              <a:rPr lang="ru-RU" sz="2800" dirty="0" smtClean="0">
                <a:solidFill>
                  <a:srgbClr val="000000"/>
                </a:solidFill>
              </a:rPr>
              <a:t>система условного доступа</a:t>
            </a:r>
            <a:r>
              <a:rPr lang="en-US" sz="2800" dirty="0" smtClean="0">
                <a:solidFill>
                  <a:srgbClr val="000000"/>
                </a:solidFill>
              </a:rPr>
              <a:t>)</a:t>
            </a:r>
            <a:endParaRPr lang="ru-RU" sz="28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8333572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Номер слайда 5"/>
          <p:cNvSpPr txBox="1">
            <a:spLocks noGrp="1"/>
          </p:cNvSpPr>
          <p:nvPr/>
        </p:nvSpPr>
        <p:spPr bwMode="auto">
          <a:xfrm>
            <a:off x="8556625" y="0"/>
            <a:ext cx="587375" cy="488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 anchorCtr="1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fld id="{6DC85E8B-32EC-4D32-AA41-63E8FB0A56B8}" type="slidenum">
              <a:rPr lang="ru-RU" altLang="ru-RU" sz="2600" b="1" smtClean="0">
                <a:solidFill>
                  <a:srgbClr val="000000"/>
                </a:solidFill>
              </a:rPr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t>3</a:t>
            </a:fld>
            <a:endParaRPr lang="ru-RU" altLang="ru-RU" sz="2600" b="1" smtClean="0">
              <a:solidFill>
                <a:srgbClr val="000000"/>
              </a:solidFill>
            </a:endParaRPr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1524000" y="190500"/>
            <a:ext cx="7010400" cy="1527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4000" kern="0" dirty="0" smtClean="0">
                <a:solidFill>
                  <a:srgbClr val="676A55"/>
                </a:solidFill>
              </a:rPr>
              <a:t>Что мы делаем</a:t>
            </a:r>
            <a:endParaRPr lang="ru-RU" sz="4000" kern="0" dirty="0">
              <a:solidFill>
                <a:srgbClr val="676A55"/>
              </a:solidFill>
            </a:endParaRPr>
          </a:p>
        </p:txBody>
      </p:sp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1928" y="2060848"/>
            <a:ext cx="8962560" cy="23964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rgbClr val="000000"/>
              </a:buClr>
              <a:buSzPct val="70000"/>
              <a:buFont typeface="Wingdings" pitchFamily="2" charset="2"/>
              <a:buNone/>
            </a:pPr>
            <a:r>
              <a:rPr lang="ru-RU" sz="2800" dirty="0" smtClean="0">
                <a:solidFill>
                  <a:srgbClr val="000000"/>
                </a:solidFill>
              </a:rPr>
              <a:t>Шифруем контент и предоставляем к нему доступ.</a:t>
            </a:r>
            <a:endParaRPr lang="ru-RU" sz="2800" dirty="0">
              <a:solidFill>
                <a:srgbClr val="000000"/>
              </a:solidFill>
            </a:endParaRPr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75656" y="2792751"/>
            <a:ext cx="5112568" cy="40652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="" xmlns:p14="http://schemas.microsoft.com/office/powerpoint/2010/main" val="42394718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Номер слайда 5"/>
          <p:cNvSpPr txBox="1">
            <a:spLocks noGrp="1"/>
          </p:cNvSpPr>
          <p:nvPr/>
        </p:nvSpPr>
        <p:spPr bwMode="auto">
          <a:xfrm>
            <a:off x="8556625" y="0"/>
            <a:ext cx="587375" cy="488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 anchorCtr="1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fld id="{6DC85E8B-32EC-4D32-AA41-63E8FB0A56B8}" type="slidenum">
              <a:rPr lang="ru-RU" altLang="ru-RU" sz="2600" b="1" smtClean="0">
                <a:solidFill>
                  <a:srgbClr val="000000"/>
                </a:solidFill>
              </a:rPr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t>4</a:t>
            </a:fld>
            <a:endParaRPr lang="ru-RU" altLang="ru-RU" sz="2600" b="1" smtClean="0">
              <a:solidFill>
                <a:srgbClr val="000000"/>
              </a:solidFill>
            </a:endParaRPr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1524000" y="190500"/>
            <a:ext cx="7010400" cy="1527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4000" kern="0" dirty="0" smtClean="0">
                <a:solidFill>
                  <a:srgbClr val="676A55"/>
                </a:solidFill>
              </a:rPr>
              <a:t>Основной продукт</a:t>
            </a:r>
            <a:endParaRPr lang="ru-RU" sz="4000" kern="0" dirty="0">
              <a:solidFill>
                <a:srgbClr val="676A55"/>
              </a:solidFill>
            </a:endParaRPr>
          </a:p>
        </p:txBody>
      </p:sp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-16048" y="1746283"/>
            <a:ext cx="9160048" cy="11066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rgbClr val="000000"/>
              </a:buClr>
              <a:buSzPct val="70000"/>
              <a:buFont typeface="Wingdings" pitchFamily="2" charset="2"/>
              <a:buNone/>
            </a:pPr>
            <a:r>
              <a:rPr lang="ru-RU" sz="2800" dirty="0" smtClean="0">
                <a:solidFill>
                  <a:srgbClr val="000000"/>
                </a:solidFill>
              </a:rPr>
              <a:t>Библиотека</a:t>
            </a:r>
            <a:r>
              <a:rPr lang="en-US" sz="2800" dirty="0" smtClean="0">
                <a:solidFill>
                  <a:srgbClr val="000000"/>
                </a:solidFill>
              </a:rPr>
              <a:t> CAS </a:t>
            </a:r>
            <a:r>
              <a:rPr lang="ru-RU" sz="2800" dirty="0" smtClean="0">
                <a:solidFill>
                  <a:srgbClr val="000000"/>
                </a:solidFill>
              </a:rPr>
              <a:t>необходима для дешифрования контента на стороне приёмника</a:t>
            </a:r>
            <a:endParaRPr lang="ru-RU" sz="2800" dirty="0">
              <a:solidFill>
                <a:srgbClr val="000000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350489" y="3573016"/>
            <a:ext cx="4797575" cy="31683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1524000" y="4238404"/>
            <a:ext cx="2687960" cy="192690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Rectangle 3"/>
          <p:cNvSpPr>
            <a:spLocks noChangeArrowheads="1"/>
          </p:cNvSpPr>
          <p:nvPr/>
        </p:nvSpPr>
        <p:spPr bwMode="auto">
          <a:xfrm>
            <a:off x="1787860" y="4603865"/>
            <a:ext cx="2160240" cy="11066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rgbClr val="000000"/>
              </a:buClr>
              <a:buSzPct val="70000"/>
              <a:buFont typeface="Wingdings" pitchFamily="2" charset="2"/>
              <a:buNone/>
            </a:pPr>
            <a:r>
              <a:rPr lang="ru-RU" sz="2800" dirty="0" smtClean="0">
                <a:solidFill>
                  <a:srgbClr val="000000"/>
                </a:solidFill>
              </a:rPr>
              <a:t>Библиотека</a:t>
            </a:r>
            <a:endParaRPr lang="en-US" sz="2800" dirty="0" smtClean="0">
              <a:solidFill>
                <a:srgbClr val="000000"/>
              </a:solidFill>
            </a:endParaRPr>
          </a:p>
          <a:p>
            <a:pPr marL="342900" indent="-342900">
              <a:spcBef>
                <a:spcPct val="20000"/>
              </a:spcBef>
              <a:buClr>
                <a:srgbClr val="000000"/>
              </a:buClr>
              <a:buSzPct val="70000"/>
              <a:buFont typeface="Wingdings" pitchFamily="2" charset="2"/>
              <a:buNone/>
            </a:pPr>
            <a:r>
              <a:rPr lang="en-US" sz="2800" dirty="0" smtClean="0">
                <a:solidFill>
                  <a:srgbClr val="000000"/>
                </a:solidFill>
              </a:rPr>
              <a:t>CAS</a:t>
            </a:r>
            <a:endParaRPr lang="ru-RU" sz="2800" dirty="0">
              <a:solidFill>
                <a:srgbClr val="000000"/>
              </a:solidFill>
            </a:endParaRPr>
          </a:p>
        </p:txBody>
      </p:sp>
      <p:sp>
        <p:nvSpPr>
          <p:cNvPr id="9" name="Rectangle 3"/>
          <p:cNvSpPr>
            <a:spLocks noChangeArrowheads="1"/>
          </p:cNvSpPr>
          <p:nvPr/>
        </p:nvSpPr>
        <p:spPr bwMode="auto">
          <a:xfrm>
            <a:off x="335977" y="3573609"/>
            <a:ext cx="2160240" cy="11066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rgbClr val="000000"/>
              </a:buClr>
              <a:buSzPct val="70000"/>
              <a:buFont typeface="Wingdings" pitchFamily="2" charset="2"/>
              <a:buNone/>
            </a:pPr>
            <a:r>
              <a:rPr lang="en-US" sz="2800" dirty="0" smtClean="0">
                <a:solidFill>
                  <a:srgbClr val="000000"/>
                </a:solidFill>
              </a:rPr>
              <a:t>STB*</a:t>
            </a:r>
            <a:endParaRPr lang="ru-RU" sz="2800" dirty="0">
              <a:solidFill>
                <a:srgbClr val="000000"/>
              </a:solidFill>
            </a:endParaRPr>
          </a:p>
        </p:txBody>
      </p:sp>
      <p:sp>
        <p:nvSpPr>
          <p:cNvPr id="11" name="Rectangle 3"/>
          <p:cNvSpPr>
            <a:spLocks noChangeArrowheads="1"/>
          </p:cNvSpPr>
          <p:nvPr/>
        </p:nvSpPr>
        <p:spPr bwMode="auto">
          <a:xfrm>
            <a:off x="5729784" y="5778731"/>
            <a:ext cx="3414216" cy="962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rgbClr val="000000"/>
              </a:buClr>
              <a:buSzPct val="70000"/>
              <a:buFont typeface="Wingdings" pitchFamily="2" charset="2"/>
              <a:buNone/>
            </a:pPr>
            <a:r>
              <a:rPr lang="en-US" sz="2800" dirty="0" smtClean="0">
                <a:solidFill>
                  <a:srgbClr val="000000"/>
                </a:solidFill>
              </a:rPr>
              <a:t>*STB – Set top box</a:t>
            </a:r>
          </a:p>
          <a:p>
            <a:pPr marL="342900" indent="-342900">
              <a:spcBef>
                <a:spcPct val="20000"/>
              </a:spcBef>
              <a:buClr>
                <a:srgbClr val="000000"/>
              </a:buClr>
              <a:buSzPct val="70000"/>
              <a:buFont typeface="Wingdings" pitchFamily="2" charset="2"/>
              <a:buNone/>
            </a:pPr>
            <a:r>
              <a:rPr lang="en-US" sz="2800" dirty="0" smtClean="0">
                <a:solidFill>
                  <a:srgbClr val="000000"/>
                </a:solidFill>
              </a:rPr>
              <a:t>(</a:t>
            </a:r>
            <a:r>
              <a:rPr lang="ru-RU" sz="2800" dirty="0" smtClean="0">
                <a:solidFill>
                  <a:srgbClr val="000000"/>
                </a:solidFill>
              </a:rPr>
              <a:t>приёмник</a:t>
            </a:r>
            <a:r>
              <a:rPr lang="en-US" sz="2800" dirty="0" smtClean="0">
                <a:solidFill>
                  <a:srgbClr val="000000"/>
                </a:solidFill>
              </a:rPr>
              <a:t>)</a:t>
            </a:r>
            <a:endParaRPr lang="ru-RU" sz="28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7670147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Номер слайда 5"/>
          <p:cNvSpPr txBox="1">
            <a:spLocks noGrp="1"/>
          </p:cNvSpPr>
          <p:nvPr/>
        </p:nvSpPr>
        <p:spPr bwMode="auto">
          <a:xfrm>
            <a:off x="8556625" y="0"/>
            <a:ext cx="587375" cy="488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 anchorCtr="1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fld id="{6DC85E8B-32EC-4D32-AA41-63E8FB0A56B8}" type="slidenum">
              <a:rPr lang="ru-RU" altLang="ru-RU" sz="2600" b="1" smtClean="0">
                <a:solidFill>
                  <a:srgbClr val="000000"/>
                </a:solidFill>
              </a:rPr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t>5</a:t>
            </a:fld>
            <a:endParaRPr lang="ru-RU" altLang="ru-RU" sz="2600" b="1" smtClean="0">
              <a:solidFill>
                <a:srgbClr val="000000"/>
              </a:solidFill>
            </a:endParaRPr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1524000" y="190500"/>
            <a:ext cx="7010400" cy="1527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4000" kern="0" dirty="0" smtClean="0">
                <a:solidFill>
                  <a:srgbClr val="676A55"/>
                </a:solidFill>
              </a:rPr>
              <a:t>Основной продукт</a:t>
            </a:r>
            <a:endParaRPr lang="ru-RU" sz="4000" kern="0" dirty="0">
              <a:solidFill>
                <a:srgbClr val="676A55"/>
              </a:solidFill>
            </a:endParaRPr>
          </a:p>
        </p:txBody>
      </p:sp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-16048" y="1916832"/>
            <a:ext cx="9160048" cy="10346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rgbClr val="000000"/>
              </a:buClr>
              <a:buSzPct val="70000"/>
              <a:buFont typeface="Wingdings" pitchFamily="2" charset="2"/>
              <a:buNone/>
            </a:pPr>
            <a:r>
              <a:rPr lang="ru-RU" sz="2800" dirty="0" smtClean="0">
                <a:solidFill>
                  <a:srgbClr val="000000"/>
                </a:solidFill>
              </a:rPr>
              <a:t>Конечный продукт – </a:t>
            </a:r>
            <a:r>
              <a:rPr lang="ru-RU" sz="2800" b="1" dirty="0" smtClean="0">
                <a:solidFill>
                  <a:srgbClr val="000000"/>
                </a:solidFill>
              </a:rPr>
              <a:t>ПО приёмника</a:t>
            </a:r>
            <a:r>
              <a:rPr lang="ru-RU" sz="2800" dirty="0" smtClean="0">
                <a:solidFill>
                  <a:srgbClr val="000000"/>
                </a:solidFill>
              </a:rPr>
              <a:t> с интегрированной в него б</a:t>
            </a:r>
            <a:r>
              <a:rPr lang="ru-RU" sz="2800" dirty="0" smtClean="0">
                <a:solidFill>
                  <a:srgbClr val="000000"/>
                </a:solidFill>
              </a:rPr>
              <a:t>иблиотекой</a:t>
            </a:r>
            <a:r>
              <a:rPr lang="en-US" sz="2800" dirty="0" smtClean="0">
                <a:solidFill>
                  <a:srgbClr val="000000"/>
                </a:solidFill>
              </a:rPr>
              <a:t> CAS</a:t>
            </a:r>
            <a:endParaRPr lang="ru-RU" sz="2800" dirty="0">
              <a:solidFill>
                <a:srgbClr val="000000"/>
              </a:solidFill>
            </a:endParaRPr>
          </a:p>
        </p:txBody>
      </p:sp>
      <p:pic>
        <p:nvPicPr>
          <p:cNvPr id="10" name="Picture 4" descr="https://s6.mmr.ms/i/1270058/0/1000x1000.png"/>
          <p:cNvPicPr>
            <a:picLocks noChangeAspect="1" noChangeArrowheads="1"/>
          </p:cNvPicPr>
          <p:nvPr/>
        </p:nvPicPr>
        <p:blipFill>
          <a:blip r:embed="rId2" cstate="print"/>
          <a:srcRect t="35500" b="34462"/>
          <a:stretch>
            <a:fillRect/>
          </a:stretch>
        </p:blipFill>
        <p:spPr bwMode="auto">
          <a:xfrm>
            <a:off x="899592" y="4293096"/>
            <a:ext cx="2636912" cy="792088"/>
          </a:xfrm>
          <a:prstGeom prst="rect">
            <a:avLst/>
          </a:prstGeom>
          <a:noFill/>
        </p:spPr>
      </p:pic>
      <p:pic>
        <p:nvPicPr>
          <p:cNvPr id="12" name="Picture 8" descr="http://cableman.ru/sites/default/files/gs700.jpg"/>
          <p:cNvPicPr>
            <a:picLocks noChangeAspect="1" noChangeArrowheads="1"/>
          </p:cNvPicPr>
          <p:nvPr/>
        </p:nvPicPr>
        <p:blipFill>
          <a:blip r:embed="rId3" cstate="print"/>
          <a:srcRect l="28125" r="25000"/>
          <a:stretch>
            <a:fillRect/>
          </a:stretch>
        </p:blipFill>
        <p:spPr bwMode="auto">
          <a:xfrm>
            <a:off x="4355976" y="3645024"/>
            <a:ext cx="1440160" cy="1728192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7670147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Номер слайда 5"/>
          <p:cNvSpPr txBox="1">
            <a:spLocks noGrp="1"/>
          </p:cNvSpPr>
          <p:nvPr/>
        </p:nvSpPr>
        <p:spPr bwMode="auto">
          <a:xfrm>
            <a:off x="8556625" y="0"/>
            <a:ext cx="587375" cy="488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 anchorCtr="1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fld id="{6DC85E8B-32EC-4D32-AA41-63E8FB0A56B8}" type="slidenum">
              <a:rPr lang="ru-RU" altLang="ru-RU" sz="2600" b="1" smtClean="0">
                <a:solidFill>
                  <a:srgbClr val="000000"/>
                </a:solidFill>
              </a:rPr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t>6</a:t>
            </a:fld>
            <a:endParaRPr lang="ru-RU" altLang="ru-RU" sz="2600" b="1" smtClean="0">
              <a:solidFill>
                <a:srgbClr val="000000"/>
              </a:solidFill>
            </a:endParaRPr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1524000" y="190500"/>
            <a:ext cx="7010400" cy="1527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4000" kern="0" dirty="0" smtClean="0">
                <a:solidFill>
                  <a:srgbClr val="676A55"/>
                </a:solidFill>
              </a:rPr>
              <a:t>Постановка задачи</a:t>
            </a:r>
            <a:endParaRPr lang="ru-RU" sz="4000" kern="0" dirty="0">
              <a:solidFill>
                <a:srgbClr val="676A55"/>
              </a:solidFill>
            </a:endParaRPr>
          </a:p>
        </p:txBody>
      </p:sp>
      <p:sp>
        <p:nvSpPr>
          <p:cNvPr id="14" name="Rectangle 3"/>
          <p:cNvSpPr>
            <a:spLocks noChangeArrowheads="1"/>
          </p:cNvSpPr>
          <p:nvPr/>
        </p:nvSpPr>
        <p:spPr bwMode="auto">
          <a:xfrm>
            <a:off x="179512" y="2060848"/>
            <a:ext cx="8712968" cy="40324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rgbClr val="000000"/>
              </a:buClr>
              <a:buSzPct val="70000"/>
            </a:pPr>
            <a:r>
              <a:rPr lang="ru-RU" sz="2800" dirty="0" smtClean="0">
                <a:solidFill>
                  <a:srgbClr val="000000"/>
                </a:solidFill>
              </a:rPr>
              <a:t>Как оптимизировать жизненный цикл ПО?</a:t>
            </a:r>
          </a:p>
          <a:p>
            <a:pPr marL="342900" indent="-342900">
              <a:spcBef>
                <a:spcPct val="20000"/>
              </a:spcBef>
              <a:buClr>
                <a:srgbClr val="000000"/>
              </a:buClr>
              <a:buSzPct val="70000"/>
            </a:pPr>
            <a:endParaRPr lang="ru-RU" sz="2800" dirty="0" smtClean="0">
              <a:solidFill>
                <a:srgbClr val="000000"/>
              </a:solidFill>
            </a:endParaRPr>
          </a:p>
          <a:p>
            <a:pPr marL="342900" indent="-342900">
              <a:spcBef>
                <a:spcPct val="20000"/>
              </a:spcBef>
              <a:buClr>
                <a:srgbClr val="000000"/>
              </a:buClr>
              <a:buSzPct val="70000"/>
              <a:buFont typeface="Arial" pitchFamily="34" charset="0"/>
              <a:buChar char="•"/>
            </a:pPr>
            <a:r>
              <a:rPr lang="ru-RU" sz="2800" dirty="0" smtClean="0">
                <a:solidFill>
                  <a:srgbClr val="000000"/>
                </a:solidFill>
              </a:rPr>
              <a:t>Наличие большого числа релизов</a:t>
            </a:r>
            <a:endParaRPr lang="ru-RU" sz="2800" dirty="0" smtClean="0">
              <a:solidFill>
                <a:srgbClr val="000000"/>
              </a:solidFill>
            </a:endParaRPr>
          </a:p>
          <a:p>
            <a:pPr marL="342900" indent="-342900">
              <a:spcBef>
                <a:spcPct val="20000"/>
              </a:spcBef>
              <a:buClr>
                <a:srgbClr val="000000"/>
              </a:buClr>
              <a:buSzPct val="70000"/>
              <a:buFont typeface="Wingdings" pitchFamily="2" charset="2"/>
              <a:buNone/>
            </a:pPr>
            <a:endParaRPr lang="ru-RU" sz="2800" dirty="0" smtClean="0">
              <a:solidFill>
                <a:srgbClr val="000000"/>
              </a:solidFill>
            </a:endParaRPr>
          </a:p>
          <a:p>
            <a:pPr marL="342900" indent="-342900">
              <a:spcBef>
                <a:spcPct val="20000"/>
              </a:spcBef>
              <a:buClr>
                <a:srgbClr val="000000"/>
              </a:buClr>
              <a:buSzPct val="70000"/>
              <a:buFont typeface="Arial" pitchFamily="34" charset="0"/>
              <a:buChar char="•"/>
            </a:pPr>
            <a:r>
              <a:rPr lang="ru-RU" sz="2800" dirty="0" smtClean="0">
                <a:solidFill>
                  <a:srgbClr val="000000"/>
                </a:solidFill>
              </a:rPr>
              <a:t>Требуется </a:t>
            </a:r>
            <a:r>
              <a:rPr lang="ru-RU" sz="2800" dirty="0" smtClean="0">
                <a:solidFill>
                  <a:srgbClr val="000000"/>
                </a:solidFill>
              </a:rPr>
              <a:t>поддержка и обновление уже выпущенного </a:t>
            </a:r>
            <a:r>
              <a:rPr lang="ru-RU" sz="2800" dirty="0" smtClean="0">
                <a:solidFill>
                  <a:srgbClr val="000000"/>
                </a:solidFill>
              </a:rPr>
              <a:t>ПО</a:t>
            </a:r>
          </a:p>
          <a:p>
            <a:pPr marL="342900" indent="-342900">
              <a:spcBef>
                <a:spcPct val="20000"/>
              </a:spcBef>
              <a:buClr>
                <a:srgbClr val="000000"/>
              </a:buClr>
              <a:buSzPct val="70000"/>
              <a:buFont typeface="Arial" pitchFamily="34" charset="0"/>
              <a:buChar char="•"/>
            </a:pPr>
            <a:endParaRPr lang="ru-RU" sz="2800" dirty="0" smtClean="0">
              <a:solidFill>
                <a:srgbClr val="000000"/>
              </a:solidFill>
            </a:endParaRPr>
          </a:p>
          <a:p>
            <a:pPr marL="342900" indent="-342900">
              <a:spcBef>
                <a:spcPct val="20000"/>
              </a:spcBef>
              <a:buClr>
                <a:srgbClr val="000000"/>
              </a:buClr>
              <a:buSzPct val="70000"/>
              <a:buFont typeface="Arial" pitchFamily="34" charset="0"/>
              <a:buChar char="•"/>
            </a:pPr>
            <a:r>
              <a:rPr lang="ru-RU" sz="2800" dirty="0" smtClean="0">
                <a:solidFill>
                  <a:srgbClr val="000000"/>
                </a:solidFill>
              </a:rPr>
              <a:t>Регулярное появление нового функционала</a:t>
            </a:r>
          </a:p>
          <a:p>
            <a:pPr marL="342900" indent="-342900">
              <a:spcBef>
                <a:spcPct val="20000"/>
              </a:spcBef>
              <a:buClr>
                <a:srgbClr val="000000"/>
              </a:buClr>
              <a:buSzPct val="70000"/>
              <a:buFont typeface="Arial" pitchFamily="34" charset="0"/>
              <a:buChar char="•"/>
            </a:pPr>
            <a:endParaRPr lang="ru-RU" sz="2800" dirty="0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3123641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9" name="Picture 5" descr="C:\Users\aleksandr.ivanov\Desktop\image2014-7-11 13-35-53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6136" y="3933056"/>
            <a:ext cx="3298078" cy="2887932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146" name="Номер слайда 5"/>
          <p:cNvSpPr txBox="1">
            <a:spLocks noGrp="1"/>
          </p:cNvSpPr>
          <p:nvPr/>
        </p:nvSpPr>
        <p:spPr bwMode="auto">
          <a:xfrm>
            <a:off x="8556625" y="0"/>
            <a:ext cx="587375" cy="488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 anchorCtr="1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fld id="{6DC85E8B-32EC-4D32-AA41-63E8FB0A56B8}" type="slidenum">
              <a:rPr lang="ru-RU" altLang="ru-RU" sz="2600" b="1" smtClean="0">
                <a:solidFill>
                  <a:srgbClr val="000000"/>
                </a:solidFill>
              </a:rPr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t>7</a:t>
            </a:fld>
            <a:endParaRPr lang="ru-RU" altLang="ru-RU" sz="2600" b="1" smtClean="0">
              <a:solidFill>
                <a:srgbClr val="000000"/>
              </a:solidFill>
            </a:endParaRPr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1524000" y="190500"/>
            <a:ext cx="7010400" cy="1527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4000" kern="0" dirty="0" smtClean="0">
                <a:solidFill>
                  <a:srgbClr val="676A55"/>
                </a:solidFill>
              </a:rPr>
              <a:t>Постановка задачи</a:t>
            </a:r>
            <a:endParaRPr lang="ru-RU" sz="4000" kern="0" dirty="0">
              <a:solidFill>
                <a:srgbClr val="676A55"/>
              </a:solidFill>
            </a:endParaRPr>
          </a:p>
        </p:txBody>
      </p:sp>
      <p:sp>
        <p:nvSpPr>
          <p:cNvPr id="13" name="Rectangle 3"/>
          <p:cNvSpPr>
            <a:spLocks noChangeArrowheads="1"/>
          </p:cNvSpPr>
          <p:nvPr/>
        </p:nvSpPr>
        <p:spPr bwMode="auto">
          <a:xfrm>
            <a:off x="107504" y="2060848"/>
            <a:ext cx="8280920" cy="34563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rgbClr val="000000"/>
              </a:buClr>
              <a:buSzPct val="70000"/>
              <a:buFont typeface="Arial" pitchFamily="34" charset="0"/>
              <a:buChar char="•"/>
            </a:pPr>
            <a:r>
              <a:rPr lang="ru-RU" sz="2800" dirty="0" smtClean="0">
                <a:solidFill>
                  <a:srgbClr val="000000"/>
                </a:solidFill>
              </a:rPr>
              <a:t>Требуется </a:t>
            </a:r>
            <a:r>
              <a:rPr lang="ru-RU" sz="2800" dirty="0" err="1" smtClean="0">
                <a:solidFill>
                  <a:srgbClr val="000000"/>
                </a:solidFill>
              </a:rPr>
              <a:t>кастомизация</a:t>
            </a:r>
            <a:r>
              <a:rPr lang="ru-RU" sz="2800" dirty="0" smtClean="0">
                <a:solidFill>
                  <a:srgbClr val="000000"/>
                </a:solidFill>
              </a:rPr>
              <a:t> софта</a:t>
            </a:r>
            <a:endParaRPr lang="ru-RU" sz="2800" dirty="0" smtClean="0">
              <a:solidFill>
                <a:srgbClr val="000000"/>
              </a:solidFill>
            </a:endParaRPr>
          </a:p>
          <a:p>
            <a:pPr marL="342900" indent="-342900">
              <a:spcBef>
                <a:spcPct val="20000"/>
              </a:spcBef>
              <a:buClr>
                <a:srgbClr val="000000"/>
              </a:buClr>
              <a:buSzPct val="70000"/>
              <a:buFont typeface="Wingdings" pitchFamily="2" charset="2"/>
              <a:buNone/>
            </a:pPr>
            <a:endParaRPr lang="ru-RU" sz="2800" dirty="0" smtClean="0">
              <a:solidFill>
                <a:srgbClr val="000000"/>
              </a:solidFill>
            </a:endParaRPr>
          </a:p>
          <a:p>
            <a:pPr marL="342900" indent="-342900">
              <a:spcBef>
                <a:spcPct val="20000"/>
              </a:spcBef>
              <a:buClr>
                <a:srgbClr val="000000"/>
              </a:buClr>
              <a:buSzPct val="70000"/>
              <a:buFont typeface="Arial" pitchFamily="34" charset="0"/>
              <a:buChar char="•"/>
            </a:pPr>
            <a:r>
              <a:rPr lang="ru-RU" sz="2800" dirty="0" smtClean="0">
                <a:solidFill>
                  <a:srgbClr val="000000"/>
                </a:solidFill>
              </a:rPr>
              <a:t>Необходимость интеграции собственного ПО и стороннего</a:t>
            </a:r>
          </a:p>
          <a:p>
            <a:pPr marL="342900" indent="-342900">
              <a:spcBef>
                <a:spcPct val="20000"/>
              </a:spcBef>
              <a:buClr>
                <a:srgbClr val="000000"/>
              </a:buClr>
              <a:buSzPct val="70000"/>
              <a:buFont typeface="Arial" pitchFamily="34" charset="0"/>
              <a:buChar char="•"/>
            </a:pPr>
            <a:endParaRPr lang="ru-RU" sz="2800" dirty="0" smtClean="0">
              <a:solidFill>
                <a:srgbClr val="000000"/>
              </a:solidFill>
            </a:endParaRPr>
          </a:p>
          <a:p>
            <a:pPr marL="342900" indent="-342900">
              <a:spcBef>
                <a:spcPct val="20000"/>
              </a:spcBef>
              <a:buClr>
                <a:srgbClr val="000000"/>
              </a:buClr>
              <a:buSzPct val="70000"/>
              <a:buFont typeface="Arial" pitchFamily="34" charset="0"/>
              <a:buChar char="•"/>
            </a:pPr>
            <a:r>
              <a:rPr lang="ru-RU" sz="2800" dirty="0" smtClean="0">
                <a:solidFill>
                  <a:srgbClr val="000000"/>
                </a:solidFill>
              </a:rPr>
              <a:t>Необходимость иметь полное</a:t>
            </a:r>
          </a:p>
          <a:p>
            <a:pPr marL="342900" indent="-342900">
              <a:spcBef>
                <a:spcPct val="20000"/>
              </a:spcBef>
              <a:buClr>
                <a:srgbClr val="000000"/>
              </a:buClr>
              <a:buSzPct val="70000"/>
            </a:pPr>
            <a:r>
              <a:rPr lang="ru-RU" sz="2800" dirty="0" smtClean="0">
                <a:solidFill>
                  <a:srgbClr val="000000"/>
                </a:solidFill>
              </a:rPr>
              <a:t>представление о ПО</a:t>
            </a:r>
            <a:endParaRPr lang="ru-RU" sz="2800" dirty="0" smtClean="0">
              <a:solidFill>
                <a:srgbClr val="000000"/>
              </a:solidFill>
            </a:endParaRPr>
          </a:p>
          <a:p>
            <a:pPr marL="342900" indent="-342900">
              <a:spcBef>
                <a:spcPct val="20000"/>
              </a:spcBef>
              <a:buClr>
                <a:srgbClr val="000000"/>
              </a:buClr>
              <a:buSzPct val="70000"/>
            </a:pPr>
            <a:endParaRPr lang="en-US" sz="2000" i="1" dirty="0" smtClean="0">
              <a:solidFill>
                <a:srgbClr val="000000"/>
              </a:solidFill>
            </a:endParaRPr>
          </a:p>
          <a:p>
            <a:pPr marL="342900" indent="-342900">
              <a:spcBef>
                <a:spcPct val="20000"/>
              </a:spcBef>
              <a:buClr>
                <a:srgbClr val="000000"/>
              </a:buClr>
              <a:buSzPct val="70000"/>
              <a:buFont typeface="Wingdings" pitchFamily="2" charset="2"/>
              <a:buNone/>
            </a:pPr>
            <a:endParaRPr lang="ru-RU" sz="2800" dirty="0">
              <a:solidFill>
                <a:srgbClr val="000000"/>
              </a:solidFill>
            </a:endParaRPr>
          </a:p>
        </p:txBody>
      </p:sp>
      <p:sp>
        <p:nvSpPr>
          <p:cNvPr id="2" name="AutoShape 2" descr="https://conf.exset.com/download/attachments/8423078/image2014-7-11%2013%3A35%3A53.png?version=1&amp;modificationDate=1405071253358&amp;api=v2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" name="AutoShape 4" descr="https://conf.exset.com/download/attachments/8423078/image2014-7-11%2013%3A35%3A53.png?version=1&amp;modificationDate=1405071253358&amp;api=v2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5165948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Номер слайда 5"/>
          <p:cNvSpPr txBox="1">
            <a:spLocks noGrp="1"/>
          </p:cNvSpPr>
          <p:nvPr/>
        </p:nvSpPr>
        <p:spPr bwMode="auto">
          <a:xfrm>
            <a:off x="8556625" y="0"/>
            <a:ext cx="587375" cy="488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 anchorCtr="1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fld id="{6DC85E8B-32EC-4D32-AA41-63E8FB0A56B8}" type="slidenum">
              <a:rPr lang="ru-RU" altLang="ru-RU" sz="2600" b="1" smtClean="0">
                <a:solidFill>
                  <a:srgbClr val="000000"/>
                </a:solidFill>
              </a:rPr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t>8</a:t>
            </a:fld>
            <a:endParaRPr lang="ru-RU" altLang="ru-RU" sz="2600" b="1" smtClean="0">
              <a:solidFill>
                <a:srgbClr val="000000"/>
              </a:solidFill>
            </a:endParaRPr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1524000" y="190500"/>
            <a:ext cx="7010400" cy="1527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4000" kern="0" dirty="0" smtClean="0">
                <a:solidFill>
                  <a:srgbClr val="676A55"/>
                </a:solidFill>
              </a:rPr>
              <a:t>Решение задачи</a:t>
            </a:r>
            <a:endParaRPr lang="ru-RU" sz="4000" kern="0" dirty="0">
              <a:solidFill>
                <a:srgbClr val="676A55"/>
              </a:solidFill>
            </a:endParaRPr>
          </a:p>
        </p:txBody>
      </p:sp>
      <p:sp>
        <p:nvSpPr>
          <p:cNvPr id="13" name="Rectangle 3"/>
          <p:cNvSpPr>
            <a:spLocks noChangeArrowheads="1"/>
          </p:cNvSpPr>
          <p:nvPr/>
        </p:nvSpPr>
        <p:spPr bwMode="auto">
          <a:xfrm>
            <a:off x="0" y="1700808"/>
            <a:ext cx="8784976" cy="30243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rgbClr val="000000"/>
              </a:buClr>
              <a:buSzPct val="70000"/>
              <a:buFont typeface="Wingdings" pitchFamily="2" charset="2"/>
              <a:buNone/>
            </a:pPr>
            <a:endParaRPr lang="ru-RU" sz="2800" dirty="0" smtClean="0">
              <a:solidFill>
                <a:srgbClr val="000000"/>
              </a:solidFill>
            </a:endParaRPr>
          </a:p>
          <a:p>
            <a:pPr marL="342900" indent="-342900">
              <a:spcBef>
                <a:spcPct val="20000"/>
              </a:spcBef>
              <a:buClr>
                <a:srgbClr val="000000"/>
              </a:buClr>
              <a:buSzPct val="70000"/>
              <a:buFont typeface="Wingdings" pitchFamily="2" charset="2"/>
              <a:buNone/>
            </a:pPr>
            <a:r>
              <a:rPr lang="ru-RU" sz="2800" dirty="0" smtClean="0">
                <a:solidFill>
                  <a:srgbClr val="000000"/>
                </a:solidFill>
              </a:rPr>
              <a:t>Выделение </a:t>
            </a:r>
            <a:r>
              <a:rPr lang="ru-RU" sz="2800" dirty="0" smtClean="0">
                <a:solidFill>
                  <a:srgbClr val="000000"/>
                </a:solidFill>
              </a:rPr>
              <a:t>отдела интеграции</a:t>
            </a:r>
            <a:r>
              <a:rPr lang="en-US" sz="2800" dirty="0" smtClean="0">
                <a:solidFill>
                  <a:srgbClr val="000000"/>
                </a:solidFill>
              </a:rPr>
              <a:t> </a:t>
            </a:r>
            <a:r>
              <a:rPr lang="ru-RU" sz="2800" dirty="0" smtClean="0">
                <a:solidFill>
                  <a:srgbClr val="000000"/>
                </a:solidFill>
              </a:rPr>
              <a:t>из </a:t>
            </a:r>
            <a:r>
              <a:rPr lang="ru-RU" sz="2800" dirty="0" smtClean="0">
                <a:solidFill>
                  <a:srgbClr val="000000"/>
                </a:solidFill>
              </a:rPr>
              <a:t>отдела </a:t>
            </a:r>
            <a:r>
              <a:rPr lang="en-US" sz="2800" dirty="0" smtClean="0">
                <a:solidFill>
                  <a:srgbClr val="000000"/>
                </a:solidFill>
              </a:rPr>
              <a:t>QA</a:t>
            </a:r>
            <a:r>
              <a:rPr lang="ru-RU" sz="2800" dirty="0" smtClean="0">
                <a:solidFill>
                  <a:srgbClr val="000000"/>
                </a:solidFill>
              </a:rPr>
              <a:t>.</a:t>
            </a:r>
          </a:p>
          <a:p>
            <a:pPr marL="342900" indent="-342900">
              <a:spcBef>
                <a:spcPct val="20000"/>
              </a:spcBef>
              <a:buClr>
                <a:srgbClr val="000000"/>
              </a:buClr>
              <a:buSzPct val="70000"/>
              <a:buFont typeface="Wingdings" pitchFamily="2" charset="2"/>
              <a:buNone/>
            </a:pPr>
            <a:endParaRPr lang="ru-RU" sz="2800" dirty="0" smtClean="0">
              <a:solidFill>
                <a:srgbClr val="000000"/>
              </a:solidFill>
            </a:endParaRPr>
          </a:p>
          <a:p>
            <a:pPr marL="342900" indent="-342900">
              <a:spcBef>
                <a:spcPct val="20000"/>
              </a:spcBef>
              <a:buClr>
                <a:srgbClr val="000000"/>
              </a:buClr>
              <a:buSzPct val="70000"/>
              <a:buFont typeface="Wingdings" pitchFamily="2" charset="2"/>
              <a:buNone/>
            </a:pPr>
            <a:r>
              <a:rPr lang="ru-RU" sz="2800" dirty="0" smtClean="0">
                <a:solidFill>
                  <a:srgbClr val="000000"/>
                </a:solidFill>
              </a:rPr>
              <a:t>Отдел характеризуют:</a:t>
            </a:r>
          </a:p>
          <a:p>
            <a:pPr marL="342900" indent="-342900">
              <a:spcBef>
                <a:spcPct val="20000"/>
              </a:spcBef>
              <a:buClr>
                <a:srgbClr val="000000"/>
              </a:buClr>
              <a:buSzPct val="70000"/>
              <a:buFont typeface="Arial" pitchFamily="34" charset="0"/>
              <a:buChar char="•"/>
            </a:pPr>
            <a:r>
              <a:rPr lang="ru-RU" sz="2800" dirty="0" smtClean="0">
                <a:solidFill>
                  <a:srgbClr val="000000"/>
                </a:solidFill>
              </a:rPr>
              <a:t>Узкая специализация решаемых </a:t>
            </a:r>
            <a:r>
              <a:rPr lang="ru-RU" sz="2800" dirty="0" smtClean="0">
                <a:solidFill>
                  <a:srgbClr val="000000"/>
                </a:solidFill>
              </a:rPr>
              <a:t>задач</a:t>
            </a:r>
          </a:p>
          <a:p>
            <a:pPr marL="342900" indent="-342900">
              <a:spcBef>
                <a:spcPct val="20000"/>
              </a:spcBef>
              <a:buClr>
                <a:srgbClr val="000000"/>
              </a:buClr>
              <a:buSzPct val="70000"/>
              <a:buFont typeface="Arial" pitchFamily="34" charset="0"/>
              <a:buChar char="•"/>
            </a:pPr>
            <a:r>
              <a:rPr lang="ru-RU" sz="2800" dirty="0" smtClean="0">
                <a:solidFill>
                  <a:srgbClr val="000000"/>
                </a:solidFill>
              </a:rPr>
              <a:t>Поиск </a:t>
            </a:r>
            <a:r>
              <a:rPr lang="ru-RU" sz="2800" dirty="0" err="1" smtClean="0">
                <a:solidFill>
                  <a:srgbClr val="000000"/>
                </a:solidFill>
              </a:rPr>
              <a:t>багов</a:t>
            </a:r>
            <a:r>
              <a:rPr lang="ru-RU" sz="2800" dirty="0" smtClean="0">
                <a:solidFill>
                  <a:srgbClr val="000000"/>
                </a:solidFill>
              </a:rPr>
              <a:t> конечного продукта –</a:t>
            </a:r>
          </a:p>
          <a:p>
            <a:pPr>
              <a:spcBef>
                <a:spcPct val="20000"/>
              </a:spcBef>
              <a:buClr>
                <a:srgbClr val="000000"/>
              </a:buClr>
              <a:buSzPct val="70000"/>
            </a:pPr>
            <a:r>
              <a:rPr lang="ru-RU" sz="2800" dirty="0" smtClean="0">
                <a:solidFill>
                  <a:srgbClr val="000000"/>
                </a:solidFill>
              </a:rPr>
              <a:t>	софта приёмника</a:t>
            </a:r>
          </a:p>
          <a:p>
            <a:pPr marL="342900" indent="-342900">
              <a:spcBef>
                <a:spcPct val="20000"/>
              </a:spcBef>
              <a:buClr>
                <a:srgbClr val="000000"/>
              </a:buClr>
              <a:buSzPct val="70000"/>
              <a:buFont typeface="Arial" pitchFamily="34" charset="0"/>
              <a:buChar char="•"/>
            </a:pPr>
            <a:r>
              <a:rPr lang="ru-RU" sz="2800" dirty="0" smtClean="0">
                <a:solidFill>
                  <a:srgbClr val="000000"/>
                </a:solidFill>
              </a:rPr>
              <a:t>Сертификация ПО</a:t>
            </a:r>
            <a:endParaRPr lang="ru-RU" sz="2800" dirty="0" smtClean="0">
              <a:solidFill>
                <a:srgbClr val="000000"/>
              </a:solidFill>
            </a:endParaRPr>
          </a:p>
          <a:p>
            <a:pPr marL="342900" indent="-342900">
              <a:spcBef>
                <a:spcPct val="20000"/>
              </a:spcBef>
              <a:buClr>
                <a:srgbClr val="000000"/>
              </a:buClr>
              <a:buSzPct val="70000"/>
              <a:buFont typeface="Wingdings" pitchFamily="2" charset="2"/>
              <a:buNone/>
            </a:pPr>
            <a:endParaRPr lang="ru-RU" sz="2800" dirty="0">
              <a:solidFill>
                <a:srgbClr val="000000"/>
              </a:solidFill>
            </a:endParaRPr>
          </a:p>
        </p:txBody>
      </p:sp>
      <p:pic>
        <p:nvPicPr>
          <p:cNvPr id="2050" name="Picture 2" descr="C:\Users\aleksandr.ivanov\Desktop\image2014-7-11 13-36-24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216" y="4203401"/>
            <a:ext cx="2634411" cy="2654599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31402421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Номер слайда 5"/>
          <p:cNvSpPr txBox="1">
            <a:spLocks noGrp="1"/>
          </p:cNvSpPr>
          <p:nvPr/>
        </p:nvSpPr>
        <p:spPr bwMode="auto">
          <a:xfrm>
            <a:off x="8556625" y="0"/>
            <a:ext cx="587375" cy="488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 anchorCtr="1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fld id="{6DC85E8B-32EC-4D32-AA41-63E8FB0A56B8}" type="slidenum">
              <a:rPr lang="ru-RU" altLang="ru-RU" sz="2600" b="1" smtClean="0">
                <a:solidFill>
                  <a:srgbClr val="000000"/>
                </a:solidFill>
              </a:rPr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t>9</a:t>
            </a:fld>
            <a:endParaRPr lang="ru-RU" altLang="ru-RU" sz="2600" b="1" smtClean="0">
              <a:solidFill>
                <a:srgbClr val="000000"/>
              </a:solidFill>
            </a:endParaRPr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1524000" y="190500"/>
            <a:ext cx="7010400" cy="1527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4000" kern="0" dirty="0" smtClean="0">
                <a:solidFill>
                  <a:srgbClr val="676A55"/>
                </a:solidFill>
              </a:rPr>
              <a:t>Решение задачи на собственном примере</a:t>
            </a:r>
            <a:endParaRPr lang="ru-RU" sz="4000" kern="0" dirty="0">
              <a:solidFill>
                <a:srgbClr val="676A55"/>
              </a:solidFill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539552" y="1916832"/>
            <a:ext cx="723275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8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PM</a:t>
            </a:r>
            <a:endParaRPr lang="ru-RU" sz="28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0" y="3429000"/>
            <a:ext cx="1883849" cy="95410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8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STB</a:t>
            </a:r>
          </a:p>
          <a:p>
            <a:pPr algn="ctr"/>
            <a:r>
              <a:rPr lang="en-US" sz="28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developer</a:t>
            </a:r>
            <a:endParaRPr lang="ru-RU" sz="28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3563888" y="2852936"/>
            <a:ext cx="2143537" cy="95410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8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Integration</a:t>
            </a:r>
          </a:p>
          <a:p>
            <a:pPr algn="ctr"/>
            <a:r>
              <a:rPr lang="en-US" sz="28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department</a:t>
            </a:r>
            <a:endParaRPr lang="ru-RU" sz="28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7260151" y="1484784"/>
            <a:ext cx="1883849" cy="95410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8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lumMod val="7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CAS</a:t>
            </a:r>
          </a:p>
          <a:p>
            <a:pPr algn="ctr"/>
            <a:r>
              <a:rPr lang="en-US" sz="2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lumMod val="7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developer</a:t>
            </a:r>
            <a:endParaRPr lang="ru-RU" sz="28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lumMod val="7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6" name="Прямоугольник 25"/>
          <p:cNvSpPr/>
          <p:nvPr/>
        </p:nvSpPr>
        <p:spPr>
          <a:xfrm>
            <a:off x="7884368" y="2996952"/>
            <a:ext cx="942886" cy="95410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8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lumMod val="7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CAS</a:t>
            </a:r>
          </a:p>
          <a:p>
            <a:pPr algn="ctr"/>
            <a:r>
              <a:rPr lang="en-US" sz="2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lumMod val="7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QA</a:t>
            </a:r>
            <a:endParaRPr lang="ru-RU" sz="28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lumMod val="7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7" name="Прямоугольник 26"/>
          <p:cNvSpPr/>
          <p:nvPr/>
        </p:nvSpPr>
        <p:spPr>
          <a:xfrm>
            <a:off x="0" y="4797152"/>
            <a:ext cx="2364750" cy="95410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8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Maintenance</a:t>
            </a:r>
          </a:p>
          <a:p>
            <a:pPr algn="ctr"/>
            <a:r>
              <a:rPr lang="en-US" sz="2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department</a:t>
            </a:r>
            <a:endParaRPr lang="ru-RU" sz="28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8" name="Прямоугольник 27"/>
          <p:cNvSpPr/>
          <p:nvPr/>
        </p:nvSpPr>
        <p:spPr>
          <a:xfrm>
            <a:off x="251520" y="2636912"/>
            <a:ext cx="1863011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8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Customer</a:t>
            </a:r>
            <a:endParaRPr lang="ru-RU" sz="28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30" name="Двойная стрелка влево/вправо 29"/>
          <p:cNvSpPr/>
          <p:nvPr/>
        </p:nvSpPr>
        <p:spPr>
          <a:xfrm>
            <a:off x="2339752" y="2996952"/>
            <a:ext cx="1216152" cy="484632"/>
          </a:xfrm>
          <a:prstGeom prst="left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31" name="Двойная стрелка влево/вправо 30"/>
          <p:cNvSpPr/>
          <p:nvPr/>
        </p:nvSpPr>
        <p:spPr>
          <a:xfrm>
            <a:off x="5940152" y="2924944"/>
            <a:ext cx="1216152" cy="484632"/>
          </a:xfrm>
          <a:prstGeom prst="left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2" name="Прямоугольник 31"/>
          <p:cNvSpPr/>
          <p:nvPr/>
        </p:nvSpPr>
        <p:spPr>
          <a:xfrm>
            <a:off x="6061104" y="4509120"/>
            <a:ext cx="3082896" cy="95410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800" b="1" cap="none" spc="0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lumMod val="7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Cryptoprocessor</a:t>
            </a:r>
            <a:endParaRPr lang="en-US" sz="2800" b="1" cap="none" spc="0" dirty="0" smtClean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lumMod val="7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  <a:p>
            <a:pPr algn="ctr"/>
            <a:r>
              <a:rPr lang="en-US" sz="2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lumMod val="7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developer</a:t>
            </a:r>
            <a:endParaRPr lang="ru-RU" sz="28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lumMod val="7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="" xmlns:p14="http://schemas.microsoft.com/office/powerpoint/2010/main" val="3126375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Эхо">
  <a:themeElements>
    <a:clrScheme name="Литейная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Эхо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Эхо 1">
        <a:dk1>
          <a:srgbClr val="25252F"/>
        </a:dk1>
        <a:lt1>
          <a:srgbClr val="9999FF"/>
        </a:lt1>
        <a:dk2>
          <a:srgbClr val="000000"/>
        </a:dk2>
        <a:lt2>
          <a:srgbClr val="FFFFFF"/>
        </a:lt2>
        <a:accent1>
          <a:srgbClr val="3366FF"/>
        </a:accent1>
        <a:accent2>
          <a:srgbClr val="003399"/>
        </a:accent2>
        <a:accent3>
          <a:srgbClr val="AAAAAA"/>
        </a:accent3>
        <a:accent4>
          <a:srgbClr val="8282DA"/>
        </a:accent4>
        <a:accent5>
          <a:srgbClr val="ADB8FF"/>
        </a:accent5>
        <a:accent6>
          <a:srgbClr val="002D8A"/>
        </a:accent6>
        <a:hlink>
          <a:srgbClr val="009999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Эхо 2">
        <a:dk1>
          <a:srgbClr val="314183"/>
        </a:dk1>
        <a:lt1>
          <a:srgbClr val="FFFFFF"/>
        </a:lt1>
        <a:dk2>
          <a:srgbClr val="0B1E45"/>
        </a:dk2>
        <a:lt2>
          <a:srgbClr val="FFFFFF"/>
        </a:lt2>
        <a:accent1>
          <a:srgbClr val="6666FF"/>
        </a:accent1>
        <a:accent2>
          <a:srgbClr val="0066FF"/>
        </a:accent2>
        <a:accent3>
          <a:srgbClr val="AAABB0"/>
        </a:accent3>
        <a:accent4>
          <a:srgbClr val="DADADA"/>
        </a:accent4>
        <a:accent5>
          <a:srgbClr val="B8B8FF"/>
        </a:accent5>
        <a:accent6>
          <a:srgbClr val="005CE7"/>
        </a:accent6>
        <a:hlink>
          <a:srgbClr val="006699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Эхо 3">
        <a:dk1>
          <a:srgbClr val="194349"/>
        </a:dk1>
        <a:lt1>
          <a:srgbClr val="FFFFCC"/>
        </a:lt1>
        <a:dk2>
          <a:srgbClr val="006666"/>
        </a:dk2>
        <a:lt2>
          <a:srgbClr val="FFFFFF"/>
        </a:lt2>
        <a:accent1>
          <a:srgbClr val="99CC00"/>
        </a:accent1>
        <a:accent2>
          <a:srgbClr val="00B6B2"/>
        </a:accent2>
        <a:accent3>
          <a:srgbClr val="AAB8B8"/>
        </a:accent3>
        <a:accent4>
          <a:srgbClr val="DADAAE"/>
        </a:accent4>
        <a:accent5>
          <a:srgbClr val="CAE2AA"/>
        </a:accent5>
        <a:accent6>
          <a:srgbClr val="00A5A1"/>
        </a:accent6>
        <a:hlink>
          <a:srgbClr val="669900"/>
        </a:hlink>
        <a:folHlink>
          <a:srgbClr val="6666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Эхо 4">
        <a:dk1>
          <a:srgbClr val="194349"/>
        </a:dk1>
        <a:lt1>
          <a:srgbClr val="FFFFCC"/>
        </a:lt1>
        <a:dk2>
          <a:srgbClr val="0000FF"/>
        </a:dk2>
        <a:lt2>
          <a:srgbClr val="FFFFFF"/>
        </a:lt2>
        <a:accent1>
          <a:srgbClr val="0099FF"/>
        </a:accent1>
        <a:accent2>
          <a:srgbClr val="33CC33"/>
        </a:accent2>
        <a:accent3>
          <a:srgbClr val="AAAAFF"/>
        </a:accent3>
        <a:accent4>
          <a:srgbClr val="DADAAE"/>
        </a:accent4>
        <a:accent5>
          <a:srgbClr val="AACAFF"/>
        </a:accent5>
        <a:accent6>
          <a:srgbClr val="2DB92D"/>
        </a:accent6>
        <a:hlink>
          <a:srgbClr val="CC9900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Эхо 5">
        <a:dk1>
          <a:srgbClr val="194349"/>
        </a:dk1>
        <a:lt1>
          <a:srgbClr val="FFFFCC"/>
        </a:lt1>
        <a:dk2>
          <a:srgbClr val="72A497"/>
        </a:dk2>
        <a:lt2>
          <a:srgbClr val="000000"/>
        </a:lt2>
        <a:accent1>
          <a:srgbClr val="805D32"/>
        </a:accent1>
        <a:accent2>
          <a:srgbClr val="7D2F3C"/>
        </a:accent2>
        <a:accent3>
          <a:srgbClr val="BCCFC9"/>
        </a:accent3>
        <a:accent4>
          <a:srgbClr val="DADAAE"/>
        </a:accent4>
        <a:accent5>
          <a:srgbClr val="C0B6AD"/>
        </a:accent5>
        <a:accent6>
          <a:srgbClr val="712A35"/>
        </a:accent6>
        <a:hlink>
          <a:srgbClr val="CC9900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Эхо 6">
        <a:dk1>
          <a:srgbClr val="1C1C1C"/>
        </a:dk1>
        <a:lt1>
          <a:srgbClr val="FFFFFF"/>
        </a:lt1>
        <a:dk2>
          <a:srgbClr val="710F0F"/>
        </a:dk2>
        <a:lt2>
          <a:srgbClr val="FFFFFF"/>
        </a:lt2>
        <a:accent1>
          <a:srgbClr val="FF9900"/>
        </a:accent1>
        <a:accent2>
          <a:srgbClr val="FF3300"/>
        </a:accent2>
        <a:accent3>
          <a:srgbClr val="BBAAAA"/>
        </a:accent3>
        <a:accent4>
          <a:srgbClr val="DADADA"/>
        </a:accent4>
        <a:accent5>
          <a:srgbClr val="FFCAAA"/>
        </a:accent5>
        <a:accent6>
          <a:srgbClr val="E72D00"/>
        </a:accent6>
        <a:hlink>
          <a:srgbClr val="666699"/>
        </a:hlink>
        <a:folHlink>
          <a:srgbClr val="99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Эхо 7">
        <a:dk1>
          <a:srgbClr val="336666"/>
        </a:dk1>
        <a:lt1>
          <a:srgbClr val="FFFFFF"/>
        </a:lt1>
        <a:dk2>
          <a:srgbClr val="000000"/>
        </a:dk2>
        <a:lt2>
          <a:srgbClr val="666699"/>
        </a:lt2>
        <a:accent1>
          <a:srgbClr val="99CCCC"/>
        </a:accent1>
        <a:accent2>
          <a:srgbClr val="CCCCCC"/>
        </a:accent2>
        <a:accent3>
          <a:srgbClr val="FFFFFF"/>
        </a:accent3>
        <a:accent4>
          <a:srgbClr val="2A5656"/>
        </a:accent4>
        <a:accent5>
          <a:srgbClr val="CAE2E2"/>
        </a:accent5>
        <a:accent6>
          <a:srgbClr val="B9B9B9"/>
        </a:accent6>
        <a:hlink>
          <a:srgbClr val="006666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Эхо 8">
        <a:dk1>
          <a:srgbClr val="000000"/>
        </a:dk1>
        <a:lt1>
          <a:srgbClr val="FFFFFF"/>
        </a:lt1>
        <a:dk2>
          <a:srgbClr val="000000"/>
        </a:dk2>
        <a:lt2>
          <a:srgbClr val="666699"/>
        </a:lt2>
        <a:accent1>
          <a:srgbClr val="FF9900"/>
        </a:accent1>
        <a:accent2>
          <a:srgbClr val="FF0000"/>
        </a:accent2>
        <a:accent3>
          <a:srgbClr val="FFFFFF"/>
        </a:accent3>
        <a:accent4>
          <a:srgbClr val="000000"/>
        </a:accent4>
        <a:accent5>
          <a:srgbClr val="FFCAAA"/>
        </a:accent5>
        <a:accent6>
          <a:srgbClr val="E70000"/>
        </a:accent6>
        <a:hlink>
          <a:srgbClr val="336699"/>
        </a:hlink>
        <a:folHlink>
          <a:srgbClr val="8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Эхо 9">
        <a:dk1>
          <a:srgbClr val="000000"/>
        </a:dk1>
        <a:lt1>
          <a:srgbClr val="FFFFFF"/>
        </a:lt1>
        <a:dk2>
          <a:srgbClr val="000000"/>
        </a:dk2>
        <a:lt2>
          <a:srgbClr val="666699"/>
        </a:lt2>
        <a:accent1>
          <a:srgbClr val="CC3300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E2ADAA"/>
        </a:accent5>
        <a:accent6>
          <a:srgbClr val="B98A00"/>
        </a:accent6>
        <a:hlink>
          <a:srgbClr val="CC6600"/>
        </a:hlink>
        <a:folHlink>
          <a:srgbClr val="8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Эхо 10">
        <a:dk1>
          <a:srgbClr val="000000"/>
        </a:dk1>
        <a:lt1>
          <a:srgbClr val="FFFFFF"/>
        </a:lt1>
        <a:dk2>
          <a:srgbClr val="000000"/>
        </a:dk2>
        <a:lt2>
          <a:srgbClr val="666699"/>
        </a:lt2>
        <a:accent1>
          <a:srgbClr val="666699"/>
        </a:accent1>
        <a:accent2>
          <a:srgbClr val="9999FF"/>
        </a:accent2>
        <a:accent3>
          <a:srgbClr val="FFFFFF"/>
        </a:accent3>
        <a:accent4>
          <a:srgbClr val="000000"/>
        </a:accent4>
        <a:accent5>
          <a:srgbClr val="B8B8CA"/>
        </a:accent5>
        <a:accent6>
          <a:srgbClr val="8A8AE7"/>
        </a:accent6>
        <a:hlink>
          <a:srgbClr val="3366FF"/>
        </a:hlink>
        <a:folHlink>
          <a:srgbClr val="808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4447</TotalTime>
  <Words>338</Words>
  <Application>Microsoft Office PowerPoint</Application>
  <PresentationFormat>Экран (4:3)</PresentationFormat>
  <Paragraphs>117</Paragraphs>
  <Slides>15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2</vt:i4>
      </vt:variant>
      <vt:variant>
        <vt:lpstr>Заголовки слайдов</vt:lpstr>
      </vt:variant>
      <vt:variant>
        <vt:i4>15</vt:i4>
      </vt:variant>
    </vt:vector>
  </HeadingPairs>
  <TitlesOfParts>
    <vt:vector size="17" baseType="lpstr">
      <vt:lpstr>Тема Office</vt:lpstr>
      <vt:lpstr>Эхо</vt:lpstr>
      <vt:lpstr>Роль Интеграции в РАЗРАБОТКЕ ПО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ИССЛЕДОВАНИЕ СТРУКТУРных модификаций ТОНКИХ ПЛЕНОК ХРОМА ПОСЛЕ воздействия фемтосекундных ЛАЗЕРНЫх ИМПУЛЬСов</dc:title>
  <dc:creator>Александр</dc:creator>
  <cp:lastModifiedBy>Александр</cp:lastModifiedBy>
  <cp:revision>133</cp:revision>
  <dcterms:created xsi:type="dcterms:W3CDTF">2015-02-13T22:10:19Z</dcterms:created>
  <dcterms:modified xsi:type="dcterms:W3CDTF">2015-03-21T23:14:25Z</dcterms:modified>
</cp:coreProperties>
</file>