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notesMasterIdLst>
    <p:notesMasterId r:id="rId21"/>
  </p:notesMasterIdLst>
  <p:handoutMasterIdLst>
    <p:handoutMasterId r:id="rId22"/>
  </p:handoutMasterIdLst>
  <p:sldIdLst>
    <p:sldId id="256" r:id="rId2"/>
    <p:sldId id="261" r:id="rId3"/>
    <p:sldId id="278" r:id="rId4"/>
    <p:sldId id="267" r:id="rId5"/>
    <p:sldId id="268" r:id="rId6"/>
    <p:sldId id="269" r:id="rId7"/>
    <p:sldId id="262" r:id="rId8"/>
    <p:sldId id="263" r:id="rId9"/>
    <p:sldId id="264" r:id="rId10"/>
    <p:sldId id="265" r:id="rId11"/>
    <p:sldId id="266" r:id="rId12"/>
    <p:sldId id="270" r:id="rId13"/>
    <p:sldId id="271" r:id="rId14"/>
    <p:sldId id="272" r:id="rId15"/>
    <p:sldId id="276" r:id="rId16"/>
    <p:sldId id="275" r:id="rId17"/>
    <p:sldId id="273" r:id="rId18"/>
    <p:sldId id="274" r:id="rId19"/>
    <p:sldId id="277" r:id="rId20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19" autoAdjust="0"/>
  </p:normalViewPr>
  <p:slideViewPr>
    <p:cSldViewPr snapToObjects="1">
      <p:cViewPr varScale="1">
        <p:scale>
          <a:sx n="75" d="100"/>
          <a:sy n="75" d="100"/>
        </p:scale>
        <p:origin x="510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1828800" cy="18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fld id="{15C6919B-507F-40C4-8CC1-7FC4312D5960}" type="datetimeFigureOut">
              <a:rPr lang="ru-RU"/>
              <a:pPr>
                <a:defRPr/>
              </a:pPr>
              <a:t>04.03.2014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fld id="{6EC925D0-9AA2-47FF-9A45-A3590786AF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54501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fld id="{3278C01B-CB11-4E26-8EC9-D4A59BAB827F}" type="datetimeFigureOut">
              <a:rPr lang="ru-RU"/>
              <a:pPr>
                <a:defRPr/>
              </a:pPr>
              <a:t>04.03.2014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fld id="{99DEDEF0-64AD-4998-9B3A-53BD697CCA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81058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614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E835144-0FA5-4908-8CCC-ECABA1AEAF15}" type="slidenum">
              <a:rPr lang="ru-RU" smtClean="0">
                <a:ea typeface="ＭＳ Ｐゴシック" pitchFamily="34" charset="-128"/>
              </a:rPr>
              <a:pPr/>
              <a:t>1</a:t>
            </a:fld>
            <a:endParaRPr lang="ru-RU" smtClean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390659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259179"/>
            <a:ext cx="7772400" cy="1170072"/>
          </a:xfrm>
        </p:spPr>
        <p:txBody>
          <a:bodyPr/>
          <a:lstStyle/>
          <a:p>
            <a:r>
              <a:rPr lang="ru-RU" dirty="0" err="1" smtClean="0"/>
              <a:t>Click</a:t>
            </a:r>
            <a:r>
              <a:rPr lang="ru-RU" dirty="0" smtClean="0"/>
              <a:t> </a:t>
            </a:r>
            <a:r>
              <a:rPr lang="ru-RU" dirty="0" err="1" smtClean="0"/>
              <a:t>to</a:t>
            </a:r>
            <a:r>
              <a:rPr lang="ru-RU" dirty="0" smtClean="0"/>
              <a:t> </a:t>
            </a:r>
            <a:r>
              <a:rPr lang="ru-RU" dirty="0" err="1" smtClean="0"/>
              <a:t>edit</a:t>
            </a:r>
            <a:r>
              <a:rPr lang="ru-RU" dirty="0" smtClean="0"/>
              <a:t> </a:t>
            </a:r>
            <a:r>
              <a:rPr lang="ru-RU" dirty="0" err="1" smtClean="0"/>
              <a:t>Master</a:t>
            </a:r>
            <a:r>
              <a:rPr lang="ru-RU" dirty="0" smtClean="0"/>
              <a:t> </a:t>
            </a:r>
            <a:r>
              <a:rPr lang="ru-RU" dirty="0" err="1" smtClean="0"/>
              <a:t>title</a:t>
            </a:r>
            <a:r>
              <a:rPr lang="ru-RU" dirty="0" smtClean="0"/>
              <a:t> </a:t>
            </a:r>
            <a:r>
              <a:rPr lang="ru-RU" dirty="0" err="1" smtClean="0"/>
              <a:t>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582653"/>
            <a:ext cx="6400800" cy="673768"/>
          </a:xfrm>
        </p:spPr>
        <p:txBody>
          <a:bodyPr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err="1" smtClean="0"/>
              <a:t>Click</a:t>
            </a:r>
            <a:r>
              <a:rPr lang="ru-RU" dirty="0" smtClean="0"/>
              <a:t> </a:t>
            </a:r>
            <a:r>
              <a:rPr lang="ru-RU" dirty="0" err="1" smtClean="0"/>
              <a:t>to</a:t>
            </a:r>
            <a:r>
              <a:rPr lang="ru-RU" dirty="0" smtClean="0"/>
              <a:t> </a:t>
            </a:r>
            <a:r>
              <a:rPr lang="ru-RU" dirty="0" err="1" smtClean="0"/>
              <a:t>edit</a:t>
            </a:r>
            <a:r>
              <a:rPr lang="ru-RU" dirty="0" smtClean="0"/>
              <a:t> </a:t>
            </a:r>
            <a:r>
              <a:rPr lang="ru-RU" dirty="0" err="1" smtClean="0"/>
              <a:t>Master</a:t>
            </a:r>
            <a:r>
              <a:rPr lang="ru-RU" dirty="0" smtClean="0"/>
              <a:t> </a:t>
            </a:r>
            <a:r>
              <a:rPr lang="ru-RU" dirty="0" err="1" smtClean="0"/>
              <a:t>subtitle</a:t>
            </a:r>
            <a:r>
              <a:rPr lang="ru-RU" dirty="0" smtClean="0"/>
              <a:t> </a:t>
            </a:r>
            <a:r>
              <a:rPr lang="ru-RU" dirty="0" err="1" smtClean="0"/>
              <a:t>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1731963" y="274638"/>
            <a:ext cx="695483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Click to edit Master title style</a:t>
            </a:r>
            <a:endParaRPr lang="en-US" smtClean="0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Click to edit Master text styles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67" charset="0"/>
          <a:ea typeface="Verdana" pitchFamily="67" charset="0"/>
          <a:cs typeface="Verdana" pitchFamily="67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67" charset="0"/>
          <a:ea typeface="Verdana" pitchFamily="67" charset="0"/>
          <a:cs typeface="Verdana" pitchFamily="67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67" charset="0"/>
          <a:ea typeface="Verdana" pitchFamily="67" charset="0"/>
          <a:cs typeface="Verdana" pitchFamily="67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67" charset="0"/>
          <a:ea typeface="Verdana" pitchFamily="67" charset="0"/>
          <a:cs typeface="Verdana" pitchFamily="67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67" charset="0"/>
          <a:ea typeface="ＭＳ Ｐゴシック" pitchFamily="67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67" charset="0"/>
          <a:ea typeface="ＭＳ Ｐゴシック" pitchFamily="67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67" charset="0"/>
          <a:ea typeface="ＭＳ Ｐゴシック" pitchFamily="67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67" charset="0"/>
          <a:ea typeface="ＭＳ Ｐゴシック" pitchFamily="67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5"/>
          <p:cNvSpPr>
            <a:spLocks noGrp="1"/>
          </p:cNvSpPr>
          <p:nvPr>
            <p:ph type="ctrTitle"/>
          </p:nvPr>
        </p:nvSpPr>
        <p:spPr>
          <a:xfrm>
            <a:off x="685800" y="4419600"/>
            <a:ext cx="7772400" cy="1066800"/>
          </a:xfrm>
        </p:spPr>
        <p:txBody>
          <a:bodyPr/>
          <a:lstStyle/>
          <a:p>
            <a:pPr eaLnBrk="1" hangingPunct="1"/>
            <a:r>
              <a:rPr lang="ru-RU" sz="3400" dirty="0" smtClean="0">
                <a:latin typeface="Arial" charset="0"/>
              </a:rPr>
              <a:t>Ошибки </a:t>
            </a:r>
            <a:r>
              <a:rPr lang="ru-RU" sz="3400" dirty="0" smtClean="0">
                <a:latin typeface="Arial" charset="0"/>
              </a:rPr>
              <a:t>при проверке внутренних платежей </a:t>
            </a:r>
            <a:r>
              <a:rPr lang="en-US" sz="3400" dirty="0" smtClean="0">
                <a:latin typeface="Arial" charset="0"/>
              </a:rPr>
              <a:t>Android</a:t>
            </a:r>
            <a:r>
              <a:rPr lang="ru-RU" sz="3400" dirty="0" smtClean="0">
                <a:latin typeface="Arial" charset="0"/>
              </a:rPr>
              <a:t>-</a:t>
            </a:r>
            <a:r>
              <a:rPr lang="en-US" sz="3400" dirty="0" err="1" smtClean="0">
                <a:latin typeface="Arial" charset="0"/>
              </a:rPr>
              <a:t>iOS</a:t>
            </a:r>
            <a:r>
              <a:rPr lang="ru-RU" sz="3400" dirty="0" smtClean="0">
                <a:latin typeface="Arial" charset="0"/>
              </a:rPr>
              <a:t> и их решение.</a:t>
            </a:r>
            <a:endParaRPr lang="en-US" sz="3400" dirty="0" smtClean="0"/>
          </a:p>
        </p:txBody>
      </p:sp>
      <p:sp>
        <p:nvSpPr>
          <p:cNvPr id="3075" name="Subtitle 6"/>
          <p:cNvSpPr>
            <a:spLocks noGrp="1"/>
          </p:cNvSpPr>
          <p:nvPr>
            <p:ph type="subTitle" idx="1"/>
          </p:nvPr>
        </p:nvSpPr>
        <p:spPr>
          <a:xfrm>
            <a:off x="685800" y="5638800"/>
            <a:ext cx="7772400" cy="533400"/>
          </a:xfrm>
        </p:spPr>
        <p:txBody>
          <a:bodyPr anchor="ctr"/>
          <a:lstStyle/>
          <a:p>
            <a:pPr eaLnBrk="1" hangingPunct="1"/>
            <a:r>
              <a:rPr lang="ru-RU" dirty="0" smtClean="0">
                <a:solidFill>
                  <a:srgbClr val="898989"/>
                </a:solidFill>
              </a:rPr>
              <a:t>Алёна Пономаренко, </a:t>
            </a:r>
            <a:r>
              <a:rPr lang="en-US" dirty="0" err="1" smtClean="0">
                <a:solidFill>
                  <a:srgbClr val="898989"/>
                </a:solidFill>
              </a:rPr>
              <a:t>i</a:t>
            </a:r>
            <a:r>
              <a:rPr lang="en-US" dirty="0" smtClean="0">
                <a:solidFill>
                  <a:srgbClr val="898989"/>
                </a:solidFill>
              </a:rPr>
              <a:t>-Free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/>
              <a:t>Что-то пошло не </a:t>
            </a:r>
            <a:r>
              <a:rPr lang="ru-RU" dirty="0" smtClean="0"/>
              <a:t>так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 numCol="1"/>
          <a:lstStyle/>
          <a:p>
            <a:r>
              <a:rPr lang="ru-RU" sz="2400" dirty="0" smtClean="0"/>
              <a:t>Вы видите странную ошибку</a:t>
            </a:r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  <a:p>
            <a:r>
              <a:rPr lang="ru-RU" sz="2400" dirty="0" smtClean="0"/>
              <a:t>Обычно это проблема покупателей из-за неверно настроенного </a:t>
            </a:r>
            <a:r>
              <a:rPr lang="en-US" sz="2400" dirty="0" smtClean="0"/>
              <a:t>Google Checkout</a:t>
            </a:r>
            <a:endParaRPr lang="ru-RU" sz="2400" dirty="0" smtClean="0"/>
          </a:p>
          <a:p>
            <a:r>
              <a:rPr lang="ru-RU" sz="2400" dirty="0" smtClean="0"/>
              <a:t>Что делать  - стандартные ритуалы: перезагрузиться и подождать немного</a:t>
            </a:r>
            <a:endParaRPr lang="en-US" sz="2400" dirty="0" smtClean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2000" y="2088000"/>
            <a:ext cx="4348800" cy="2433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606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3200" dirty="0"/>
              <a:t>Как это происходит </a:t>
            </a:r>
            <a:r>
              <a:rPr lang="ru-RU" sz="3200" dirty="0" smtClean="0"/>
              <a:t>в </a:t>
            </a:r>
            <a:r>
              <a:rPr lang="en-US" sz="3200" dirty="0" err="1" smtClean="0"/>
              <a:t>iOS</a:t>
            </a:r>
            <a:endParaRPr lang="ru-RU" sz="3200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 numCol="1"/>
          <a:lstStyle/>
          <a:p>
            <a:r>
              <a:rPr lang="ru-RU" sz="2400" dirty="0" smtClean="0"/>
              <a:t>Песочница</a:t>
            </a:r>
          </a:p>
          <a:p>
            <a:r>
              <a:rPr lang="ru-RU" sz="2400" dirty="0" smtClean="0"/>
              <a:t>Никаких реальных карточек и реальных аккаунтов</a:t>
            </a:r>
          </a:p>
          <a:p>
            <a:r>
              <a:rPr lang="ru-RU" sz="2400" dirty="0" smtClean="0"/>
              <a:t>Привязка к стору определённой страны</a:t>
            </a:r>
          </a:p>
          <a:p>
            <a:r>
              <a:rPr lang="ru-RU" sz="2400" dirty="0" smtClean="0"/>
              <a:t>Не нужно никуда заливать билды </a:t>
            </a:r>
          </a:p>
          <a:p>
            <a:r>
              <a:rPr lang="ru-RU" sz="2400" dirty="0" smtClean="0"/>
              <a:t>Зато есть провижены</a:t>
            </a:r>
            <a:r>
              <a:rPr lang="ru-RU" sz="2400" dirty="0" smtClean="0"/>
              <a:t>!</a:t>
            </a:r>
          </a:p>
          <a:p>
            <a:r>
              <a:rPr lang="ru-RU" sz="2400" dirty="0" smtClean="0"/>
              <a:t>А также две части админки – </a:t>
            </a:r>
            <a:r>
              <a:rPr lang="en-US" sz="2400" dirty="0" smtClean="0"/>
              <a:t>iTunes Connect </a:t>
            </a:r>
            <a:r>
              <a:rPr lang="ru-RU" sz="2400" dirty="0" smtClean="0"/>
              <a:t>для промо-материалов и </a:t>
            </a:r>
            <a:r>
              <a:rPr lang="en-US" sz="2400" dirty="0" smtClean="0"/>
              <a:t>Member Center </a:t>
            </a:r>
            <a:r>
              <a:rPr lang="ru-RU" sz="2400" dirty="0" smtClean="0"/>
              <a:t>для разработчиков</a:t>
            </a:r>
            <a:endParaRPr lang="ru-RU" sz="2400" dirty="0" smtClean="0"/>
          </a:p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405903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Что нужно для тестирования платежей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 numCol="1"/>
          <a:lstStyle/>
          <a:p>
            <a:pPr marL="457200" indent="-457200">
              <a:buFont typeface="+mj-lt"/>
              <a:buAutoNum type="arabicPeriod"/>
            </a:pPr>
            <a:r>
              <a:rPr lang="ru-RU" sz="2400" dirty="0" smtClean="0"/>
              <a:t>Заведённый в </a:t>
            </a:r>
            <a:r>
              <a:rPr lang="en-US" sz="2400" dirty="0" smtClean="0"/>
              <a:t>iTunes Connect </a:t>
            </a:r>
            <a:r>
              <a:rPr lang="ru-RU" sz="2400" dirty="0" smtClean="0"/>
              <a:t>«скелет</a:t>
            </a:r>
            <a:r>
              <a:rPr lang="ru-RU" sz="2400" dirty="0" smtClean="0"/>
              <a:t>» приложения с ин-аппами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 smtClean="0"/>
              <a:t>Тестовый аккаунт </a:t>
            </a:r>
            <a:r>
              <a:rPr lang="ru-RU" sz="2400" dirty="0" smtClean="0"/>
              <a:t>той страны, на которую заведено приложение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 smtClean="0"/>
              <a:t>Тестовый девайс, заведённый в </a:t>
            </a:r>
            <a:r>
              <a:rPr lang="en-US" sz="2400" dirty="0" smtClean="0"/>
              <a:t>Member Center</a:t>
            </a:r>
            <a:endParaRPr lang="ru-RU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ru-RU" sz="2400" dirty="0" smtClean="0"/>
              <a:t>Правильно собранный </a:t>
            </a:r>
            <a:r>
              <a:rPr lang="ru-RU" sz="2400" dirty="0" smtClean="0"/>
              <a:t>билд, </a:t>
            </a:r>
            <a:r>
              <a:rPr lang="ru-RU" sz="2400" dirty="0" smtClean="0"/>
              <a:t>установленный на </a:t>
            </a:r>
            <a:r>
              <a:rPr lang="ru-RU" sz="2400" dirty="0" smtClean="0"/>
              <a:t>девайсе</a:t>
            </a:r>
            <a:r>
              <a:rPr lang="en-US" sz="2400" dirty="0" smtClean="0"/>
              <a:t> </a:t>
            </a:r>
            <a:r>
              <a:rPr lang="ru-RU" sz="2400" dirty="0" smtClean="0"/>
              <a:t>из пункта 3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188707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Что происходит, когда всё хорошо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 numCol="1"/>
          <a:lstStyle/>
          <a:p>
            <a:r>
              <a:rPr lang="ru-RU" sz="2400" dirty="0" smtClean="0"/>
              <a:t>При нажатии на ин-апп появляется окно</a:t>
            </a:r>
            <a:r>
              <a:rPr lang="en-US" sz="2400" dirty="0" smtClean="0"/>
              <a:t> </a:t>
            </a:r>
            <a:r>
              <a:rPr lang="ru-RU" sz="2400" dirty="0" smtClean="0"/>
              <a:t>с подписью </a:t>
            </a:r>
            <a:r>
              <a:rPr lang="en-US" sz="2400" dirty="0" smtClean="0"/>
              <a:t>[</a:t>
            </a:r>
            <a:r>
              <a:rPr lang="en-US" sz="2400" dirty="0" err="1" smtClean="0"/>
              <a:t>Enviroment</a:t>
            </a:r>
            <a:r>
              <a:rPr lang="en-US" sz="2400" dirty="0" smtClean="0"/>
              <a:t>: Sandbox]</a:t>
            </a:r>
          </a:p>
          <a:p>
            <a:endParaRPr lang="ru-RU" sz="2400" dirty="0" smtClean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1963" y="2433498"/>
            <a:ext cx="5486400" cy="3605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9821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Что происходит, когда всё плохо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 numCol="1"/>
          <a:lstStyle/>
          <a:p>
            <a:endParaRPr lang="ru-RU" sz="2400" dirty="0" smtClean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597" y="2480905"/>
            <a:ext cx="7250806" cy="3683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6004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Важная информация про </a:t>
            </a:r>
            <a:r>
              <a:rPr lang="ru-RU" dirty="0" smtClean="0"/>
              <a:t>тестовые аккаунты </a:t>
            </a:r>
            <a:r>
              <a:rPr lang="en-US" dirty="0" err="1" smtClean="0"/>
              <a:t>iOS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 numCol="1"/>
          <a:lstStyle/>
          <a:p>
            <a:r>
              <a:rPr lang="ru-RU" sz="2400" dirty="0" smtClean="0"/>
              <a:t>Это полностью несуществующий </a:t>
            </a:r>
            <a:r>
              <a:rPr lang="ru-RU" sz="2400" dirty="0" smtClean="0"/>
              <a:t>аккаунт</a:t>
            </a:r>
          </a:p>
          <a:p>
            <a:r>
              <a:rPr lang="ru-RU" sz="2400" dirty="0" smtClean="0"/>
              <a:t>Но </a:t>
            </a:r>
            <a:r>
              <a:rPr lang="en-US" sz="2400" dirty="0" smtClean="0"/>
              <a:t>e-mail </a:t>
            </a:r>
            <a:r>
              <a:rPr lang="ru-RU" sz="2400" dirty="0" smtClean="0"/>
              <a:t>должен быть уникальным среди как тестовых, так и реальных акаунтов</a:t>
            </a:r>
            <a:endParaRPr lang="ru-RU" sz="2400" dirty="0" smtClean="0"/>
          </a:p>
          <a:p>
            <a:r>
              <a:rPr lang="ru-RU" sz="2400" dirty="0" smtClean="0"/>
              <a:t>У него не нужно вводить информацию о кредитной </a:t>
            </a:r>
            <a:r>
              <a:rPr lang="ru-RU" sz="2400" dirty="0" smtClean="0"/>
              <a:t>карте</a:t>
            </a:r>
            <a:endParaRPr lang="ru-RU" sz="2400" dirty="0" smtClean="0"/>
          </a:p>
          <a:p>
            <a:r>
              <a:rPr lang="ru-RU" sz="2400" dirty="0" smtClean="0"/>
              <a:t>Дата рождения ему вводится один раз при создании в админке. При логине в него на устройстве – </a:t>
            </a:r>
            <a:r>
              <a:rPr lang="ru-RU" sz="2400" dirty="0" smtClean="0"/>
              <a:t>никогда</a:t>
            </a:r>
            <a:endParaRPr lang="ru-RU" sz="2400" dirty="0" smtClean="0"/>
          </a:p>
          <a:p>
            <a:r>
              <a:rPr lang="ru-RU" sz="2400" dirty="0" smtClean="0"/>
              <a:t>Если тестовый аккаунт на устройстве просит ввести что-то, кроме логина и пароля – вы его сломали. </a:t>
            </a:r>
            <a:r>
              <a:rPr lang="ru-RU" sz="2400" dirty="0" smtClean="0"/>
              <a:t>Совсем.</a:t>
            </a:r>
            <a:endParaRPr lang="ru-RU" sz="2400" dirty="0" smtClean="0"/>
          </a:p>
        </p:txBody>
      </p:sp>
    </p:spTree>
    <p:extLst>
      <p:ext uri="{BB962C8B-B14F-4D97-AF65-F5344CB8AC3E}">
        <p14:creationId xmlns:p14="http://schemas.microsoft.com/office/powerpoint/2010/main" val="1108392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Требуется верификация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457200" y="1417638"/>
            <a:ext cx="8686800" cy="5668962"/>
          </a:xfrm>
        </p:spPr>
        <p:txBody>
          <a:bodyPr numCol="1"/>
          <a:lstStyle/>
          <a:p>
            <a:pPr marL="0" indent="0">
              <a:buNone/>
            </a:pPr>
            <a:r>
              <a:rPr lang="ru-RU" sz="2400" dirty="0" smtClean="0"/>
              <a:t>Тестовый аккаунт </a:t>
            </a:r>
            <a:r>
              <a:rPr lang="ru-RU" sz="2400" dirty="0" smtClean="0"/>
              <a:t>может быть привязан </a:t>
            </a:r>
            <a:r>
              <a:rPr lang="ru-RU" sz="2400" dirty="0" smtClean="0"/>
              <a:t>к устройству лишь </a:t>
            </a:r>
            <a:r>
              <a:rPr lang="ru-RU" sz="2400" dirty="0" smtClean="0"/>
              <a:t>одним </a:t>
            </a:r>
            <a:r>
              <a:rPr lang="ru-RU" sz="2400" dirty="0" smtClean="0"/>
              <a:t>способом.</a:t>
            </a:r>
            <a:endParaRPr lang="ru-RU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ru-RU" sz="2400" dirty="0" smtClean="0"/>
              <a:t>Надо отвязать </a:t>
            </a:r>
            <a:r>
              <a:rPr lang="ru-RU" sz="2400" dirty="0" smtClean="0"/>
              <a:t>от устройства все настоящие аккаунты</a:t>
            </a:r>
            <a:endParaRPr lang="ru-RU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ru-RU" sz="2400" dirty="0" smtClean="0"/>
              <a:t>Зайти в приложение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 smtClean="0"/>
              <a:t>Тапнуть на ин-апп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 smtClean="0"/>
              <a:t>И ввести </a:t>
            </a:r>
            <a:r>
              <a:rPr lang="ru-RU" sz="2400" dirty="0" smtClean="0"/>
              <a:t>логин-пароль</a:t>
            </a:r>
          </a:p>
          <a:p>
            <a:pPr marL="0" indent="0">
              <a:buNone/>
            </a:pPr>
            <a:endParaRPr lang="ru-RU" sz="2400" dirty="0" smtClean="0"/>
          </a:p>
          <a:p>
            <a:pPr marL="0" indent="0">
              <a:buNone/>
            </a:pPr>
            <a:r>
              <a:rPr lang="ru-RU" sz="2400" dirty="0" smtClean="0"/>
              <a:t>Все остальные способы</a:t>
            </a:r>
          </a:p>
          <a:p>
            <a:pPr marL="0" indent="0">
              <a:buNone/>
            </a:pPr>
            <a:r>
              <a:rPr lang="ru-RU" sz="2400" dirty="0" smtClean="0"/>
              <a:t>не сработают. </a:t>
            </a:r>
            <a:endParaRPr lang="ru-RU" sz="2400" dirty="0"/>
          </a:p>
          <a:p>
            <a:pPr marL="0" indent="0">
              <a:buNone/>
            </a:pPr>
            <a:r>
              <a:rPr lang="ru-RU" sz="2400" dirty="0" smtClean="0"/>
              <a:t>И сломают аккаунт.</a:t>
            </a:r>
            <a:endParaRPr lang="ru-RU" sz="2400" dirty="0" smtClean="0"/>
          </a:p>
          <a:p>
            <a:pPr marL="0" indent="0">
              <a:buNone/>
            </a:pPr>
            <a:endParaRPr lang="ru-RU" sz="24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0000" y="3132000"/>
            <a:ext cx="4572000" cy="3487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2385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Не тот аккаунт или страна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 numCol="1"/>
          <a:lstStyle/>
          <a:p>
            <a:r>
              <a:rPr lang="ru-RU" sz="2400" dirty="0" smtClean="0"/>
              <a:t>Заведённое </a:t>
            </a:r>
            <a:r>
              <a:rPr lang="ru-RU" sz="2400" dirty="0" smtClean="0">
                <a:latin typeface="+mn-lt"/>
              </a:rPr>
              <a:t>приложение </a:t>
            </a:r>
            <a:r>
              <a:rPr lang="ru-RU" sz="2400" dirty="0" smtClean="0"/>
              <a:t>не доступно в</a:t>
            </a:r>
            <a:r>
              <a:rPr lang="ru-RU" sz="2400" dirty="0" smtClean="0">
                <a:latin typeface="+mn-lt"/>
              </a:rPr>
              <a:t> </a:t>
            </a:r>
            <a:r>
              <a:rPr lang="ru-RU" sz="2400" dirty="0">
                <a:latin typeface="+mn-lt"/>
              </a:rPr>
              <a:t>стране </a:t>
            </a:r>
            <a:r>
              <a:rPr lang="ru-RU" sz="2400" dirty="0" smtClean="0">
                <a:latin typeface="+mn-lt"/>
              </a:rPr>
              <a:t>тестового аккаунта</a:t>
            </a:r>
            <a:endParaRPr lang="en-US" sz="2400" dirty="0" smtClean="0">
              <a:latin typeface="+mn-lt"/>
            </a:endParaRPr>
          </a:p>
          <a:p>
            <a:r>
              <a:rPr lang="ru-RU" sz="2400" dirty="0" smtClean="0">
                <a:latin typeface="+mn-lt"/>
              </a:rPr>
              <a:t>Приложение </a:t>
            </a:r>
            <a:r>
              <a:rPr lang="ru-RU" sz="2400" dirty="0">
                <a:latin typeface="+mn-lt"/>
              </a:rPr>
              <a:t>и </a:t>
            </a:r>
            <a:r>
              <a:rPr lang="ru-RU" sz="2400" dirty="0" smtClean="0">
                <a:latin typeface="+mn-lt"/>
              </a:rPr>
              <a:t>тестовый аккаунт принадлежат разным девелоперским аккаунтам</a:t>
            </a:r>
          </a:p>
          <a:p>
            <a:r>
              <a:rPr lang="ru-RU" sz="2400" dirty="0" smtClean="0"/>
              <a:t>Вы используете </a:t>
            </a:r>
          </a:p>
          <a:p>
            <a:pPr marL="0" indent="0">
              <a:buNone/>
            </a:pPr>
            <a:r>
              <a:rPr lang="ru-RU" sz="2400" dirty="0" smtClean="0"/>
              <a:t>реальный аккаунт </a:t>
            </a:r>
            <a:r>
              <a:rPr lang="ru-RU" sz="2400" dirty="0" smtClean="0">
                <a:sym typeface="Wingdings" panose="05000000000000000000" pitchFamily="2" charset="2"/>
              </a:rPr>
              <a:t></a:t>
            </a:r>
            <a:endParaRPr lang="ru-RU" sz="2400" dirty="0">
              <a:latin typeface="+mn-lt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6000" y="3312000"/>
            <a:ext cx="5277587" cy="3315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324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Ошибки, о которых мало кто знает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457200" y="1417638"/>
            <a:ext cx="8229600" cy="5668962"/>
          </a:xfrm>
        </p:spPr>
        <p:txBody>
          <a:bodyPr numCol="1"/>
          <a:lstStyle/>
          <a:p>
            <a:r>
              <a:rPr lang="ru-RU" sz="2400" dirty="0" smtClean="0"/>
              <a:t>Может появиться на устройстве с </a:t>
            </a:r>
            <a:r>
              <a:rPr lang="en-US" sz="2400" dirty="0" smtClean="0"/>
              <a:t>jailbreak</a:t>
            </a:r>
          </a:p>
          <a:p>
            <a:r>
              <a:rPr lang="ru-RU" sz="2400" dirty="0" smtClean="0"/>
              <a:t>Или при крайне плохом соединении с интернетом</a:t>
            </a:r>
            <a:endParaRPr lang="ru-RU" sz="2400" dirty="0" smtClean="0"/>
          </a:p>
          <a:p>
            <a:r>
              <a:rPr lang="ru-RU" sz="2400" dirty="0" smtClean="0"/>
              <a:t>Лично </a:t>
            </a:r>
            <a:r>
              <a:rPr lang="ru-RU" sz="2400" dirty="0" smtClean="0"/>
              <a:t>не встречала</a:t>
            </a:r>
          </a:p>
          <a:p>
            <a:pPr marL="0" indent="0">
              <a:buNone/>
            </a:pPr>
            <a:r>
              <a:rPr lang="ru-RU" sz="2400" dirty="0" smtClean="0"/>
              <a:t>По возможности не тестируйте на устройствах с </a:t>
            </a:r>
            <a:r>
              <a:rPr lang="en-US" sz="2400" dirty="0" smtClean="0"/>
              <a:t>jailbreak</a:t>
            </a:r>
            <a:endParaRPr lang="ru-RU" sz="2400" dirty="0"/>
          </a:p>
          <a:p>
            <a:pPr marL="0" indent="0">
              <a:buNone/>
            </a:pPr>
            <a:r>
              <a:rPr lang="ru-RU" sz="2400" dirty="0" smtClean="0"/>
              <a:t>Если, конечно, это не часть</a:t>
            </a:r>
          </a:p>
          <a:p>
            <a:pPr marL="0" indent="0">
              <a:buNone/>
            </a:pPr>
            <a:r>
              <a:rPr lang="ru-RU" sz="2400" dirty="0" smtClean="0"/>
              <a:t>вашей целевой аудитории</a:t>
            </a:r>
            <a:endParaRPr lang="ru-RU" sz="2400" dirty="0" smtClean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0000" y="3636000"/>
            <a:ext cx="3852996" cy="2976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9893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/>
              <a:t>Ошибки, о которых мало кто знает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457200" y="1417638"/>
            <a:ext cx="8229600" cy="5668962"/>
          </a:xfrm>
        </p:spPr>
        <p:txBody>
          <a:bodyPr numCol="1"/>
          <a:lstStyle/>
          <a:p>
            <a:r>
              <a:rPr lang="ru-RU" sz="2400" dirty="0" smtClean="0"/>
              <a:t>Очень </a:t>
            </a:r>
            <a:r>
              <a:rPr lang="ru-RU" sz="2400" dirty="0" smtClean="0"/>
              <a:t>странная ошибка</a:t>
            </a:r>
          </a:p>
          <a:p>
            <a:r>
              <a:rPr lang="ru-RU" sz="2400" dirty="0" smtClean="0"/>
              <a:t>На самом деле такого ограничения нет</a:t>
            </a:r>
          </a:p>
          <a:p>
            <a:r>
              <a:rPr lang="ru-RU" sz="2400" dirty="0" smtClean="0"/>
              <a:t>Но вы можете встретить похожую при упорном тестировании подписок.</a:t>
            </a:r>
            <a:endParaRPr lang="ru-RU" sz="2400" dirty="0" smtClean="0"/>
          </a:p>
          <a:p>
            <a:r>
              <a:rPr lang="ru-RU" sz="2400" dirty="0" smtClean="0"/>
              <a:t>Лично </a:t>
            </a:r>
            <a:r>
              <a:rPr lang="ru-RU" sz="2400" dirty="0" smtClean="0"/>
              <a:t>не встречала</a:t>
            </a:r>
          </a:p>
          <a:p>
            <a:pPr marL="0" indent="0">
              <a:buNone/>
            </a:pPr>
            <a:r>
              <a:rPr lang="ru-RU" sz="2400" dirty="0" smtClean="0"/>
              <a:t>По возможности избегайте</a:t>
            </a:r>
          </a:p>
          <a:p>
            <a:pPr marL="0" indent="0">
              <a:buNone/>
            </a:pPr>
            <a:r>
              <a:rPr lang="ru-RU" sz="2400" dirty="0" smtClean="0"/>
              <a:t>тестирования </a:t>
            </a:r>
            <a:r>
              <a:rPr lang="en-US" sz="2400" dirty="0" err="1" smtClean="0"/>
              <a:t>iOS</a:t>
            </a:r>
            <a:r>
              <a:rPr lang="en-US" sz="2400" dirty="0" smtClean="0"/>
              <a:t>-</a:t>
            </a:r>
            <a:r>
              <a:rPr lang="ru-RU" sz="2400" dirty="0" smtClean="0"/>
              <a:t>подписок</a:t>
            </a:r>
            <a:endParaRPr lang="ru-RU" sz="2400" dirty="0" smtClean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00" y="3420000"/>
            <a:ext cx="4078126" cy="3165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5608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Общая информация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457200" y="1600200"/>
            <a:ext cx="8686800" cy="4525963"/>
          </a:xfrm>
        </p:spPr>
        <p:txBody>
          <a:bodyPr numCol="1"/>
          <a:lstStyle/>
          <a:p>
            <a:r>
              <a:rPr lang="ru-RU" sz="2400" dirty="0" smtClean="0"/>
              <a:t>В том или ином виде: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ru-RU" sz="1800" dirty="0" smtClean="0"/>
              <a:t>Песочница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ru-RU" sz="1800" dirty="0" smtClean="0"/>
              <a:t>Тестовый аккаунт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ru-RU" sz="1800" dirty="0" smtClean="0"/>
              <a:t>Тестовые билды и тестовые девайсы</a:t>
            </a:r>
          </a:p>
          <a:p>
            <a:r>
              <a:rPr lang="ru-RU" sz="2400" dirty="0" smtClean="0"/>
              <a:t>Стандартная схема покупки:</a:t>
            </a:r>
          </a:p>
          <a:p>
            <a:pPr marL="914400" lvl="1" indent="-457200">
              <a:buFont typeface="+mj-lt"/>
              <a:buAutoNum type="arabicPeriod"/>
            </a:pPr>
            <a:r>
              <a:rPr lang="ru-RU" sz="1800" dirty="0" smtClean="0"/>
              <a:t>Сама покупка, работают механизмы площадки</a:t>
            </a:r>
          </a:p>
          <a:p>
            <a:pPr marL="914400" lvl="1" indent="-457200">
              <a:buFont typeface="+mj-lt"/>
              <a:buAutoNum type="arabicPeriod"/>
            </a:pPr>
            <a:r>
              <a:rPr lang="ru-RU" sz="1800" dirty="0" smtClean="0"/>
              <a:t>Передача информации о покупке в приложение</a:t>
            </a:r>
          </a:p>
          <a:p>
            <a:pPr marL="914400" lvl="1" indent="-457200">
              <a:buFont typeface="+mj-lt"/>
              <a:buAutoNum type="arabicPeriod"/>
            </a:pPr>
            <a:r>
              <a:rPr lang="ru-RU" sz="1800" dirty="0" smtClean="0"/>
              <a:t>Потребление купленного ин-аппа (</a:t>
            </a:r>
            <a:r>
              <a:rPr lang="en-US" sz="1800" dirty="0" smtClean="0"/>
              <a:t>consume</a:t>
            </a:r>
            <a:r>
              <a:rPr lang="ru-RU" sz="1800" dirty="0" smtClean="0"/>
              <a:t>)</a:t>
            </a:r>
            <a:endParaRPr lang="en-US" sz="1800" dirty="0" smtClean="0"/>
          </a:p>
          <a:p>
            <a:pPr marL="914400" lvl="1" indent="-457200">
              <a:buFont typeface="+mj-lt"/>
              <a:buAutoNum type="arabicPeriod"/>
            </a:pPr>
            <a:r>
              <a:rPr lang="ru-RU" sz="1800" dirty="0" smtClean="0"/>
              <a:t>Ин-апп становится доступным для повторного приобретения</a:t>
            </a:r>
          </a:p>
          <a:p>
            <a:pPr marL="514350" indent="-457200"/>
            <a:r>
              <a:rPr lang="ru-RU" sz="2400" dirty="0" smtClean="0"/>
              <a:t>Пункты 3 и 4 только для многоразовых покупок </a:t>
            </a:r>
          </a:p>
          <a:p>
            <a:pPr marL="457200" lvl="1" indent="0">
              <a:buNone/>
            </a:pPr>
            <a:r>
              <a:rPr lang="ru-RU" sz="1800" dirty="0" smtClean="0"/>
              <a:t>Не всегда </a:t>
            </a:r>
            <a:r>
              <a:rPr lang="ru-RU" sz="1800" dirty="0" smtClean="0">
                <a:sym typeface="Wingdings" panose="05000000000000000000" pitchFamily="2" charset="2"/>
              </a:rPr>
              <a:t></a:t>
            </a:r>
            <a:endParaRPr lang="ru-RU" sz="1800" dirty="0" smtClean="0"/>
          </a:p>
          <a:p>
            <a:pPr lvl="1"/>
            <a:endParaRPr lang="ru-RU" sz="2000" dirty="0" smtClean="0"/>
          </a:p>
          <a:p>
            <a:endParaRPr lang="ru-RU" sz="1000" dirty="0" smtClean="0"/>
          </a:p>
          <a:p>
            <a:pPr lvl="1"/>
            <a:endParaRPr lang="ru-RU" sz="3400" dirty="0" smtClean="0"/>
          </a:p>
          <a:p>
            <a:endParaRPr lang="ru-RU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3200" dirty="0" smtClean="0"/>
              <a:t>Как это происходит в </a:t>
            </a:r>
            <a:r>
              <a:rPr lang="en-US" sz="3200" dirty="0" smtClean="0"/>
              <a:t>Android</a:t>
            </a:r>
            <a:endParaRPr lang="ru-RU" sz="3200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 numCol="1"/>
          <a:lstStyle/>
          <a:p>
            <a:r>
              <a:rPr lang="ru-RU" sz="2400" dirty="0" smtClean="0"/>
              <a:t>Полупесочница</a:t>
            </a:r>
          </a:p>
          <a:p>
            <a:r>
              <a:rPr lang="ru-RU" sz="2400" dirty="0" smtClean="0"/>
              <a:t>Реальные </a:t>
            </a:r>
            <a:r>
              <a:rPr lang="ru-RU" sz="2400" dirty="0"/>
              <a:t>аккаунты с </a:t>
            </a:r>
            <a:r>
              <a:rPr lang="ru-RU" sz="2400" dirty="0" smtClean="0"/>
              <a:t>пометочкой «тестовый»</a:t>
            </a:r>
          </a:p>
          <a:p>
            <a:r>
              <a:rPr lang="ru-RU" sz="2400" dirty="0" smtClean="0"/>
              <a:t>Нужна привязанная карта, но фактически списаний не будет</a:t>
            </a:r>
          </a:p>
          <a:p>
            <a:r>
              <a:rPr lang="ru-RU" sz="2400" dirty="0" smtClean="0"/>
              <a:t>Полноценные логи</a:t>
            </a:r>
          </a:p>
          <a:p>
            <a:r>
              <a:rPr lang="ru-RU" sz="2400" dirty="0" smtClean="0"/>
              <a:t>Простая установка билдов</a:t>
            </a:r>
          </a:p>
          <a:p>
            <a:r>
              <a:rPr lang="ru-RU" sz="2400" dirty="0" smtClean="0"/>
              <a:t>Релизные и черновые билды в админке</a:t>
            </a:r>
          </a:p>
          <a:p>
            <a:endParaRPr lang="ru-RU" sz="2400" dirty="0" smtClean="0"/>
          </a:p>
        </p:txBody>
      </p:sp>
    </p:spTree>
    <p:extLst>
      <p:ext uri="{BB962C8B-B14F-4D97-AF65-F5344CB8AC3E}">
        <p14:creationId xmlns:p14="http://schemas.microsoft.com/office/powerpoint/2010/main" val="2585249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Что нужно для тестирования платежей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 numCol="1"/>
          <a:lstStyle/>
          <a:p>
            <a:pPr>
              <a:buFont typeface="+mj-lt"/>
              <a:buAutoNum type="arabicPeriod"/>
            </a:pPr>
            <a:r>
              <a:rPr lang="ru-RU" sz="2400" dirty="0" smtClean="0"/>
              <a:t>Девелоперский аккаунт с объявленными в нём тестовыми аккаунтами</a:t>
            </a:r>
          </a:p>
          <a:p>
            <a:pPr>
              <a:buFont typeface="+mj-lt"/>
              <a:buAutoNum type="arabicPeriod"/>
            </a:pPr>
            <a:r>
              <a:rPr lang="ru-RU" sz="2400" dirty="0" smtClean="0"/>
              <a:t>Тестовый аккаунт с привязанной к нему кредитной карточкой</a:t>
            </a:r>
          </a:p>
          <a:p>
            <a:pPr>
              <a:buFont typeface="+mj-lt"/>
              <a:buAutoNum type="arabicPeriod"/>
            </a:pPr>
            <a:r>
              <a:rPr lang="ru-RU" sz="2400" dirty="0" smtClean="0"/>
              <a:t>Загруженный, но не опубликованный билд приложения </a:t>
            </a:r>
          </a:p>
          <a:p>
            <a:pPr>
              <a:buFont typeface="+mj-lt"/>
              <a:buAutoNum type="arabicPeriod"/>
            </a:pPr>
            <a:r>
              <a:rPr lang="ru-RU" sz="2400" dirty="0" smtClean="0"/>
              <a:t>Тестовое устройство, залогиненное в тестовый аккаунт</a:t>
            </a:r>
          </a:p>
          <a:p>
            <a:pPr>
              <a:buFont typeface="+mj-lt"/>
              <a:buAutoNum type="arabicPeriod"/>
            </a:pPr>
            <a:r>
              <a:rPr lang="ru-RU" sz="2400" dirty="0" smtClean="0"/>
              <a:t>Билд из пункта 3 на устройстве из пункта 4</a:t>
            </a:r>
          </a:p>
          <a:p>
            <a:endParaRPr lang="ru-RU" sz="2400" dirty="0" smtClean="0"/>
          </a:p>
        </p:txBody>
      </p:sp>
    </p:spTree>
    <p:extLst>
      <p:ext uri="{BB962C8B-B14F-4D97-AF65-F5344CB8AC3E}">
        <p14:creationId xmlns:p14="http://schemas.microsoft.com/office/powerpoint/2010/main" val="2058427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Что происходит, когда всё хорошо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457200" y="1417638"/>
            <a:ext cx="8229600" cy="4708525"/>
          </a:xfrm>
        </p:spPr>
        <p:txBody>
          <a:bodyPr numCol="1"/>
          <a:lstStyle/>
          <a:p>
            <a:r>
              <a:rPr lang="ru-RU" sz="2400" dirty="0" smtClean="0"/>
              <a:t>При нажатии на ин-апп мы видим окно с подписью «это тестовый платёж»</a:t>
            </a:r>
          </a:p>
          <a:p>
            <a:r>
              <a:rPr lang="ru-RU" sz="2400" dirty="0" smtClean="0"/>
              <a:t>Покупка завершается успешно </a:t>
            </a:r>
          </a:p>
          <a:p>
            <a:r>
              <a:rPr lang="ru-RU" sz="2400" dirty="0" smtClean="0"/>
              <a:t>Деньги не списываются</a:t>
            </a:r>
          </a:p>
          <a:p>
            <a:r>
              <a:rPr lang="ru-RU" sz="2400" dirty="0" smtClean="0"/>
              <a:t>В приложении нам начисляются положенные блага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571" y="3649973"/>
            <a:ext cx="5342857" cy="2476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4163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Что происходит, когда всё плохо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457200" y="1417638"/>
            <a:ext cx="8229600" cy="4708525"/>
          </a:xfrm>
        </p:spPr>
        <p:txBody>
          <a:bodyPr numCol="1"/>
          <a:lstStyle/>
          <a:p>
            <a:endParaRPr lang="ru-RU" sz="2400" dirty="0" smtClean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8250" y="1600200"/>
            <a:ext cx="6667500" cy="476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4876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Несовпадение версий 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 numCol="1"/>
          <a:lstStyle/>
          <a:p>
            <a:r>
              <a:rPr lang="ru-RU" sz="2400" dirty="0" smtClean="0"/>
              <a:t>Тестировать платежи можно только на билде той же версии, что и в админке. Иначе получим ошибку:</a:t>
            </a:r>
          </a:p>
          <a:p>
            <a:endParaRPr lang="ru-RU" sz="2400" dirty="0"/>
          </a:p>
          <a:p>
            <a:endParaRPr lang="ru-RU" sz="2400" dirty="0" smtClean="0"/>
          </a:p>
          <a:p>
            <a:endParaRPr lang="ru-RU" sz="2400" dirty="0"/>
          </a:p>
          <a:p>
            <a:pPr marL="0" indent="0">
              <a:buNone/>
            </a:pPr>
            <a:endParaRPr lang="ru-RU" sz="2400" dirty="0"/>
          </a:p>
          <a:p>
            <a:endParaRPr lang="ru-RU" sz="2400" dirty="0" smtClean="0"/>
          </a:p>
          <a:p>
            <a:r>
              <a:rPr lang="ru-RU" sz="2400" dirty="0" smtClean="0"/>
              <a:t>Что делать: проверить </a:t>
            </a:r>
            <a:r>
              <a:rPr lang="ru-RU" sz="2400" dirty="0"/>
              <a:t>совпадение </a:t>
            </a:r>
            <a:r>
              <a:rPr lang="ru-RU" sz="2400" dirty="0" smtClean="0"/>
              <a:t>версий на устройстве и в админке</a:t>
            </a:r>
            <a:endParaRPr lang="en-US" sz="2400" dirty="0" smtClean="0"/>
          </a:p>
          <a:p>
            <a:r>
              <a:rPr lang="ru-RU" sz="2400" dirty="0" smtClean="0"/>
              <a:t>Только что загруженная версия может быть не видна приложению часа два-четыре</a:t>
            </a:r>
            <a:endParaRPr lang="ru-RU" sz="24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66987" y="2520000"/>
            <a:ext cx="4010025" cy="1857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4215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Connection timed out	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 numCol="1"/>
          <a:lstStyle/>
          <a:p>
            <a:r>
              <a:rPr lang="ru-RU" sz="2400" dirty="0" smtClean="0"/>
              <a:t>Плохое соединение:</a:t>
            </a:r>
          </a:p>
          <a:p>
            <a:endParaRPr lang="ru-RU" sz="2400" dirty="0"/>
          </a:p>
          <a:p>
            <a:endParaRPr lang="ru-RU" sz="2400" dirty="0" smtClean="0"/>
          </a:p>
          <a:p>
            <a:endParaRPr lang="ru-RU" sz="2400" dirty="0"/>
          </a:p>
          <a:p>
            <a:endParaRPr lang="ru-RU" sz="2400" dirty="0" smtClean="0"/>
          </a:p>
          <a:p>
            <a:pPr marL="0" indent="0">
              <a:buNone/>
            </a:pPr>
            <a:endParaRPr lang="ru-RU" sz="2400" dirty="0" smtClean="0"/>
          </a:p>
          <a:p>
            <a:endParaRPr lang="ru-RU" sz="2400" dirty="0"/>
          </a:p>
          <a:p>
            <a:r>
              <a:rPr lang="ru-RU" sz="2400" dirty="0" smtClean="0"/>
              <a:t>Практически всегда лечится переключением с </a:t>
            </a:r>
            <a:r>
              <a:rPr lang="en-US" sz="2400" dirty="0" smtClean="0"/>
              <a:t>3g </a:t>
            </a:r>
            <a:r>
              <a:rPr lang="ru-RU" sz="2400" dirty="0" smtClean="0"/>
              <a:t>на </a:t>
            </a:r>
            <a:r>
              <a:rPr lang="en-US" sz="2400" dirty="0" err="1" smtClean="0"/>
              <a:t>wi-fi</a:t>
            </a:r>
            <a:r>
              <a:rPr lang="ru-RU" sz="2400" dirty="0" smtClean="0"/>
              <a:t> и с </a:t>
            </a:r>
            <a:r>
              <a:rPr lang="en-US" sz="2400" dirty="0" err="1" smtClean="0"/>
              <a:t>wi-fi</a:t>
            </a:r>
            <a:r>
              <a:rPr lang="en-US" sz="2400" dirty="0" smtClean="0"/>
              <a:t> </a:t>
            </a:r>
            <a:r>
              <a:rPr lang="ru-RU" sz="2400" dirty="0" smtClean="0"/>
              <a:t>на другой </a:t>
            </a:r>
            <a:r>
              <a:rPr lang="en-US" sz="2400" dirty="0" err="1" smtClean="0"/>
              <a:t>wi-fi</a:t>
            </a:r>
            <a:r>
              <a:rPr lang="en-US" sz="2400" dirty="0" smtClean="0"/>
              <a:t>. </a:t>
            </a:r>
            <a:endParaRPr lang="ru-RU" sz="2400" dirty="0" smtClean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4525" y="2200275"/>
            <a:ext cx="5314950" cy="2457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3847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Купить купленное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 numCol="1"/>
          <a:lstStyle/>
          <a:p>
            <a:r>
              <a:rPr lang="ru-RU" dirty="0" smtClean="0"/>
              <a:t>Ин-аппы – одноразовые и многоразовые (неправда</a:t>
            </a:r>
            <a:r>
              <a:rPr lang="en-US" dirty="0" smtClean="0"/>
              <a:t> c </a:t>
            </a:r>
            <a:r>
              <a:rPr lang="ru-RU" dirty="0" smtClean="0"/>
              <a:t>февраля 2013)</a:t>
            </a:r>
            <a:endParaRPr lang="ru-RU" dirty="0"/>
          </a:p>
          <a:p>
            <a:r>
              <a:rPr lang="ru-RU" dirty="0" smtClean="0"/>
              <a:t>На самом деле такую ошибку вы видеть не должны никогда:</a:t>
            </a:r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r>
              <a:rPr lang="ru-RU" dirty="0" smtClean="0"/>
              <a:t>Либо разработчик обращается к одноразовым ин-аппам как к многоразовым</a:t>
            </a:r>
          </a:p>
          <a:p>
            <a:r>
              <a:rPr lang="ru-RU" dirty="0" smtClean="0"/>
              <a:t>Либо </a:t>
            </a:r>
            <a:r>
              <a:rPr lang="en-US" dirty="0" smtClean="0"/>
              <a:t>Google</a:t>
            </a:r>
            <a:r>
              <a:rPr lang="ru-RU" dirty="0" smtClean="0"/>
              <a:t> закрутил покупку между </a:t>
            </a:r>
            <a:r>
              <a:rPr lang="en-US" dirty="0" smtClean="0"/>
              <a:t>Google Checkout </a:t>
            </a:r>
            <a:r>
              <a:rPr lang="ru-RU" dirty="0" smtClean="0"/>
              <a:t>и </a:t>
            </a:r>
            <a:r>
              <a:rPr lang="en-US" dirty="0" smtClean="0"/>
              <a:t>Google Play</a:t>
            </a:r>
            <a:r>
              <a:rPr lang="ru-RU" dirty="0" smtClean="0"/>
              <a:t>, надо подождать пару часов и/или перезагрузиться</a:t>
            </a:r>
          </a:p>
          <a:p>
            <a:endParaRPr lang="ru-RU" dirty="0"/>
          </a:p>
          <a:p>
            <a:endParaRPr lang="ru-RU" dirty="0" smtClean="0"/>
          </a:p>
          <a:p>
            <a:endParaRPr lang="ru-RU" dirty="0" smtClean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7123" y="2337657"/>
            <a:ext cx="5089754" cy="2182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0587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2_Office Theme">
      <a:majorFont>
        <a:latin typeface="Verdana"/>
        <a:ea typeface="Verdana"/>
        <a:cs typeface="Verdana"/>
      </a:majorFont>
      <a:minorFont>
        <a:latin typeface="Arial"/>
        <a:ea typeface="Verdana"/>
        <a:cs typeface="Verdan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954</TotalTime>
  <Words>647</Words>
  <Application>Microsoft Office PowerPoint</Application>
  <PresentationFormat>On-screen Show (4:3)</PresentationFormat>
  <Paragraphs>127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ＭＳ Ｐゴシック</vt:lpstr>
      <vt:lpstr>Arial</vt:lpstr>
      <vt:lpstr>Calibri</vt:lpstr>
      <vt:lpstr>Verdana</vt:lpstr>
      <vt:lpstr>Wingdings</vt:lpstr>
      <vt:lpstr>2_Office Theme</vt:lpstr>
      <vt:lpstr>Ошибки при проверке внутренних платежей Android-iOS и их решение.</vt:lpstr>
      <vt:lpstr>Общая информация</vt:lpstr>
      <vt:lpstr>Как это происходит в Android</vt:lpstr>
      <vt:lpstr>Что нужно для тестирования платежей</vt:lpstr>
      <vt:lpstr>Что происходит, когда всё хорошо</vt:lpstr>
      <vt:lpstr>Что происходит, когда всё плохо</vt:lpstr>
      <vt:lpstr>Несовпадение версий </vt:lpstr>
      <vt:lpstr>Connection timed out </vt:lpstr>
      <vt:lpstr>Купить купленное</vt:lpstr>
      <vt:lpstr>Что-то пошло не так</vt:lpstr>
      <vt:lpstr>Как это происходит в iOS</vt:lpstr>
      <vt:lpstr>Что нужно для тестирования платежей</vt:lpstr>
      <vt:lpstr>Что происходит, когда всё хорошо</vt:lpstr>
      <vt:lpstr>Что происходит, когда всё плохо</vt:lpstr>
      <vt:lpstr>Важная информация про тестовые аккаунты iOS</vt:lpstr>
      <vt:lpstr>Требуется верификация</vt:lpstr>
      <vt:lpstr>Не тот аккаунт или страна</vt:lpstr>
      <vt:lpstr>Ошибки, о которых мало кто знает</vt:lpstr>
      <vt:lpstr>Ошибки, о которых мало кто знает</vt:lpstr>
    </vt:vector>
  </TitlesOfParts>
  <Company>УЦ Люксофт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Управление тестированием. Анализ типичных проблем</dc:title>
  <dc:creator>Александр Александров</dc:creator>
  <cp:lastModifiedBy>Alena Ponomarenko</cp:lastModifiedBy>
  <cp:revision>58</cp:revision>
  <dcterms:created xsi:type="dcterms:W3CDTF">2008-04-02T17:11:54Z</dcterms:created>
  <dcterms:modified xsi:type="dcterms:W3CDTF">2014-03-04T18:43:10Z</dcterms:modified>
</cp:coreProperties>
</file>