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1" r:id="rId4"/>
    <p:sldId id="262" r:id="rId5"/>
    <p:sldId id="260" r:id="rId6"/>
    <p:sldId id="263" r:id="rId7"/>
    <p:sldId id="271" r:id="rId8"/>
    <p:sldId id="268" r:id="rId9"/>
    <p:sldId id="286" r:id="rId10"/>
    <p:sldId id="258" r:id="rId11"/>
    <p:sldId id="259" r:id="rId12"/>
    <p:sldId id="269" r:id="rId13"/>
    <p:sldId id="270" r:id="rId14"/>
    <p:sldId id="272" r:id="rId15"/>
    <p:sldId id="264" r:id="rId16"/>
    <p:sldId id="285" r:id="rId17"/>
    <p:sldId id="273" r:id="rId18"/>
    <p:sldId id="281" r:id="rId19"/>
    <p:sldId id="274" r:id="rId20"/>
    <p:sldId id="275" r:id="rId21"/>
    <p:sldId id="276" r:id="rId22"/>
    <p:sldId id="278" r:id="rId23"/>
    <p:sldId id="282" r:id="rId24"/>
    <p:sldId id="279" r:id="rId25"/>
    <p:sldId id="280" r:id="rId26"/>
    <p:sldId id="283" r:id="rId27"/>
    <p:sldId id="265" r:id="rId28"/>
    <p:sldId id="284" r:id="rId29"/>
    <p:sldId id="287" r:id="rId30"/>
    <p:sldId id="266" r:id="rId31"/>
    <p:sldId id="277" r:id="rId32"/>
    <p:sldId id="26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62" y="7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33695-4936-40FC-AEFF-FBBB53548B6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E7C94-D60E-488B-813C-A4200F716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E7C94-D60E-488B-813C-A4200F7166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48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E7C94-D60E-488B-813C-A4200F7166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49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Worlds</a:t>
            </a:r>
            <a:r>
              <a:rPr lang="en-US" baseline="0" dirty="0" smtClean="0"/>
              <a:t> first victim of automation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E7C94-D60E-488B-813C-A4200F7166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64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Test what it’s made of. (What if the memory card is filled, removed or changed? )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Test what it does. (Does the app direct me to turn on necessary related services such as location services if those services are shut off?)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Test what it does it to. (Does the app find time related data (if relevant, such as movie show times) based on the device time?)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Test what it depends upon. (Does the app depend on any device settings?)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Test how it’s used. (What happens when a mobile interruption occurs such as an incoming call or text message?)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Test how it’s affected by time. (What happens if the time zone is switched?)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E7C94-D60E-488B-813C-A4200F7166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7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E927-DEF0-4B9F-A558-B401011D99A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0662-C931-4E21-AF88-D7E48B0A18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7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E927-DEF0-4B9F-A558-B401011D99A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0662-C931-4E21-AF88-D7E48B0A18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5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E927-DEF0-4B9F-A558-B401011D99A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0662-C931-4E21-AF88-D7E48B0A18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2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E927-DEF0-4B9F-A558-B401011D99A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0662-C931-4E21-AF88-D7E48B0A18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4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E927-DEF0-4B9F-A558-B401011D99A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0662-C931-4E21-AF88-D7E48B0A18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6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E927-DEF0-4B9F-A558-B401011D99A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0662-C931-4E21-AF88-D7E48B0A18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1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E927-DEF0-4B9F-A558-B401011D99A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0662-C931-4E21-AF88-D7E48B0A18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5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E927-DEF0-4B9F-A558-B401011D99A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0662-C931-4E21-AF88-D7E48B0A18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4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E927-DEF0-4B9F-A558-B401011D99A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0662-C931-4E21-AF88-D7E48B0A18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9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E927-DEF0-4B9F-A558-B401011D99A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0662-C931-4E21-AF88-D7E48B0A18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E927-DEF0-4B9F-A558-B401011D99A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0662-C931-4E21-AF88-D7E48B0A18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1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6E927-DEF0-4B9F-A558-B401011D99A7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70662-C931-4E21-AF88-D7E48B0A18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0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hg6qcgoay4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1" y="4"/>
            <a:ext cx="12192000" cy="2922772"/>
          </a:xfrm>
          <a:prstGeom prst="roundRect">
            <a:avLst>
              <a:gd name="adj" fmla="val 56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50" y="6258"/>
            <a:ext cx="2136899" cy="1322842"/>
          </a:xfrm>
          <a:prstGeom prst="rect">
            <a:avLst/>
          </a:prstGeom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14770" y="1345625"/>
            <a:ext cx="5762457" cy="144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3000"/>
              </a:lnSpc>
              <a:spcAft>
                <a:spcPct val="0"/>
              </a:spcAft>
            </a:pPr>
            <a:r>
              <a:rPr lang="en-US" altLang="ru-RU" sz="2700" dirty="0">
                <a:solidFill>
                  <a:srgbClr val="FFFFFF"/>
                </a:solidFill>
                <a:latin typeface="Open Sans" panose="020B0606030504020204" pitchFamily="34" charset="0"/>
              </a:rPr>
              <a:t>XXVI International Conference of </a:t>
            </a:r>
            <a:endParaRPr lang="en-US" altLang="ru-RU" sz="2700" dirty="0" smtClean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>
              <a:lnSpc>
                <a:spcPct val="113000"/>
              </a:lnSpc>
              <a:spcAft>
                <a:spcPct val="0"/>
              </a:spcAft>
            </a:pPr>
            <a:r>
              <a:rPr lang="en-US" altLang="ru-RU" sz="27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Software </a:t>
            </a:r>
            <a:r>
              <a:rPr lang="en-US" altLang="ru-RU" sz="2700" dirty="0">
                <a:solidFill>
                  <a:srgbClr val="FFFFFF"/>
                </a:solidFill>
                <a:latin typeface="Open Sans" panose="020B0606030504020204" pitchFamily="34" charset="0"/>
              </a:rPr>
              <a:t>Quality Assurance </a:t>
            </a:r>
            <a:endParaRPr lang="en-US" altLang="ru-RU" sz="2700" dirty="0" smtClean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>
              <a:lnSpc>
                <a:spcPct val="113000"/>
              </a:lnSpc>
              <a:spcAft>
                <a:spcPct val="0"/>
              </a:spcAft>
            </a:pPr>
            <a:r>
              <a:rPr lang="en-US" altLang="ru-RU" sz="27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«</a:t>
            </a:r>
            <a:r>
              <a:rPr lang="en-US" altLang="ru-RU" sz="2700" dirty="0">
                <a:solidFill>
                  <a:srgbClr val="FFFFFF"/>
                </a:solidFill>
                <a:latin typeface="Open Sans" panose="020B0606030504020204" pitchFamily="34" charset="0"/>
              </a:rPr>
              <a:t>Software Quality Assurance Days»</a:t>
            </a:r>
            <a:endParaRPr lang="ru-RU" altLang="ru-RU" sz="27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" y="6421249"/>
            <a:ext cx="3627640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Minsk</a:t>
            </a:r>
            <a:r>
              <a:rPr lang="ru-RU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. 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November 15</a:t>
            </a:r>
            <a:r>
              <a:rPr lang="ru-RU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–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16,</a:t>
            </a:r>
            <a:r>
              <a:rPr lang="ru-RU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ru-RU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201</a:t>
            </a: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9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55435" y="3095251"/>
            <a:ext cx="11324189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dirty="0" smtClean="0">
                <a:latin typeface="Open Sans" panose="020B0606030504020204" pitchFamily="34" charset="0"/>
              </a:rPr>
              <a:t>Gjore Zaharchev</a:t>
            </a:r>
            <a:endParaRPr lang="ru-RU" altLang="ru-RU" dirty="0">
              <a:latin typeface="Open Sans" panose="020B0606030504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55439" y="3671517"/>
            <a:ext cx="11324186" cy="66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400" dirty="0" smtClean="0">
                <a:latin typeface="Open Sans" panose="020B0606030504020204" pitchFamily="34" charset="0"/>
              </a:rPr>
              <a:t>Seavus</a:t>
            </a:r>
            <a:r>
              <a:rPr lang="ru-RU" altLang="ru-RU" sz="1400" dirty="0" smtClean="0">
                <a:latin typeface="Open Sans" panose="020B0606030504020204" pitchFamily="34" charset="0"/>
              </a:rPr>
              <a:t>. </a:t>
            </a:r>
            <a:r>
              <a:rPr lang="en-US" altLang="ru-RU" sz="1400" dirty="0" smtClean="0">
                <a:latin typeface="Open Sans" panose="020B0606030504020204" pitchFamily="34" charset="0"/>
              </a:rPr>
              <a:t>Skopje</a:t>
            </a:r>
            <a:r>
              <a:rPr lang="ru-RU" altLang="ru-RU" sz="1400" dirty="0" smtClean="0">
                <a:latin typeface="Open Sans" panose="020B0606030504020204" pitchFamily="34" charset="0"/>
              </a:rPr>
              <a:t>, </a:t>
            </a:r>
            <a:r>
              <a:rPr lang="en-US" altLang="ru-RU" sz="1400" dirty="0" smtClean="0">
                <a:latin typeface="Open Sans" panose="020B0606030504020204" pitchFamily="34" charset="0"/>
              </a:rPr>
              <a:t>Macedonia</a:t>
            </a:r>
          </a:p>
          <a:p>
            <a:pPr>
              <a:lnSpc>
                <a:spcPct val="113000"/>
              </a:lnSpc>
              <a:spcAft>
                <a:spcPct val="0"/>
              </a:spcAft>
            </a:pPr>
            <a:r>
              <a:rPr lang="en-US" altLang="ru-RU" sz="1400" dirty="0">
                <a:latin typeface="Open Sans" panose="020B0606030504020204" pitchFamily="34" charset="0"/>
              </a:rPr>
              <a:t>https://gjorezaharchev.blogspot.com/ </a:t>
            </a:r>
            <a:endParaRPr lang="en-US" altLang="ru-RU" sz="1400" dirty="0" smtClean="0">
              <a:latin typeface="Open Sans" panose="020B0606030504020204" pitchFamily="34" charset="0"/>
            </a:endParaRP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endParaRPr lang="ru-RU" altLang="ru-RU" sz="1400" dirty="0">
              <a:latin typeface="Open Sans" panose="020B060603050402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41151" y="5214938"/>
            <a:ext cx="1133847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dirty="0" smtClean="0">
                <a:solidFill>
                  <a:schemeClr val="tx1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1" y="1963268"/>
            <a:ext cx="12192000" cy="2922772"/>
          </a:xfrm>
          <a:prstGeom prst="roundRect">
            <a:avLst>
              <a:gd name="adj" fmla="val 56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50" y="1969522"/>
            <a:ext cx="2136899" cy="1322842"/>
          </a:xfrm>
          <a:prstGeom prst="rect">
            <a:avLst/>
          </a:prstGeom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14770" y="3792071"/>
            <a:ext cx="5762457" cy="55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13000"/>
              </a:lnSpc>
              <a:spcAft>
                <a:spcPct val="0"/>
              </a:spcAft>
            </a:pPr>
            <a:r>
              <a:rPr lang="en-US" altLang="ru-RU" sz="27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Challenges</a:t>
            </a:r>
            <a:endParaRPr lang="ru-RU" altLang="ru-RU" sz="27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" y="6421249"/>
            <a:ext cx="3627640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Minsk</a:t>
            </a:r>
            <a:r>
              <a:rPr lang="ru-RU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. 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November 15</a:t>
            </a:r>
            <a:r>
              <a:rPr lang="ru-RU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–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16,</a:t>
            </a:r>
            <a:r>
              <a:rPr lang="ru-RU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ru-RU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201</a:t>
            </a: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9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251445"/>
            <a:ext cx="12192001" cy="523220"/>
            <a:chOff x="-1" y="261820"/>
            <a:chExt cx="13439775" cy="523220"/>
          </a:xfrm>
          <a:solidFill>
            <a:srgbClr val="B21818"/>
          </a:solidFill>
        </p:grpSpPr>
        <p:sp>
          <p:nvSpPr>
            <p:cNvPr id="18" name="Rectangle 17"/>
            <p:cNvSpPr/>
            <p:nvPr/>
          </p:nvSpPr>
          <p:spPr>
            <a:xfrm>
              <a:off x="-1" y="323453"/>
              <a:ext cx="13439775" cy="432048"/>
            </a:xfrm>
            <a:prstGeom prst="rect">
              <a:avLst/>
            </a:prstGeom>
            <a:grpFill/>
            <a:ln w="9525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57112" y="261820"/>
              <a:ext cx="211883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Challenges</a:t>
              </a:r>
              <a:endParaRPr lang="en-US" sz="28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49684" y="1185377"/>
            <a:ext cx="10030976" cy="581123"/>
            <a:chOff x="982166" y="2510518"/>
            <a:chExt cx="10030976" cy="581123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>
                  <a:solidFill>
                    <a:schemeClr val="tx1"/>
                  </a:solidFill>
                  <a:cs typeface="Arial" panose="020B0604020202020204" pitchFamily="34" charset="0"/>
                </a:rPr>
                <a:t>Distributed Teams</a:t>
              </a:r>
            </a:p>
          </p:txBody>
        </p:sp>
        <p:sp>
          <p:nvSpPr>
            <p:cNvPr id="16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49684" y="1766500"/>
            <a:ext cx="10030976" cy="581123"/>
            <a:chOff x="982166" y="2510518"/>
            <a:chExt cx="10030976" cy="581123"/>
          </a:xfrm>
        </p:grpSpPr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>
                  <a:solidFill>
                    <a:schemeClr val="tx1"/>
                  </a:solidFill>
                  <a:cs typeface="Arial" panose="020B0604020202020204" pitchFamily="34" charset="0"/>
                </a:rPr>
                <a:t>Faster time to market</a:t>
              </a:r>
            </a:p>
          </p:txBody>
        </p:sp>
        <p:sp>
          <p:nvSpPr>
            <p:cNvPr id="22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49684" y="2388892"/>
            <a:ext cx="10030976" cy="581123"/>
            <a:chOff x="982166" y="2510518"/>
            <a:chExt cx="10030976" cy="581123"/>
          </a:xfrm>
        </p:grpSpPr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>
                  <a:solidFill>
                    <a:schemeClr val="tx1"/>
                  </a:solidFill>
                  <a:cs typeface="Arial" panose="020B0604020202020204" pitchFamily="34" charset="0"/>
                </a:rPr>
                <a:t>Unpredictable competitors</a:t>
              </a:r>
            </a:p>
          </p:txBody>
        </p:sp>
        <p:sp>
          <p:nvSpPr>
            <p:cNvPr id="25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49684" y="2970015"/>
            <a:ext cx="10030976" cy="581123"/>
            <a:chOff x="982166" y="2510518"/>
            <a:chExt cx="10030976" cy="581123"/>
          </a:xfrm>
        </p:grpSpPr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>
                  <a:solidFill>
                    <a:schemeClr val="tx1"/>
                  </a:solidFill>
                  <a:cs typeface="Arial" panose="020B0604020202020204" pitchFamily="34" charset="0"/>
                </a:rPr>
                <a:t>Cloud solutions</a:t>
              </a:r>
            </a:p>
          </p:txBody>
        </p:sp>
        <p:sp>
          <p:nvSpPr>
            <p:cNvPr id="28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49684" y="3571055"/>
            <a:ext cx="10030976" cy="581123"/>
            <a:chOff x="982166" y="2510518"/>
            <a:chExt cx="10030976" cy="581123"/>
          </a:xfrm>
        </p:grpSpPr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>
                  <a:solidFill>
                    <a:schemeClr val="tx1"/>
                  </a:solidFill>
                  <a:cs typeface="Arial" panose="020B0604020202020204" pitchFamily="34" charset="0"/>
                </a:rPr>
                <a:t>Increasing number of devices and platforms</a:t>
              </a:r>
            </a:p>
          </p:txBody>
        </p:sp>
        <p:sp>
          <p:nvSpPr>
            <p:cNvPr id="31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49684" y="4296706"/>
            <a:ext cx="10030976" cy="581123"/>
            <a:chOff x="982166" y="2510518"/>
            <a:chExt cx="10030976" cy="581123"/>
          </a:xfrm>
        </p:grpSpPr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>
                  <a:solidFill>
                    <a:schemeClr val="tx1"/>
                  </a:solidFill>
                  <a:cs typeface="Arial" panose="020B0604020202020204" pitchFamily="34" charset="0"/>
                </a:rPr>
                <a:t>Demanding number of professionals </a:t>
              </a:r>
            </a:p>
          </p:txBody>
        </p:sp>
        <p:sp>
          <p:nvSpPr>
            <p:cNvPr id="34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49684" y="4917270"/>
            <a:ext cx="10030976" cy="581123"/>
            <a:chOff x="982166" y="2510518"/>
            <a:chExt cx="10030976" cy="581123"/>
          </a:xfrm>
        </p:grpSpPr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System of Systems platform</a:t>
              </a:r>
              <a:endParaRPr lang="en-US" altLang="ru-RU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1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8" y="0"/>
            <a:ext cx="11298402" cy="635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2"/>
          <a:stretch/>
        </p:blipFill>
        <p:spPr>
          <a:xfrm>
            <a:off x="1764506" y="38100"/>
            <a:ext cx="8662987" cy="6601524"/>
          </a:xfrm>
          <a:prstGeom prst="rect">
            <a:avLst/>
          </a:prstGeom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0"/>
            <a:ext cx="6400800" cy="64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1" y="1963268"/>
            <a:ext cx="12192000" cy="2922772"/>
          </a:xfrm>
          <a:prstGeom prst="roundRect">
            <a:avLst>
              <a:gd name="adj" fmla="val 56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50" y="1969522"/>
            <a:ext cx="2136899" cy="1322842"/>
          </a:xfrm>
          <a:prstGeom prst="rect">
            <a:avLst/>
          </a:prstGeom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14770" y="3792071"/>
            <a:ext cx="5762457" cy="55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13000"/>
              </a:lnSpc>
              <a:spcAft>
                <a:spcPct val="0"/>
              </a:spcAft>
            </a:pPr>
            <a:r>
              <a:rPr lang="en-US" altLang="ru-RU" sz="27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Beyond the Obvious</a:t>
            </a:r>
            <a:endParaRPr lang="ru-RU" altLang="ru-RU" sz="27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" y="6421249"/>
            <a:ext cx="3627640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Minsk</a:t>
            </a:r>
            <a:r>
              <a:rPr lang="ru-RU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. 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November 15</a:t>
            </a:r>
            <a:r>
              <a:rPr lang="ru-RU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–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16,</a:t>
            </a:r>
            <a:r>
              <a:rPr lang="ru-RU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ru-RU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201</a:t>
            </a: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9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3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13078"/>
            <a:ext cx="12192001" cy="432048"/>
          </a:xfrm>
          <a:prstGeom prst="rect">
            <a:avLst/>
          </a:prstGeom>
          <a:solidFill>
            <a:srgbClr val="B21818"/>
          </a:solidFill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9684" y="1828800"/>
            <a:ext cx="10078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“The electric light did not come from the continuous improvement of candles”</a:t>
            </a:r>
          </a:p>
          <a:p>
            <a:endParaRPr lang="en-US" sz="3600" dirty="0" smtClean="0"/>
          </a:p>
          <a:p>
            <a:pPr algn="r"/>
            <a:r>
              <a:rPr lang="en-US" sz="3600" dirty="0" smtClean="0"/>
              <a:t>Oren Harari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60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13078"/>
            <a:ext cx="12192001" cy="432048"/>
          </a:xfrm>
          <a:prstGeom prst="rect">
            <a:avLst/>
          </a:prstGeom>
          <a:solidFill>
            <a:srgbClr val="B21818"/>
          </a:solidFill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817476"/>
            <a:ext cx="9829800" cy="553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13078"/>
            <a:ext cx="12192001" cy="432048"/>
          </a:xfrm>
          <a:prstGeom prst="rect">
            <a:avLst/>
          </a:prstGeom>
          <a:solidFill>
            <a:srgbClr val="B21818"/>
          </a:solidFill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0" y="764176"/>
            <a:ext cx="11291640" cy="56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14770" y="1345625"/>
            <a:ext cx="5762457" cy="144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3000"/>
              </a:lnSpc>
              <a:spcAft>
                <a:spcPct val="0"/>
              </a:spcAft>
            </a:pPr>
            <a:r>
              <a:rPr lang="en-US" altLang="ru-RU" sz="2700" dirty="0">
                <a:solidFill>
                  <a:srgbClr val="FFFFFF"/>
                </a:solidFill>
                <a:latin typeface="Open Sans" panose="020B0606030504020204" pitchFamily="34" charset="0"/>
              </a:rPr>
              <a:t>XXVI International Conference of </a:t>
            </a:r>
            <a:endParaRPr lang="en-US" altLang="ru-RU" sz="2700" dirty="0" smtClean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>
              <a:lnSpc>
                <a:spcPct val="113000"/>
              </a:lnSpc>
              <a:spcAft>
                <a:spcPct val="0"/>
              </a:spcAft>
            </a:pPr>
            <a:r>
              <a:rPr lang="en-US" altLang="ru-RU" sz="27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Software </a:t>
            </a:r>
            <a:r>
              <a:rPr lang="en-US" altLang="ru-RU" sz="2700" dirty="0">
                <a:solidFill>
                  <a:srgbClr val="FFFFFF"/>
                </a:solidFill>
                <a:latin typeface="Open Sans" panose="020B0606030504020204" pitchFamily="34" charset="0"/>
              </a:rPr>
              <a:t>Quality Assurance </a:t>
            </a:r>
            <a:endParaRPr lang="en-US" altLang="ru-RU" sz="2700" dirty="0" smtClean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>
              <a:lnSpc>
                <a:spcPct val="113000"/>
              </a:lnSpc>
              <a:spcAft>
                <a:spcPct val="0"/>
              </a:spcAft>
            </a:pPr>
            <a:r>
              <a:rPr lang="en-US" altLang="ru-RU" sz="27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«</a:t>
            </a:r>
            <a:r>
              <a:rPr lang="en-US" altLang="ru-RU" sz="2700" dirty="0">
                <a:solidFill>
                  <a:srgbClr val="FFFFFF"/>
                </a:solidFill>
                <a:latin typeface="Open Sans" panose="020B0606030504020204" pitchFamily="34" charset="0"/>
              </a:rPr>
              <a:t>Software Quality Assurance Days»</a:t>
            </a:r>
            <a:endParaRPr lang="ru-RU" altLang="ru-RU" sz="27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93134" y="6438011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251445"/>
            <a:ext cx="12192001" cy="523220"/>
            <a:chOff x="-1" y="261820"/>
            <a:chExt cx="13439775" cy="523220"/>
          </a:xfrm>
          <a:solidFill>
            <a:srgbClr val="B21818"/>
          </a:solidFill>
        </p:grpSpPr>
        <p:sp>
          <p:nvSpPr>
            <p:cNvPr id="18" name="Rectangle 17"/>
            <p:cNvSpPr/>
            <p:nvPr/>
          </p:nvSpPr>
          <p:spPr>
            <a:xfrm>
              <a:off x="-1" y="323453"/>
              <a:ext cx="13439775" cy="432048"/>
            </a:xfrm>
            <a:prstGeom prst="rect">
              <a:avLst/>
            </a:prstGeom>
            <a:grpFill/>
            <a:ln w="9525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57110" y="261820"/>
              <a:ext cx="315646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Gjore Zaharchev</a:t>
              </a:r>
              <a:endParaRPr lang="en-US" sz="28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24965" y="1087743"/>
            <a:ext cx="5151935" cy="893457"/>
            <a:chOff x="982166" y="2513659"/>
            <a:chExt cx="5151935" cy="893457"/>
          </a:xfrm>
        </p:grpSpPr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1248794" y="2513659"/>
              <a:ext cx="4885307" cy="893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sz="26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Quality </a:t>
              </a:r>
              <a:r>
                <a:rPr lang="en-US" altLang="ru-RU" sz="2600" dirty="0">
                  <a:solidFill>
                    <a:schemeClr val="tx1"/>
                  </a:solidFill>
                  <a:cs typeface="Arial" panose="020B0604020202020204" pitchFamily="34" charset="0"/>
                </a:rPr>
                <a:t>Assurance Coordinator at Seavus Group</a:t>
              </a:r>
            </a:p>
            <a:p>
              <a:pPr eaLnBrk="1">
                <a:lnSpc>
                  <a:spcPct val="113000"/>
                </a:lnSpc>
                <a:spcAft>
                  <a:spcPct val="0"/>
                </a:spcAft>
              </a:pPr>
              <a:endParaRPr lang="ru-RU" altLang="ru-RU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pic>
        <p:nvPicPr>
          <p:cNvPr id="23" name="Picture Placeholder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" r="4661"/>
          <a:stretch>
            <a:fillRect/>
          </a:stretch>
        </p:blipFill>
        <p:spPr>
          <a:xfrm>
            <a:off x="6231886" y="0"/>
            <a:ext cx="5962807" cy="68580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24965" y="2108461"/>
            <a:ext cx="5151935" cy="684820"/>
            <a:chOff x="982166" y="2513660"/>
            <a:chExt cx="5151935" cy="684820"/>
          </a:xfrm>
        </p:grpSpPr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1248794" y="2513660"/>
              <a:ext cx="4885307" cy="684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sz="26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Software Testing Consultant</a:t>
              </a:r>
              <a:endParaRPr lang="en-US" altLang="ru-RU" sz="2600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eaLnBrk="1">
                <a:lnSpc>
                  <a:spcPct val="113000"/>
                </a:lnSpc>
                <a:spcAft>
                  <a:spcPct val="0"/>
                </a:spcAft>
              </a:pPr>
              <a:endParaRPr lang="ru-RU" altLang="ru-RU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4965" y="2713966"/>
            <a:ext cx="5151935" cy="684820"/>
            <a:chOff x="982166" y="2513660"/>
            <a:chExt cx="5151935" cy="684820"/>
          </a:xfrm>
        </p:grpSpPr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1248794" y="2513660"/>
              <a:ext cx="4885307" cy="684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sz="26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13 Years </a:t>
              </a:r>
              <a:r>
                <a:rPr lang="en-US" altLang="ru-RU" sz="2600" dirty="0">
                  <a:solidFill>
                    <a:schemeClr val="tx1"/>
                  </a:solidFill>
                  <a:cs typeface="Arial" panose="020B0604020202020204" pitchFamily="34" charset="0"/>
                </a:rPr>
                <a:t>hands on experience</a:t>
              </a:r>
              <a:endParaRPr lang="ru-RU" altLang="ru-RU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4965" y="3282323"/>
            <a:ext cx="5151935" cy="684820"/>
            <a:chOff x="982166" y="2513660"/>
            <a:chExt cx="5151935" cy="684820"/>
          </a:xfrm>
        </p:grpSpPr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1248794" y="2513660"/>
              <a:ext cx="4885307" cy="684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sz="2600" dirty="0">
                  <a:solidFill>
                    <a:schemeClr val="tx1"/>
                  </a:solidFill>
                  <a:cs typeface="Arial" panose="020B0604020202020204" pitchFamily="34" charset="0"/>
                </a:rPr>
                <a:t>Teach Software Testing</a:t>
              </a:r>
            </a:p>
          </p:txBody>
        </p:sp>
        <p:sp>
          <p:nvSpPr>
            <p:cNvPr id="32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24965" y="3887828"/>
            <a:ext cx="5151935" cy="1018656"/>
            <a:chOff x="982166" y="2513660"/>
            <a:chExt cx="5151935" cy="1018656"/>
          </a:xfrm>
        </p:grpSpPr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1248794" y="2513660"/>
              <a:ext cx="4885307" cy="1018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sz="2600" dirty="0">
                  <a:solidFill>
                    <a:schemeClr val="tx1"/>
                  </a:solidFill>
                  <a:cs typeface="Arial" panose="020B0604020202020204" pitchFamily="34" charset="0"/>
                </a:rPr>
                <a:t>Conference and Testing Meetup's Speaker</a:t>
              </a:r>
            </a:p>
          </p:txBody>
        </p:sp>
        <p:sp>
          <p:nvSpPr>
            <p:cNvPr id="35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4965" y="4795027"/>
            <a:ext cx="5151935" cy="1018656"/>
            <a:chOff x="982166" y="2513660"/>
            <a:chExt cx="5151935" cy="1018656"/>
          </a:xfrm>
        </p:grpSpPr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1248794" y="2513660"/>
              <a:ext cx="4885307" cy="1018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sz="2600" dirty="0">
                  <a:solidFill>
                    <a:schemeClr val="tx1"/>
                  </a:solidFill>
                  <a:cs typeface="Arial" panose="020B0604020202020204" pitchFamily="34" charset="0"/>
                </a:rPr>
                <a:t>Test Automation and Agile Testing Evangelist</a:t>
              </a:r>
            </a:p>
          </p:txBody>
        </p:sp>
        <p:sp>
          <p:nvSpPr>
            <p:cNvPr id="38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37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13078"/>
            <a:ext cx="12192001" cy="432048"/>
          </a:xfrm>
          <a:prstGeom prst="rect">
            <a:avLst/>
          </a:prstGeom>
          <a:solidFill>
            <a:srgbClr val="B21818"/>
          </a:solidFill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9684" y="1828800"/>
            <a:ext cx="10078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Skilled and motivated tasters can identify majority of the risks as earliest as possible!</a:t>
            </a:r>
          </a:p>
        </p:txBody>
      </p:sp>
    </p:spTree>
    <p:extLst>
      <p:ext uri="{BB962C8B-B14F-4D97-AF65-F5344CB8AC3E}">
        <p14:creationId xmlns:p14="http://schemas.microsoft.com/office/powerpoint/2010/main" val="4403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13078"/>
            <a:ext cx="12192001" cy="432048"/>
          </a:xfrm>
          <a:prstGeom prst="rect">
            <a:avLst/>
          </a:prstGeom>
          <a:solidFill>
            <a:srgbClr val="B21818"/>
          </a:solidFill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9684" y="1828800"/>
            <a:ext cx="10078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First Law of Software Quality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errors = (more code)2 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e = mc2</a:t>
            </a:r>
          </a:p>
        </p:txBody>
      </p:sp>
    </p:spTree>
    <p:extLst>
      <p:ext uri="{BB962C8B-B14F-4D97-AF65-F5344CB8AC3E}">
        <p14:creationId xmlns:p14="http://schemas.microsoft.com/office/powerpoint/2010/main" val="6916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1" y="-19976"/>
            <a:ext cx="10096500" cy="640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0"/>
            <a:ext cx="9906000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66" y="0"/>
            <a:ext cx="11303670" cy="635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21" y="0"/>
            <a:ext cx="10420350" cy="637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251445"/>
            <a:ext cx="12192001" cy="523220"/>
            <a:chOff x="-1" y="261820"/>
            <a:chExt cx="13439775" cy="523220"/>
          </a:xfrm>
          <a:solidFill>
            <a:srgbClr val="B21818"/>
          </a:solidFill>
        </p:grpSpPr>
        <p:sp>
          <p:nvSpPr>
            <p:cNvPr id="18" name="Rectangle 17"/>
            <p:cNvSpPr/>
            <p:nvPr/>
          </p:nvSpPr>
          <p:spPr>
            <a:xfrm>
              <a:off x="-1" y="323453"/>
              <a:ext cx="13439775" cy="432048"/>
            </a:xfrm>
            <a:prstGeom prst="rect">
              <a:avLst/>
            </a:prstGeom>
            <a:grpFill/>
            <a:ln w="9525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57111" y="261820"/>
              <a:ext cx="173411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Agenda</a:t>
              </a:r>
              <a:endParaRPr lang="en-US" sz="28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1" y="1143000"/>
            <a:ext cx="12001218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251445"/>
            <a:ext cx="12192001" cy="523220"/>
            <a:chOff x="-1" y="261820"/>
            <a:chExt cx="13439775" cy="523220"/>
          </a:xfrm>
          <a:solidFill>
            <a:srgbClr val="B21818"/>
          </a:solidFill>
        </p:grpSpPr>
        <p:sp>
          <p:nvSpPr>
            <p:cNvPr id="18" name="Rectangle 17"/>
            <p:cNvSpPr/>
            <p:nvPr/>
          </p:nvSpPr>
          <p:spPr>
            <a:xfrm>
              <a:off x="-1" y="323453"/>
              <a:ext cx="13439775" cy="432048"/>
            </a:xfrm>
            <a:prstGeom prst="rect">
              <a:avLst/>
            </a:prstGeom>
            <a:grpFill/>
            <a:ln w="9525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57111" y="261820"/>
              <a:ext cx="173411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Pairwise</a:t>
              </a:r>
              <a:endParaRPr lang="en-US" sz="28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6"/>
          <a:stretch/>
        </p:blipFill>
        <p:spPr>
          <a:xfrm>
            <a:off x="1691470" y="759895"/>
            <a:ext cx="8864471" cy="56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251445"/>
            <a:ext cx="12192001" cy="523220"/>
            <a:chOff x="-1" y="261820"/>
            <a:chExt cx="13439775" cy="523220"/>
          </a:xfrm>
          <a:solidFill>
            <a:srgbClr val="B21818"/>
          </a:solidFill>
        </p:grpSpPr>
        <p:sp>
          <p:nvSpPr>
            <p:cNvPr id="18" name="Rectangle 17"/>
            <p:cNvSpPr/>
            <p:nvPr/>
          </p:nvSpPr>
          <p:spPr>
            <a:xfrm>
              <a:off x="-1" y="323453"/>
              <a:ext cx="13439775" cy="432048"/>
            </a:xfrm>
            <a:prstGeom prst="rect">
              <a:avLst/>
            </a:prstGeom>
            <a:grpFill/>
            <a:ln w="9525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57110" y="261820"/>
              <a:ext cx="315646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Testing concepts</a:t>
              </a:r>
              <a:endParaRPr lang="en-US" sz="28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49684" y="1024618"/>
            <a:ext cx="10030976" cy="581123"/>
            <a:chOff x="982166" y="2510518"/>
            <a:chExt cx="10030976" cy="581123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>
                  <a:solidFill>
                    <a:schemeClr val="tx1"/>
                  </a:solidFill>
                  <a:cs typeface="Arial" panose="020B0604020202020204" pitchFamily="34" charset="0"/>
                </a:rPr>
                <a:t>Session-Based Exploratory Testing</a:t>
              </a:r>
            </a:p>
          </p:txBody>
        </p:sp>
        <p:sp>
          <p:nvSpPr>
            <p:cNvPr id="16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49683" y="1605741"/>
            <a:ext cx="10030976" cy="581123"/>
            <a:chOff x="982166" y="2510518"/>
            <a:chExt cx="10030976" cy="581123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>
                  <a:solidFill>
                    <a:schemeClr val="tx1"/>
                  </a:solidFill>
                  <a:cs typeface="Arial" panose="020B0604020202020204" pitchFamily="34" charset="0"/>
                </a:rPr>
                <a:t>Cheat Sheets</a:t>
              </a:r>
            </a:p>
          </p:txBody>
        </p:sp>
        <p:sp>
          <p:nvSpPr>
            <p:cNvPr id="20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49683" y="2253810"/>
            <a:ext cx="10030976" cy="581123"/>
            <a:chOff x="982166" y="2510518"/>
            <a:chExt cx="10030976" cy="581123"/>
          </a:xfrm>
        </p:grpSpPr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>
                  <a:solidFill>
                    <a:schemeClr val="tx1"/>
                  </a:solidFill>
                  <a:cs typeface="Arial" panose="020B0604020202020204" pitchFamily="34" charset="0"/>
                </a:rPr>
                <a:t>Testing Techniques</a:t>
              </a:r>
            </a:p>
          </p:txBody>
        </p:sp>
        <p:sp>
          <p:nvSpPr>
            <p:cNvPr id="23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49683" y="2862318"/>
            <a:ext cx="10030976" cy="581123"/>
            <a:chOff x="982166" y="2510518"/>
            <a:chExt cx="10030976" cy="581123"/>
          </a:xfrm>
        </p:grpSpPr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>
                  <a:solidFill>
                    <a:schemeClr val="tx1"/>
                  </a:solidFill>
                  <a:cs typeface="Arial" panose="020B0604020202020204" pitchFamily="34" charset="0"/>
                </a:rPr>
                <a:t>Checklists</a:t>
              </a:r>
            </a:p>
          </p:txBody>
        </p:sp>
        <p:sp>
          <p:nvSpPr>
            <p:cNvPr id="26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46081" y="3470826"/>
            <a:ext cx="10030976" cy="581123"/>
            <a:chOff x="982166" y="2510518"/>
            <a:chExt cx="10030976" cy="581123"/>
          </a:xfrm>
        </p:grpSpPr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>
                  <a:solidFill>
                    <a:schemeClr val="tx1"/>
                  </a:solidFill>
                  <a:cs typeface="Arial" panose="020B0604020202020204" pitchFamily="34" charset="0"/>
                </a:rPr>
                <a:t>Tours</a:t>
              </a:r>
            </a:p>
          </p:txBody>
        </p:sp>
        <p:sp>
          <p:nvSpPr>
            <p:cNvPr id="29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46081" y="4118895"/>
            <a:ext cx="10030976" cy="581123"/>
            <a:chOff x="982166" y="2510518"/>
            <a:chExt cx="10030976" cy="581123"/>
          </a:xfrm>
        </p:grpSpPr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Mind Maps</a:t>
              </a:r>
              <a:endParaRPr lang="en-US" altLang="ru-RU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1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6" b="10345"/>
          <a:stretch/>
        </p:blipFill>
        <p:spPr>
          <a:xfrm>
            <a:off x="2311476" y="-30201"/>
            <a:ext cx="7835462" cy="688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hg6qcgoay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6492" y="149902"/>
            <a:ext cx="11166006" cy="62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1" y="1963268"/>
            <a:ext cx="12192000" cy="2922772"/>
          </a:xfrm>
          <a:prstGeom prst="roundRect">
            <a:avLst>
              <a:gd name="adj" fmla="val 56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50" y="1969522"/>
            <a:ext cx="2136899" cy="1322842"/>
          </a:xfrm>
          <a:prstGeom prst="rect">
            <a:avLst/>
          </a:prstGeom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14770" y="3792071"/>
            <a:ext cx="5762457" cy="55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13000"/>
              </a:lnSpc>
              <a:spcAft>
                <a:spcPct val="0"/>
              </a:spcAft>
            </a:pPr>
            <a:r>
              <a:rPr lang="en-US" altLang="ru-RU" sz="27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Recap</a:t>
            </a:r>
            <a:endParaRPr lang="ru-RU" altLang="ru-RU" sz="27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" y="6421249"/>
            <a:ext cx="3627640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Minsk</a:t>
            </a:r>
            <a:r>
              <a:rPr lang="ru-RU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. 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November 15</a:t>
            </a:r>
            <a:r>
              <a:rPr lang="ru-RU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–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16,</a:t>
            </a:r>
            <a:r>
              <a:rPr lang="ru-RU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ru-RU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201</a:t>
            </a: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9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7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13078"/>
            <a:ext cx="12192001" cy="432048"/>
          </a:xfrm>
          <a:prstGeom prst="rect">
            <a:avLst/>
          </a:prstGeom>
          <a:solidFill>
            <a:srgbClr val="B21818"/>
          </a:solidFill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9684" y="1828800"/>
            <a:ext cx="10078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Testers Job is not to detect defects but instead to prevent them!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99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251445"/>
            <a:ext cx="12192001" cy="523220"/>
            <a:chOff x="-1" y="261820"/>
            <a:chExt cx="13439775" cy="523220"/>
          </a:xfrm>
          <a:solidFill>
            <a:srgbClr val="B21818"/>
          </a:solidFill>
        </p:grpSpPr>
        <p:sp>
          <p:nvSpPr>
            <p:cNvPr id="18" name="Rectangle 17"/>
            <p:cNvSpPr/>
            <p:nvPr/>
          </p:nvSpPr>
          <p:spPr>
            <a:xfrm>
              <a:off x="-1" y="323453"/>
              <a:ext cx="13439775" cy="432048"/>
            </a:xfrm>
            <a:prstGeom prst="rect">
              <a:avLst/>
            </a:prstGeom>
            <a:grpFill/>
            <a:ln w="9525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57111" y="261820"/>
              <a:ext cx="173411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Recap</a:t>
              </a:r>
              <a:endParaRPr lang="en-US" sz="28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80512" y="1062718"/>
            <a:ext cx="10030976" cy="581123"/>
            <a:chOff x="982166" y="2510518"/>
            <a:chExt cx="10030976" cy="581123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>
                  <a:solidFill>
                    <a:schemeClr val="tx1"/>
                  </a:solidFill>
                  <a:cs typeface="Arial" panose="020B0604020202020204" pitchFamily="34" charset="0"/>
                </a:rPr>
                <a:t>Current testing process is not designed for the demanding environment in 2019.</a:t>
              </a:r>
            </a:p>
          </p:txBody>
        </p:sp>
        <p:sp>
          <p:nvSpPr>
            <p:cNvPr id="16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80512" y="2261428"/>
            <a:ext cx="10030976" cy="581123"/>
            <a:chOff x="982166" y="2510518"/>
            <a:chExt cx="10030976" cy="581123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>
                  <a:solidFill>
                    <a:schemeClr val="tx1"/>
                  </a:solidFill>
                  <a:cs typeface="Arial" panose="020B0604020202020204" pitchFamily="34" charset="0"/>
                </a:rPr>
                <a:t>Better testing can be achieved by highly skilled and constantly trained professionals.</a:t>
              </a:r>
            </a:p>
          </p:txBody>
        </p:sp>
        <p:sp>
          <p:nvSpPr>
            <p:cNvPr id="20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80512" y="3307395"/>
            <a:ext cx="10030976" cy="581123"/>
            <a:chOff x="982166" y="2510518"/>
            <a:chExt cx="10030976" cy="581123"/>
          </a:xfrm>
        </p:grpSpPr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>
                  <a:solidFill>
                    <a:schemeClr val="tx1"/>
                  </a:solidFill>
                  <a:cs typeface="Arial" panose="020B0604020202020204" pitchFamily="34" charset="0"/>
                </a:rPr>
                <a:t>Obvious defects can be noticed by anyone our job is to detect defects that can lead to bad experience. </a:t>
              </a:r>
            </a:p>
          </p:txBody>
        </p:sp>
        <p:sp>
          <p:nvSpPr>
            <p:cNvPr id="23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16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251445"/>
            <a:ext cx="12192001" cy="523220"/>
            <a:chOff x="-1" y="261820"/>
            <a:chExt cx="13439775" cy="523220"/>
          </a:xfrm>
          <a:solidFill>
            <a:srgbClr val="B21818"/>
          </a:solidFill>
        </p:grpSpPr>
        <p:sp>
          <p:nvSpPr>
            <p:cNvPr id="18" name="Rectangle 17"/>
            <p:cNvSpPr/>
            <p:nvPr/>
          </p:nvSpPr>
          <p:spPr>
            <a:xfrm>
              <a:off x="-1" y="323453"/>
              <a:ext cx="13439775" cy="432048"/>
            </a:xfrm>
            <a:prstGeom prst="rect">
              <a:avLst/>
            </a:prstGeom>
            <a:grpFill/>
            <a:ln w="9525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57111" y="261820"/>
              <a:ext cx="173411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Agenda</a:t>
              </a:r>
              <a:endParaRPr lang="en-US" sz="28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18856" y="2182726"/>
            <a:ext cx="10030976" cy="581123"/>
            <a:chOff x="982166" y="2510518"/>
            <a:chExt cx="10030976" cy="581123"/>
          </a:xfrm>
        </p:grpSpPr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How </a:t>
              </a:r>
              <a:r>
                <a:rPr lang="en-US" altLang="ru-RU" dirty="0">
                  <a:solidFill>
                    <a:schemeClr val="tx1"/>
                  </a:solidFill>
                  <a:cs typeface="Arial" panose="020B0604020202020204" pitchFamily="34" charset="0"/>
                </a:rPr>
                <a:t>we do Software Testing?</a:t>
              </a:r>
              <a:endParaRPr lang="ru-RU" altLang="ru-RU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>
                <a:lnSpc>
                  <a:spcPct val="113000"/>
                </a:lnSpc>
                <a:spcAft>
                  <a:spcPct val="0"/>
                </a:spcAft>
              </a:pPr>
              <a:endParaRPr lang="ru-RU" altLang="ru-RU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18856" y="2793388"/>
            <a:ext cx="10030976" cy="581123"/>
            <a:chOff x="982166" y="2510518"/>
            <a:chExt cx="10030976" cy="581123"/>
          </a:xfrm>
        </p:grpSpPr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Challenges? </a:t>
              </a:r>
              <a:endParaRPr lang="ru-RU" altLang="ru-RU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18856" y="3402806"/>
            <a:ext cx="10030976" cy="581123"/>
            <a:chOff x="982166" y="2510518"/>
            <a:chExt cx="10030976" cy="581123"/>
          </a:xfrm>
        </p:grpSpPr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>
                  <a:solidFill>
                    <a:schemeClr val="tx1"/>
                  </a:solidFill>
                  <a:cs typeface="Arial" panose="020B0604020202020204" pitchFamily="34" charset="0"/>
                </a:rPr>
                <a:t>Beyond the </a:t>
              </a:r>
              <a:r>
                <a:rPr lang="en-US" altLang="ru-RU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Obvious!</a:t>
              </a:r>
              <a:endParaRPr lang="ru-RU" altLang="ru-RU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8856" y="4012224"/>
            <a:ext cx="10030976" cy="581123"/>
            <a:chOff x="982166" y="2510518"/>
            <a:chExt cx="10030976" cy="581123"/>
          </a:xfrm>
        </p:grpSpPr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Recap</a:t>
              </a:r>
              <a:endParaRPr lang="ru-RU" altLang="ru-RU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676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1" y="1963268"/>
            <a:ext cx="12192000" cy="2922772"/>
          </a:xfrm>
          <a:prstGeom prst="roundRect">
            <a:avLst>
              <a:gd name="adj" fmla="val 56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50" y="1969522"/>
            <a:ext cx="2136899" cy="1322842"/>
          </a:xfrm>
          <a:prstGeom prst="rect">
            <a:avLst/>
          </a:prstGeom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14770" y="3792071"/>
            <a:ext cx="5762457" cy="55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13000"/>
              </a:lnSpc>
              <a:spcAft>
                <a:spcPct val="0"/>
              </a:spcAft>
            </a:pPr>
            <a:r>
              <a:rPr lang="en-US" altLang="ru-RU" sz="27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How we do software testing?</a:t>
            </a:r>
            <a:endParaRPr lang="ru-RU" altLang="ru-RU" sz="27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" y="6421249"/>
            <a:ext cx="3627640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Minsk</a:t>
            </a:r>
            <a:r>
              <a:rPr lang="ru-RU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. 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November 15</a:t>
            </a:r>
            <a:r>
              <a:rPr lang="ru-RU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–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16,</a:t>
            </a:r>
            <a:r>
              <a:rPr lang="ru-RU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ru-RU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201</a:t>
            </a: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9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" b="8346"/>
          <a:stretch/>
        </p:blipFill>
        <p:spPr>
          <a:xfrm>
            <a:off x="2133600" y="14381"/>
            <a:ext cx="7924800" cy="6518480"/>
          </a:xfrm>
          <a:prstGeom prst="rect">
            <a:avLst/>
          </a:prstGeom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46" y="0"/>
            <a:ext cx="7563507" cy="632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251445"/>
            <a:ext cx="12192001" cy="523220"/>
            <a:chOff x="-1" y="261820"/>
            <a:chExt cx="13439775" cy="523220"/>
          </a:xfrm>
          <a:solidFill>
            <a:srgbClr val="B21818"/>
          </a:solidFill>
        </p:grpSpPr>
        <p:sp>
          <p:nvSpPr>
            <p:cNvPr id="18" name="Rectangle 17"/>
            <p:cNvSpPr/>
            <p:nvPr/>
          </p:nvSpPr>
          <p:spPr>
            <a:xfrm>
              <a:off x="-1" y="323453"/>
              <a:ext cx="13439775" cy="432048"/>
            </a:xfrm>
            <a:prstGeom prst="rect">
              <a:avLst/>
            </a:prstGeom>
            <a:grpFill/>
            <a:ln w="9525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57111" y="261820"/>
              <a:ext cx="173411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6U1N</a:t>
              </a:r>
              <a:endParaRPr lang="en-US" sz="28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49684" y="986518"/>
            <a:ext cx="10030976" cy="581123"/>
            <a:chOff x="982166" y="2510518"/>
            <a:chExt cx="10030976" cy="581123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>
                  <a:solidFill>
                    <a:schemeClr val="tx1"/>
                  </a:solidFill>
                  <a:cs typeface="Arial" panose="020B0604020202020204" pitchFamily="34" charset="0"/>
                </a:rPr>
                <a:t>Useless Test Process</a:t>
              </a:r>
            </a:p>
          </p:txBody>
        </p:sp>
        <p:sp>
          <p:nvSpPr>
            <p:cNvPr id="16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49684" y="1518471"/>
            <a:ext cx="10030976" cy="581123"/>
            <a:chOff x="982166" y="2510518"/>
            <a:chExt cx="10030976" cy="581123"/>
          </a:xfrm>
        </p:grpSpPr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>
                  <a:solidFill>
                    <a:schemeClr val="tx1"/>
                  </a:solidFill>
                  <a:cs typeface="Arial" panose="020B0604020202020204" pitchFamily="34" charset="0"/>
                </a:rPr>
                <a:t>Useless Test Strategy</a:t>
              </a:r>
            </a:p>
          </p:txBody>
        </p:sp>
        <p:sp>
          <p:nvSpPr>
            <p:cNvPr id="21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49684" y="2099594"/>
            <a:ext cx="10030976" cy="581123"/>
            <a:chOff x="982166" y="2510518"/>
            <a:chExt cx="10030976" cy="581123"/>
          </a:xfrm>
        </p:grpSpPr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>
                  <a:solidFill>
                    <a:schemeClr val="tx1"/>
                  </a:solidFill>
                  <a:cs typeface="Arial" panose="020B0604020202020204" pitchFamily="34" charset="0"/>
                </a:rPr>
                <a:t>Useless Test Plans</a:t>
              </a:r>
            </a:p>
          </p:txBody>
        </p:sp>
        <p:sp>
          <p:nvSpPr>
            <p:cNvPr id="24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49684" y="2631547"/>
            <a:ext cx="10030976" cy="581123"/>
            <a:chOff x="982166" y="2510518"/>
            <a:chExt cx="10030976" cy="581123"/>
          </a:xfrm>
        </p:grpSpPr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>
                  <a:solidFill>
                    <a:schemeClr val="tx1"/>
                  </a:solidFill>
                  <a:cs typeface="Arial" panose="020B0604020202020204" pitchFamily="34" charset="0"/>
                </a:rPr>
                <a:t>Useless Test Estimations</a:t>
              </a:r>
            </a:p>
          </p:txBody>
        </p:sp>
        <p:sp>
          <p:nvSpPr>
            <p:cNvPr id="27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49684" y="3163500"/>
            <a:ext cx="10030976" cy="581123"/>
            <a:chOff x="982166" y="2510518"/>
            <a:chExt cx="10030976" cy="581123"/>
          </a:xfrm>
        </p:grpSpPr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>
                  <a:solidFill>
                    <a:schemeClr val="tx1"/>
                  </a:solidFill>
                  <a:cs typeface="Arial" panose="020B0604020202020204" pitchFamily="34" charset="0"/>
                </a:rPr>
                <a:t>Useless Test Cases</a:t>
              </a:r>
            </a:p>
          </p:txBody>
        </p:sp>
        <p:sp>
          <p:nvSpPr>
            <p:cNvPr id="30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43582" y="3695453"/>
            <a:ext cx="10030976" cy="581123"/>
            <a:chOff x="982166" y="2510518"/>
            <a:chExt cx="10030976" cy="581123"/>
          </a:xfrm>
        </p:grpSpPr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>
                  <a:solidFill>
                    <a:schemeClr val="tx1"/>
                  </a:solidFill>
                  <a:cs typeface="Arial" panose="020B0604020202020204" pitchFamily="34" charset="0"/>
                </a:rPr>
                <a:t>Useless Test Automation</a:t>
              </a:r>
            </a:p>
          </p:txBody>
        </p:sp>
        <p:sp>
          <p:nvSpPr>
            <p:cNvPr id="33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80512" y="4227406"/>
            <a:ext cx="10030976" cy="581123"/>
            <a:chOff x="982166" y="2510518"/>
            <a:chExt cx="10030976" cy="581123"/>
          </a:xfrm>
        </p:grpSpPr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1432374" y="2510518"/>
              <a:ext cx="9580768" cy="58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113000"/>
                </a:lnSpc>
                <a:spcAft>
                  <a:spcPct val="0"/>
                </a:spcAft>
              </a:pPr>
              <a:r>
                <a:rPr lang="en-US" altLang="ru-RU" dirty="0">
                  <a:solidFill>
                    <a:schemeClr val="tx1"/>
                  </a:solidFill>
                  <a:cs typeface="Arial" panose="020B0604020202020204" pitchFamily="34" charset="0"/>
                </a:rPr>
                <a:t>No Testing Techniques nor Heuristics used</a:t>
              </a:r>
            </a:p>
          </p:txBody>
        </p:sp>
        <p:sp>
          <p:nvSpPr>
            <p:cNvPr id="36" name="AutoShape 66"/>
            <p:cNvSpPr>
              <a:spLocks noChangeAspect="1"/>
            </p:cNvSpPr>
            <p:nvPr/>
          </p:nvSpPr>
          <p:spPr bwMode="auto">
            <a:xfrm>
              <a:off x="982166" y="2668281"/>
              <a:ext cx="211622" cy="2655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1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-16155"/>
            <a:ext cx="6743700" cy="6851599"/>
          </a:xfrm>
          <a:prstGeom prst="rect">
            <a:avLst/>
          </a:prstGeom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" y="6421249"/>
            <a:ext cx="12192000" cy="436750"/>
          </a:xfrm>
          <a:prstGeom prst="roundRect">
            <a:avLst>
              <a:gd name="adj" fmla="val 241"/>
            </a:avLst>
          </a:prstGeom>
          <a:solidFill>
            <a:srgbClr val="B21818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860" y="6421249"/>
            <a:ext cx="3203233" cy="4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Testing Beyond the Obvious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555941" y="6421249"/>
            <a:ext cx="16360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qadays.com</a:t>
            </a:r>
            <a:endParaRPr lang="ru-RU" altLang="ru-RU" sz="1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249"/>
            <a:ext cx="709861" cy="43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590</Words>
  <Application>Microsoft Office PowerPoint</Application>
  <PresentationFormat>Широкоэкранный</PresentationFormat>
  <Paragraphs>140</Paragraphs>
  <Slides>32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Microsoft YaHei</vt:lpstr>
      <vt:lpstr>Arial</vt:lpstr>
      <vt:lpstr>Calibri</vt:lpstr>
      <vt:lpstr>Calibri Light</vt:lpstr>
      <vt:lpstr>Gill Sans</vt:lpstr>
      <vt:lpstr>Open Sans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Seavus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Gjore Zaharchev</dc:creator>
  <cp:lastModifiedBy>Владислав Орликов</cp:lastModifiedBy>
  <cp:revision>15</cp:revision>
  <dcterms:created xsi:type="dcterms:W3CDTF">2019-11-14T12:22:03Z</dcterms:created>
  <dcterms:modified xsi:type="dcterms:W3CDTF">2019-11-15T12:30:26Z</dcterms:modified>
</cp:coreProperties>
</file>