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s/comment1.xml" ContentType="application/vnd.openxmlformats-officedocument.presentationml.comment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Author id="0" initials="" name="Mikhail Semenov" lastIdx="1" clrIdx="0"/>
  <p:cmAuthor id="1" initials="" name="Timur Nurlygayanov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3.xml" Type="http://schemas.openxmlformats.org/officeDocument/2006/relationships/slide" Id="rId19"/><Relationship Target="slides/slide12.xml" Type="http://schemas.openxmlformats.org/officeDocument/2006/relationships/slide" Id="rId18"/><Relationship Target="slides/slide11.xml" Type="http://schemas.openxmlformats.org/officeDocument/2006/relationships/slide" Id="rId17"/><Relationship Target="slides/slide10.xml" Type="http://schemas.openxmlformats.org/officeDocument/2006/relationships/slide" Id="rId16"/><Relationship Target="slides/slide9.xml" Type="http://schemas.openxmlformats.org/officeDocument/2006/relationships/slide" Id="rId15"/><Relationship Target="slides/slide8.xml" Type="http://schemas.openxmlformats.org/officeDocument/2006/relationships/slide" Id="rId14"/><Relationship Target="slides/slide6.xml" Type="http://schemas.openxmlformats.org/officeDocument/2006/relationships/slide" Id="rId12"/><Relationship Target="slides/slide7.xml" Type="http://schemas.openxmlformats.org/officeDocument/2006/relationships/slide" Id="rId13"/><Relationship Target="slides/slide4.xml" Type="http://schemas.openxmlformats.org/officeDocument/2006/relationships/slide" Id="rId10"/><Relationship Target="slides/slide5.xml" Type="http://schemas.openxmlformats.org/officeDocument/2006/relationships/slide" Id="rId11"/><Relationship Target="slides/slide20.xml" Type="http://schemas.openxmlformats.org/officeDocument/2006/relationships/slide" Id="rId26"/><Relationship Target="slides/slide19.xml" Type="http://schemas.openxmlformats.org/officeDocument/2006/relationships/slide" Id="rId25"/><Relationship Target="presProps.xml" Type="http://schemas.openxmlformats.org/officeDocument/2006/relationships/presProps" Id="rId2"/><Relationship Target="slides/slide15.xml" Type="http://schemas.openxmlformats.org/officeDocument/2006/relationships/slide" Id="rId21"/><Relationship Target="theme/theme2.xml" Type="http://schemas.openxmlformats.org/officeDocument/2006/relationships/theme" Id="rId1"/><Relationship Target="slides/slide16.xml" Type="http://schemas.openxmlformats.org/officeDocument/2006/relationships/slide" Id="rId22"/><Relationship Target="commentAuthors.xml" Type="http://schemas.openxmlformats.org/officeDocument/2006/relationships/commentAuthors" Id="rId4"/><Relationship Target="slides/slide17.xml" Type="http://schemas.openxmlformats.org/officeDocument/2006/relationships/slide" Id="rId23"/><Relationship Target="tableStyles.xml" Type="http://schemas.openxmlformats.org/officeDocument/2006/relationships/tableStyles" Id="rId3"/><Relationship Target="slides/slide18.xml" Type="http://schemas.openxmlformats.org/officeDocument/2006/relationships/slide" Id="rId24"/><Relationship Target="slides/slide14.xml" Type="http://schemas.openxmlformats.org/officeDocument/2006/relationships/slide" Id="rId20"/><Relationship Target="slides/slide3.xml" Type="http://schemas.openxmlformats.org/officeDocument/2006/relationships/slide" Id="rId9"/><Relationship Target="notesMasters/notesMaster1.xml" Type="http://schemas.openxmlformats.org/officeDocument/2006/relationships/notesMaster" Id="rId6"/><Relationship Target="slideMasters/slideMaster1.xml" Type="http://schemas.openxmlformats.org/officeDocument/2006/relationships/slideMaster" Id="rId5"/><Relationship Target="slides/slide2.xml" Type="http://schemas.openxmlformats.org/officeDocument/2006/relationships/slide" Id="rId8"/><Relationship Target="slides/slide1.xml" Type="http://schemas.openxmlformats.org/officeDocument/2006/relationships/slide" Id="rId7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idx="1" authorId="0">
    <p:pos y="0" x="6000"/>
    <p:text>Имхо, довольно резкий переход от этой проблемы сразу к облакам и опенстеку. Я бы добавил слайд про плюсы и минусы облачных платформ вообще(для тестирования).</p:text>
  </p:cm>
  <p:cm idx="1" authorId="1">
    <p:pos y="100" x="6000"/>
    <p:text>Согласен, буду думать как исправить )</p:text>
  </p:cm>
</p:cmLst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8" name="Shape 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6" name="Shape 1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7" name="Shape 18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buSzPct val="100000"/>
              <a:defRPr sz="4800"/>
            </a:lvl1pPr>
            <a:lvl2pPr algn="ctr" indent="304800">
              <a:buSzPct val="100000"/>
              <a:defRPr sz="4800"/>
            </a:lvl2pPr>
            <a:lvl3pPr algn="ctr" indent="304800">
              <a:buSzPct val="100000"/>
              <a:defRPr sz="4800"/>
            </a:lvl3pPr>
            <a:lvl4pPr algn="ctr" indent="304800">
              <a:buSzPct val="100000"/>
              <a:defRPr sz="4800"/>
            </a:lvl4pPr>
            <a:lvl5pPr algn="ctr" indent="304800">
              <a:buSzPct val="100000"/>
              <a:defRPr sz="4800"/>
            </a:lvl5pPr>
            <a:lvl6pPr algn="ctr" indent="304800">
              <a:buSzPct val="100000"/>
              <a:defRPr sz="4800"/>
            </a:lvl6pPr>
            <a:lvl7pPr algn="ctr" indent="304800">
              <a:buSzPct val="100000"/>
              <a:defRPr sz="4800"/>
            </a:lvl7pPr>
            <a:lvl8pPr algn="ctr" indent="304800">
              <a:buSzPct val="100000"/>
              <a:defRPr sz="4800"/>
            </a:lvl8pPr>
            <a:lvl9pPr algn="ctr" indent="304800"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s://wiki.openstack.org/wiki/Murano" Type="http://schemas.openxmlformats.org/officeDocument/2006/relationships/hyperlink" TargetMode="External" Id="rId4"/><Relationship Target="https://wiki.openstack.org/wiki/Heat" Type="http://schemas.openxmlformats.org/officeDocument/2006/relationships/hyperlink" TargetMode="External" Id="rId3"/><Relationship Target="../media/image00.png" Type="http://schemas.openxmlformats.org/officeDocument/2006/relationships/image" Id="rId5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s://wiki.openstack.org/wiki/Ceilometer" Type="http://schemas.openxmlformats.org/officeDocument/2006/relationships/hyperlink" TargetMode="External" Id="rId4"/><Relationship Target="https://wiki.openstack.org/wiki/Mistral" Type="http://schemas.openxmlformats.org/officeDocument/2006/relationships/hyperlink" TargetMode="External" Id="rId3"/><Relationship Target="../media/image00.png" Type="http://schemas.openxmlformats.org/officeDocument/2006/relationships/image" Id="rId5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4"/><Relationship Target="../media/image00.png" Type="http://schemas.openxmlformats.org/officeDocument/2006/relationships/image" Id="rId3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xwizard-test.blogspot.ru/" Type="http://schemas.openxmlformats.org/officeDocument/2006/relationships/hyperlink" TargetMode="External" Id="rId4"/><Relationship Target="mailto:tnurlygayanov@mirantis.com" Type="http://schemas.openxmlformats.org/officeDocument/2006/relationships/hyperlink" TargetMode="External" Id="rId3"/><Relationship Target="../media/image01.png" Type="http://schemas.openxmlformats.org/officeDocument/2006/relationships/image" Id="rId6"/><Relationship Target="../media/image00.png" Type="http://schemas.openxmlformats.org/officeDocument/2006/relationships/image" Id="rId5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4"/><Relationship Target="../comments/comment1.xml" Type="http://schemas.openxmlformats.org/officeDocument/2006/relationships/comments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software.mirantis.com/" Type="http://schemas.openxmlformats.org/officeDocument/2006/relationships/hyperlink" TargetMode="External" Id="rId4"/><Relationship Target="http://devstack.org/" Type="http://schemas.openxmlformats.org/officeDocument/2006/relationships/hyperlink" TargetMode="External" Id="rId3"/><Relationship Target="../media/image00.png" Type="http://schemas.openxmlformats.org/officeDocument/2006/relationships/image" Id="rId5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b="0" sz="3600" lang="en"/>
              <a:t>Тестовая инфраструктура в облаке</a:t>
            </a:r>
          </a:p>
        </p:txBody>
      </p:sp>
      <p:pic>
        <p:nvPicPr>
          <p:cNvPr id="24" name="Shape 2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60050" x="3857612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Создание инфраструктуры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Всё уже автоматизировано: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OpenStack Heat</a:t>
            </a:r>
          </a:p>
          <a:p>
            <a:pPr rtl="0" lvl="0">
              <a:buNone/>
            </a:pPr>
            <a:r>
              <a:rPr sz="2400" lang="en"/>
              <a:t>         </a:t>
            </a:r>
            <a:r>
              <a:rPr u="sng" sz="2400" lang="en">
                <a:solidFill>
                  <a:schemeClr val="hlink"/>
                </a:solidFill>
                <a:hlinkClick r:id="rId3"/>
              </a:rPr>
              <a:t>https://wiki.openstack.org/wiki/Heat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OpenStack Murano</a:t>
            </a:r>
          </a:p>
          <a:p>
            <a:pPr rtl="0" lvl="0">
              <a:buNone/>
            </a:pPr>
            <a:r>
              <a:rPr sz="2400" lang="en"/>
              <a:t>         </a:t>
            </a:r>
            <a:r>
              <a:rPr u="sng" sz="2400" lang="en">
                <a:solidFill>
                  <a:schemeClr val="hlink"/>
                </a:solidFill>
                <a:hlinkClick r:id="rId4"/>
              </a:rPr>
              <a:t>https://wiki.openstack.org/wiki/Murano</a:t>
            </a:r>
          </a:p>
        </p:txBody>
      </p:sp>
      <p:pic>
        <p:nvPicPr>
          <p:cNvPr id="101" name="Shape 101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OpenStack Heat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Здесь будет картинка с примером</a:t>
            </a:r>
          </a:p>
        </p:txBody>
      </p:sp>
      <p:pic>
        <p:nvPicPr>
          <p:cNvPr id="108" name="Shape 10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OpenStack Heat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Легко создавать новые сервисы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Много стандартных возможностей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FF0000"/>
                </a:solidFill>
              </a:rPr>
              <a:t>-</a:t>
            </a:r>
            <a:r>
              <a:rPr lang="en"/>
              <a:t> Сложно расширяется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FF0000"/>
                </a:solidFill>
              </a:rPr>
              <a:t>-</a:t>
            </a:r>
            <a:r>
              <a:rPr lang="en"/>
              <a:t> Не поддерживает сложные сценарии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FF0000"/>
                </a:solidFill>
              </a:rPr>
              <a:t>-</a:t>
            </a:r>
            <a:r>
              <a:rPr lang="en"/>
              <a:t> Не поддерживает Windows</a:t>
            </a:r>
          </a:p>
          <a:p>
            <a:r>
              <a:t/>
            </a:r>
          </a:p>
        </p:txBody>
      </p:sp>
      <p:pic>
        <p:nvPicPr>
          <p:cNvPr id="115" name="Shape 11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OpenStack Murano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Здесь будет картинка с примером</a:t>
            </a:r>
          </a:p>
        </p:txBody>
      </p:sp>
      <p:pic>
        <p:nvPicPr>
          <p:cNvPr id="122" name="Shape 12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OpenStack Murano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Можно создавать собственные сервисы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Можно легко расширять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Поддерживает сценарии любой сложности</a:t>
            </a:r>
          </a:p>
          <a:p>
            <a:pPr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Поддерживает Windows</a:t>
            </a:r>
          </a:p>
        </p:txBody>
      </p:sp>
      <p:pic>
        <p:nvPicPr>
          <p:cNvPr id="129" name="Shape 12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Администрирование облака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Всё уже автоматизировано: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OpenStack Mistral</a:t>
            </a:r>
          </a:p>
          <a:p>
            <a:pPr rtl="0" lvl="0">
              <a:buNone/>
            </a:pPr>
            <a:r>
              <a:rPr sz="2400" lang="en"/>
              <a:t>          </a:t>
            </a:r>
            <a:r>
              <a:rPr u="sng" sz="2400" lang="en">
                <a:solidFill>
                  <a:schemeClr val="hlink"/>
                </a:solidFill>
                <a:hlinkClick r:id="rId3"/>
              </a:rPr>
              <a:t>https://wiki.openstack.org/wiki/Mistral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OpenStack Ceilometer</a:t>
            </a:r>
          </a:p>
          <a:p>
            <a:pPr rtl="0" lvl="0">
              <a:buNone/>
            </a:pPr>
            <a:r>
              <a:rPr sz="2400" lang="en"/>
              <a:t>          </a:t>
            </a:r>
            <a:r>
              <a:rPr u="sng" sz="2400" lang="en">
                <a:solidFill>
                  <a:schemeClr val="hlink"/>
                </a:solidFill>
                <a:hlinkClick r:id="rId4"/>
              </a:rPr>
              <a:t>https://wiki.openstack.org/wiki/Ceilometer</a:t>
            </a:r>
          </a:p>
          <a:p>
            <a:r>
              <a:t/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OpenStack Mistral</a:t>
            </a: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Автоматизация регулярных задач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Взаимодействие со всеми OpenStack компонентами, сложные сценарии</a:t>
            </a:r>
          </a:p>
          <a:p>
            <a:pPr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Реакция на события в “облаке”</a:t>
            </a:r>
          </a:p>
        </p:txBody>
      </p:sp>
      <p:pic>
        <p:nvPicPr>
          <p:cNvPr id="143" name="Shape 14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OpenStack Ceilometer</a:t>
            </a:r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Мониторинг нагрузки и состояния отдельных виртуальных машин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Возможность реагировать на изменения состояния “облака”</a:t>
            </a:r>
          </a:p>
          <a:p>
            <a:pPr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Статистика использования ресурсов</a:t>
            </a:r>
          </a:p>
        </p:txBody>
      </p:sp>
      <p:pic>
        <p:nvPicPr>
          <p:cNvPr id="150" name="Shape 15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OpenStack</a:t>
            </a:r>
          </a:p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Нет рутины и отвлекающих задач</a:t>
            </a:r>
          </a:p>
          <a:p>
            <a:pPr>
              <a:buNone/>
            </a:pPr>
            <a:r>
              <a:rPr lang="en"/>
              <a:t> </a:t>
            </a:r>
            <a:r>
              <a:rPr b="1" lang="en">
                <a:solidFill>
                  <a:srgbClr val="6AA84F"/>
                </a:solidFill>
              </a:rPr>
              <a:t>+</a:t>
            </a:r>
            <a:r>
              <a:rPr lang="en"/>
              <a:t> Теперь можно заняться тестированием )</a:t>
            </a:r>
          </a:p>
        </p:txBody>
      </p:sp>
      <p:pic>
        <p:nvPicPr>
          <p:cNvPr id="157" name="Shape 15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Что я делал сегодня?</a:t>
            </a:r>
          </a:p>
        </p:txBody>
      </p:sp>
      <p:sp>
        <p:nvSpPr>
          <p:cNvPr id="163" name="Shape 163"/>
          <p:cNvSpPr/>
          <p:nvPr/>
        </p:nvSpPr>
        <p:spPr>
          <a:xfrm>
            <a:off y="1649200" x="351550"/>
            <a:ext cy="306600" cx="319800"/>
          </a:xfrm>
          <a:prstGeom prst="rect">
            <a:avLst/>
          </a:prstGeom>
          <a:solidFill>
            <a:schemeClr val="accen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64" name="Shape 164"/>
          <p:cNvSpPr/>
          <p:nvPr/>
        </p:nvSpPr>
        <p:spPr>
          <a:xfrm>
            <a:off y="2268825" x="351550"/>
            <a:ext cy="306600" cx="3198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65" name="Shape 165"/>
          <p:cNvSpPr/>
          <p:nvPr/>
        </p:nvSpPr>
        <p:spPr>
          <a:xfrm>
            <a:off y="3151112" x="351550"/>
            <a:ext cy="306600" cx="319800"/>
          </a:xfrm>
          <a:prstGeom prst="rect">
            <a:avLst/>
          </a:prstGeom>
          <a:solidFill>
            <a:schemeClr val="accent5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66" name="Shape 166"/>
          <p:cNvSpPr txBox="1"/>
          <p:nvPr/>
        </p:nvSpPr>
        <p:spPr>
          <a:xfrm>
            <a:off y="1496037" x="1285375"/>
            <a:ext cy="612900" cx="6462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Настраивал лабу? Нет, она работает!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y="2115675" x="1285375"/>
            <a:ext cy="612900" cx="6462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Тестировал, писал тест план, читал требования, …. )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y="2997975" x="1285375"/>
            <a:ext cy="612900" cx="6462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Митинги</a:t>
            </a:r>
          </a:p>
        </p:txBody>
      </p:sp>
      <p:sp>
        <p:nvSpPr>
          <p:cNvPr id="169" name="Shape 169"/>
          <p:cNvSpPr/>
          <p:nvPr/>
        </p:nvSpPr>
        <p:spPr>
          <a:xfrm>
            <a:off y="4033425" x="1123150"/>
            <a:ext cy="720599" cx="7716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70" name="Shape 170"/>
          <p:cNvSpPr/>
          <p:nvPr/>
        </p:nvSpPr>
        <p:spPr>
          <a:xfrm>
            <a:off y="4033425" x="1880650"/>
            <a:ext cy="720599" cx="7716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71" name="Shape 171"/>
          <p:cNvSpPr/>
          <p:nvPr/>
        </p:nvSpPr>
        <p:spPr>
          <a:xfrm>
            <a:off y="4033425" x="2652250"/>
            <a:ext cy="720599" cx="7716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72" name="Shape 172"/>
          <p:cNvSpPr/>
          <p:nvPr/>
        </p:nvSpPr>
        <p:spPr>
          <a:xfrm>
            <a:off y="4033425" x="3435850"/>
            <a:ext cy="720599" cx="7716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73" name="Shape 173"/>
          <p:cNvSpPr/>
          <p:nvPr/>
        </p:nvSpPr>
        <p:spPr>
          <a:xfrm>
            <a:off y="4033425" x="4200400"/>
            <a:ext cy="720599" cx="7716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74" name="Shape 174"/>
          <p:cNvSpPr/>
          <p:nvPr/>
        </p:nvSpPr>
        <p:spPr>
          <a:xfrm>
            <a:off y="4033425" x="4991050"/>
            <a:ext cy="720599" cx="7716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75" name="Shape 175"/>
          <p:cNvSpPr/>
          <p:nvPr/>
        </p:nvSpPr>
        <p:spPr>
          <a:xfrm>
            <a:off y="4033425" x="351550"/>
            <a:ext cy="720599" cx="7716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76" name="Shape 176"/>
          <p:cNvSpPr/>
          <p:nvPr/>
        </p:nvSpPr>
        <p:spPr>
          <a:xfrm>
            <a:off y="4033425" x="5781700"/>
            <a:ext cy="720599" cx="771600"/>
          </a:xfrm>
          <a:prstGeom prst="rect">
            <a:avLst/>
          </a:prstGeom>
          <a:solidFill>
            <a:schemeClr val="accent5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pic>
        <p:nvPicPr>
          <p:cNvPr id="177" name="Shape 17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Нурлыгаянов Тимур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3 года в тестировании,</a:t>
            </a:r>
          </a:p>
          <a:p>
            <a:pPr rtl="0" lvl="0">
              <a:buNone/>
            </a:pPr>
            <a:r>
              <a:rPr lang="en"/>
              <a:t>Senior QA Engineer at Mirantis Inc.</a:t>
            </a:r>
          </a:p>
          <a:p>
            <a:r>
              <a:t/>
            </a:r>
          </a:p>
          <a:p>
            <a:pPr rtl="0" lvl="0">
              <a:buNone/>
            </a:pPr>
            <a:r>
              <a:rPr b="1" sz="2400" lang="en"/>
              <a:t>Проекты, которыми сейчас занимаюсь:</a:t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OpenStack Murano</a:t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OpenStack Mistral</a:t>
            </a:r>
          </a:p>
          <a:p>
            <a:pPr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Mirantis OpenStack Express</a:t>
            </a:r>
          </a:p>
        </p:txBody>
      </p:sp>
      <p:pic>
        <p:nvPicPr>
          <p:cNvPr id="31" name="Shape 3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  <p:pic>
        <p:nvPicPr>
          <p:cNvPr id="32" name="Shape 32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05975" x="6950712"/>
            <a:ext cy="1580651" cx="2106887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Тимур Нурлыгаянов</a:t>
            </a:r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y="1281525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lang="en"/>
              <a:t>
</a:t>
            </a:r>
            <a:r>
              <a:rPr b="1" lang="en"/>
              <a:t>email:</a:t>
            </a:r>
            <a:r>
              <a:rPr lang="en"/>
              <a:t>   </a:t>
            </a:r>
            <a:r>
              <a:rPr u="sng" lang="en">
                <a:solidFill>
                  <a:schemeClr val="hlink"/>
                </a:solidFill>
                <a:hlinkClick r:id="rId3"/>
              </a:rPr>
              <a:t>tnurlygayanov@mirantis.com</a:t>
            </a:r>
          </a:p>
          <a:p>
            <a:pPr rtl="0" lvl="0">
              <a:buNone/>
            </a:pPr>
            <a:r>
              <a:rPr b="1" lang="en"/>
              <a:t>skype:</a:t>
            </a:r>
            <a:r>
              <a:rPr lang="en"/>
              <a:t>  </a:t>
            </a:r>
            <a:r>
              <a:rPr b="1" lang="en">
                <a:solidFill>
                  <a:srgbClr val="38761D"/>
                </a:solidFill>
              </a:rPr>
              <a:t>xWizard707</a:t>
            </a:r>
          </a:p>
          <a:p>
            <a:pPr rtl="0" lvl="0">
              <a:buNone/>
            </a:pPr>
            <a:r>
              <a:rPr b="1" lang="en"/>
              <a:t>blog:</a:t>
            </a:r>
            <a:r>
              <a:rPr lang="en"/>
              <a:t>     </a:t>
            </a:r>
            <a:r>
              <a:rPr u="sng" lang="en">
                <a:solidFill>
                  <a:schemeClr val="hlink"/>
                </a:solidFill>
                <a:hlinkClick r:id="rId4"/>
              </a:rPr>
              <a:t>http://xwizard-test.blogspot.ru/</a:t>
            </a:r>
          </a:p>
          <a:p>
            <a:r>
              <a:t/>
            </a:r>
          </a:p>
        </p:txBody>
      </p:sp>
      <p:pic>
        <p:nvPicPr>
          <p:cNvPr id="184" name="Shape 184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  <p:pic>
        <p:nvPicPr>
          <p:cNvPr id="185" name="Shape 185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205975" x="6950712"/>
            <a:ext cy="1580651" cx="2106887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Тестовая инфраструктура</a:t>
            </a:r>
          </a:p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FF0000"/>
                </a:solidFill>
              </a:rPr>
              <a:t>-</a:t>
            </a:r>
            <a:r>
              <a:rPr lang="en"/>
              <a:t> Требуется квалификация и опыт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FF0000"/>
                </a:solidFill>
              </a:rPr>
              <a:t>-</a:t>
            </a:r>
            <a:r>
              <a:rPr lang="en"/>
              <a:t> Растущее число узлов и связей</a:t>
            </a:r>
          </a:p>
          <a:p>
            <a:pPr rtl="0" lvl="0">
              <a:buNone/>
            </a:pPr>
            <a:r>
              <a:rPr lang="en"/>
              <a:t> </a:t>
            </a:r>
            <a:r>
              <a:rPr b="1" lang="en">
                <a:solidFill>
                  <a:srgbClr val="FF0000"/>
                </a:solidFill>
              </a:rPr>
              <a:t>-</a:t>
            </a:r>
            <a:r>
              <a:rPr lang="en"/>
              <a:t> Затраты на поддержку</a:t>
            </a:r>
          </a:p>
          <a:p>
            <a:pPr>
              <a:buNone/>
            </a:pPr>
            <a:r>
              <a:rPr lang="en"/>
              <a:t> </a:t>
            </a:r>
            <a:r>
              <a:rPr b="1" lang="en">
                <a:solidFill>
                  <a:srgbClr val="FF0000"/>
                </a:solidFill>
              </a:rPr>
              <a:t>-</a:t>
            </a:r>
            <a:r>
              <a:rPr lang="en"/>
              <a:t> Рутина</a:t>
            </a:r>
          </a:p>
        </p:txBody>
      </p:sp>
      <p:pic>
        <p:nvPicPr>
          <p:cNvPr id="39" name="Shape 3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Что я делал сегодня?</a:t>
            </a:r>
          </a:p>
        </p:txBody>
      </p:sp>
      <p:sp>
        <p:nvSpPr>
          <p:cNvPr id="45" name="Shape 45"/>
          <p:cNvSpPr/>
          <p:nvPr/>
        </p:nvSpPr>
        <p:spPr>
          <a:xfrm>
            <a:off y="3660325" x="1123150"/>
            <a:ext cy="720599" cx="771600"/>
          </a:xfrm>
          <a:prstGeom prst="rect">
            <a:avLst/>
          </a:prstGeom>
          <a:solidFill>
            <a:schemeClr val="accen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46" name="Shape 46"/>
          <p:cNvSpPr/>
          <p:nvPr/>
        </p:nvSpPr>
        <p:spPr>
          <a:xfrm>
            <a:off y="3660325" x="1880650"/>
            <a:ext cy="720599" cx="771600"/>
          </a:xfrm>
          <a:prstGeom prst="rect">
            <a:avLst/>
          </a:prstGeom>
          <a:solidFill>
            <a:schemeClr val="accen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47" name="Shape 47"/>
          <p:cNvSpPr/>
          <p:nvPr/>
        </p:nvSpPr>
        <p:spPr>
          <a:xfrm>
            <a:off y="3660325" x="2652250"/>
            <a:ext cy="720599" cx="771600"/>
          </a:xfrm>
          <a:prstGeom prst="rect">
            <a:avLst/>
          </a:prstGeom>
          <a:solidFill>
            <a:schemeClr val="accen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48" name="Shape 48"/>
          <p:cNvSpPr/>
          <p:nvPr/>
        </p:nvSpPr>
        <p:spPr>
          <a:xfrm>
            <a:off y="3660325" x="3435850"/>
            <a:ext cy="720599" cx="771600"/>
          </a:xfrm>
          <a:prstGeom prst="rect">
            <a:avLst/>
          </a:prstGeom>
          <a:solidFill>
            <a:schemeClr val="accen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49" name="Shape 49"/>
          <p:cNvSpPr/>
          <p:nvPr/>
        </p:nvSpPr>
        <p:spPr>
          <a:xfrm>
            <a:off y="3660325" x="4200400"/>
            <a:ext cy="720599" cx="771600"/>
          </a:xfrm>
          <a:prstGeom prst="rect">
            <a:avLst/>
          </a:prstGeom>
          <a:solidFill>
            <a:schemeClr val="accen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0" name="Shape 50"/>
          <p:cNvSpPr/>
          <p:nvPr/>
        </p:nvSpPr>
        <p:spPr>
          <a:xfrm>
            <a:off y="3660325" x="4991050"/>
            <a:ext cy="720599" cx="7716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1" name="Shape 51"/>
          <p:cNvSpPr/>
          <p:nvPr/>
        </p:nvSpPr>
        <p:spPr>
          <a:xfrm>
            <a:off y="3660325" x="351550"/>
            <a:ext cy="720599" cx="771600"/>
          </a:xfrm>
          <a:prstGeom prst="rect">
            <a:avLst/>
          </a:prstGeom>
          <a:solidFill>
            <a:schemeClr val="accen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2" name="Shape 52"/>
          <p:cNvSpPr/>
          <p:nvPr/>
        </p:nvSpPr>
        <p:spPr>
          <a:xfrm>
            <a:off y="3660325" x="5781700"/>
            <a:ext cy="720599" cx="771600"/>
          </a:xfrm>
          <a:prstGeom prst="rect">
            <a:avLst/>
          </a:prstGeom>
          <a:solidFill>
            <a:schemeClr val="accent5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3" name="Shape 53"/>
          <p:cNvSpPr/>
          <p:nvPr/>
        </p:nvSpPr>
        <p:spPr>
          <a:xfrm>
            <a:off y="1649200" x="351550"/>
            <a:ext cy="306600" cx="319800"/>
          </a:xfrm>
          <a:prstGeom prst="rect">
            <a:avLst/>
          </a:prstGeom>
          <a:solidFill>
            <a:schemeClr val="accen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4" name="Shape 54"/>
          <p:cNvSpPr/>
          <p:nvPr/>
        </p:nvSpPr>
        <p:spPr>
          <a:xfrm>
            <a:off y="2268825" x="351550"/>
            <a:ext cy="306600" cx="319800"/>
          </a:xfrm>
          <a:prstGeom prst="rect">
            <a:avLst/>
          </a:prstGeom>
          <a:solidFill>
            <a:schemeClr val="accent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5" name="Shape 55"/>
          <p:cNvSpPr/>
          <p:nvPr/>
        </p:nvSpPr>
        <p:spPr>
          <a:xfrm>
            <a:off y="2888437" x="351550"/>
            <a:ext cy="306600" cx="319800"/>
          </a:xfrm>
          <a:prstGeom prst="rect">
            <a:avLst/>
          </a:prstGeom>
          <a:solidFill>
            <a:schemeClr val="accent5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6" name="Shape 56"/>
          <p:cNvSpPr txBox="1"/>
          <p:nvPr/>
        </p:nvSpPr>
        <p:spPr>
          <a:xfrm>
            <a:off y="1496037" x="1285375"/>
            <a:ext cy="612900" cx="6462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en"/>
              <a:t>Настраивал лабу. Нет, пока не работает (</a:t>
            </a:r>
          </a:p>
        </p:txBody>
      </p:sp>
      <p:sp>
        <p:nvSpPr>
          <p:cNvPr id="57" name="Shape 57"/>
          <p:cNvSpPr txBox="1"/>
          <p:nvPr/>
        </p:nvSpPr>
        <p:spPr>
          <a:xfrm>
            <a:off y="2115675" x="1285375"/>
            <a:ext cy="612900" cx="6462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Тестировал )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y="2735300" x="1285375"/>
            <a:ext cy="612900" cx="6462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Митинги</a:t>
            </a:r>
          </a:p>
        </p:txBody>
      </p:sp>
      <p:pic>
        <p:nvPicPr>
          <p:cNvPr id="59" name="Shape 59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Облачные платформы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  <p:pic>
        <p:nvPicPr>
          <p:cNvPr id="66" name="Shape 6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Публичные облачные платформы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lang="en">
                <a:solidFill>
                  <a:srgbClr val="6AA84F"/>
                </a:solidFill>
              </a:rPr>
              <a:t> +</a:t>
            </a:r>
            <a:r>
              <a:rPr lang="en"/>
              <a:t> Легко начать, доступ ко многим сервисам</a:t>
            </a:r>
          </a:p>
          <a:p>
            <a:pPr rtl="0" lvl="0">
              <a:buNone/>
            </a:pPr>
            <a:r>
              <a:rPr b="1" lang="en">
                <a:solidFill>
                  <a:srgbClr val="6AA84F"/>
                </a:solidFill>
              </a:rPr>
              <a:t> +</a:t>
            </a:r>
            <a:r>
              <a:rPr lang="en"/>
              <a:t> Легко масштабируется</a:t>
            </a:r>
          </a:p>
          <a:p>
            <a:pPr rtl="0" lvl="0">
              <a:buNone/>
            </a:pPr>
            <a:r>
              <a:rPr b="1" lang="en">
                <a:solidFill>
                  <a:srgbClr val="FF0000"/>
                </a:solidFill>
              </a:rPr>
              <a:t> -</a:t>
            </a:r>
            <a:r>
              <a:rPr lang="en"/>
              <a:t> Нет контроля над окружением</a:t>
            </a:r>
          </a:p>
          <a:p>
            <a:pPr rtl="0" lvl="0">
              <a:buNone/>
            </a:pPr>
            <a:r>
              <a:rPr b="1" lang="en">
                <a:solidFill>
                  <a:srgbClr val="FF0000"/>
                </a:solidFill>
              </a:rPr>
              <a:t> -</a:t>
            </a:r>
            <a:r>
              <a:rPr lang="en"/>
              <a:t> Аренда вычислительных мощностей и сервисов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Приватные облачные платформы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lang="en">
                <a:solidFill>
                  <a:srgbClr val="6AA84F"/>
                </a:solidFill>
              </a:rPr>
              <a:t> +</a:t>
            </a:r>
            <a:r>
              <a:rPr lang="en"/>
              <a:t> Возможность развернуть “облако” на собственных вычислительных ресурсах</a:t>
            </a:r>
          </a:p>
          <a:p>
            <a:pPr rtl="0" lvl="0">
              <a:buNone/>
            </a:pPr>
            <a:r>
              <a:rPr b="1" lang="en">
                <a:solidFill>
                  <a:srgbClr val="6AA84F"/>
                </a:solidFill>
              </a:rPr>
              <a:t> +</a:t>
            </a:r>
            <a:r>
              <a:rPr lang="en"/>
              <a:t> Полный контроль над всем происходящим в “облаке”</a:t>
            </a:r>
          </a:p>
          <a:p>
            <a:pPr>
              <a:buNone/>
            </a:pPr>
            <a:r>
              <a:rPr b="1" lang="en">
                <a:solidFill>
                  <a:srgbClr val="FF0000"/>
                </a:solidFill>
              </a:rPr>
              <a:t> -</a:t>
            </a:r>
            <a:r>
              <a:rPr lang="en"/>
              <a:t> Сложно начать</a:t>
            </a:r>
          </a:p>
        </p:txBody>
      </p:sp>
      <p:pic>
        <p:nvPicPr>
          <p:cNvPr id="80" name="Shape 8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‘Облако’ - это просто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Как установить OpenStack?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Devstack scripts:</a:t>
            </a:r>
          </a:p>
          <a:p>
            <a:pPr rtl="0" lvl="0">
              <a:buNone/>
            </a:pPr>
            <a:r>
              <a:rPr sz="2400" lang="en"/>
              <a:t>         </a:t>
            </a:r>
            <a:r>
              <a:rPr u="sng" sz="2400" lang="en">
                <a:solidFill>
                  <a:schemeClr val="hlink"/>
                </a:solidFill>
                <a:hlinkClick r:id="rId3"/>
              </a:rPr>
              <a:t>http://devstack.org/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Mirantis OpenStack:</a:t>
            </a:r>
          </a:p>
          <a:p>
            <a:pPr rtl="0" lvl="0">
              <a:buNone/>
            </a:pPr>
            <a:r>
              <a:rPr sz="2400" lang="en"/>
              <a:t>         </a:t>
            </a:r>
            <a:r>
              <a:rPr u="sng" sz="2400" lang="en">
                <a:solidFill>
                  <a:schemeClr val="hlink"/>
                </a:solidFill>
                <a:hlinkClick r:id="rId4"/>
              </a:rPr>
              <a:t>http://software.mirantis.com/</a:t>
            </a:r>
          </a:p>
          <a:p>
            <a:pPr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И ещё 1001 способ...</a:t>
            </a:r>
          </a:p>
        </p:txBody>
      </p:sp>
      <p:pic>
        <p:nvPicPr>
          <p:cNvPr id="87" name="Shape 87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Создание инфраструктуры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Jenkins CI Server, 1 server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Jenkins slave nodes, 3 servers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Selenium GRID, 10 servers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Yandex Tank Host, 1 server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Test Application, 5 servers</a:t>
            </a:r>
          </a:p>
        </p:txBody>
      </p:sp>
      <p:pic>
        <p:nvPicPr>
          <p:cNvPr id="94" name="Shape 9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11875" x="7360487"/>
            <a:ext cy="895350" cx="1428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