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73" r:id="rId10"/>
    <p:sldId id="269" r:id="rId11"/>
    <p:sldId id="270" r:id="rId12"/>
    <p:sldId id="268" r:id="rId13"/>
    <p:sldId id="274" r:id="rId14"/>
    <p:sldId id="271" r:id="rId15"/>
    <p:sldId id="272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seo Sans Cyrl 500"/>
        <a:ea typeface="Museo Sans Cyrl 500"/>
        <a:cs typeface="Museo Sans Cyrl 500"/>
        <a:sym typeface="Museo Sans Cyrl 500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seo Sans Cyrl 500"/>
        <a:ea typeface="Museo Sans Cyrl 500"/>
        <a:cs typeface="Museo Sans Cyrl 500"/>
        <a:sym typeface="Museo Sans Cyrl 500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seo Sans Cyrl 500"/>
        <a:ea typeface="Museo Sans Cyrl 500"/>
        <a:cs typeface="Museo Sans Cyrl 500"/>
        <a:sym typeface="Museo Sans Cyrl 500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seo Sans Cyrl 500"/>
        <a:ea typeface="Museo Sans Cyrl 500"/>
        <a:cs typeface="Museo Sans Cyrl 500"/>
        <a:sym typeface="Museo Sans Cyrl 500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seo Sans Cyrl 500"/>
        <a:ea typeface="Museo Sans Cyrl 500"/>
        <a:cs typeface="Museo Sans Cyrl 500"/>
        <a:sym typeface="Museo Sans Cyrl 500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seo Sans Cyrl 500"/>
        <a:ea typeface="Museo Sans Cyrl 500"/>
        <a:cs typeface="Museo Sans Cyrl 500"/>
        <a:sym typeface="Museo Sans Cyrl 500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seo Sans Cyrl 500"/>
        <a:ea typeface="Museo Sans Cyrl 500"/>
        <a:cs typeface="Museo Sans Cyrl 500"/>
        <a:sym typeface="Museo Sans Cyrl 500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seo Sans Cyrl 500"/>
        <a:ea typeface="Museo Sans Cyrl 500"/>
        <a:cs typeface="Museo Sans Cyrl 500"/>
        <a:sym typeface="Museo Sans Cyrl 500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seo Sans Cyrl 500"/>
        <a:ea typeface="Museo Sans Cyrl 500"/>
        <a:cs typeface="Museo Sans Cyrl 500"/>
        <a:sym typeface="Museo Sans Cyrl 50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Museo Sans Cyrl 500"/>
          <a:ea typeface="Museo Sans Cyrl 500"/>
          <a:cs typeface="Museo Sans Cyrl 500"/>
        </a:font>
        <a:srgbClr val="000000"/>
      </a:tcTxStyle>
      <a:tcStyle>
        <a:tcBdr>
          <a:left>
            <a:ln w="12700" cap="flat">
              <a:solidFill>
                <a:srgbClr val="53585F"/>
              </a:solidFill>
              <a:custDash>
                <a:ds d="100000" sp="200000"/>
              </a:custDash>
              <a:round/>
            </a:ln>
          </a:left>
          <a:right>
            <a:ln w="12700" cap="flat">
              <a:solidFill>
                <a:srgbClr val="53585F"/>
              </a:solidFill>
              <a:custDash>
                <a:ds d="100000" sp="200000"/>
              </a:custDash>
              <a:round/>
            </a:ln>
          </a:right>
          <a:top>
            <a:ln w="12700" cap="flat">
              <a:solidFill>
                <a:srgbClr val="53585F"/>
              </a:solidFill>
              <a:custDash>
                <a:ds d="100000" sp="200000"/>
              </a:custDash>
              <a:round/>
            </a:ln>
          </a:top>
          <a:bottom>
            <a:ln w="12700" cap="flat">
              <a:solidFill>
                <a:srgbClr val="53585F"/>
              </a:solidFill>
              <a:custDash>
                <a:ds d="100000" sp="200000"/>
              </a:custDash>
              <a:round/>
            </a:ln>
          </a:bottom>
          <a:insideH>
            <a:ln w="12700" cap="flat">
              <a:solidFill>
                <a:srgbClr val="53585F"/>
              </a:solidFill>
              <a:custDash>
                <a:ds d="100000" sp="200000"/>
              </a:custDash>
              <a:round/>
            </a:ln>
          </a:insideH>
          <a:insideV>
            <a:ln w="12700" cap="flat">
              <a:solidFill>
                <a:srgbClr val="53585F"/>
              </a:solidFill>
              <a:custDash>
                <a:ds d="100000" sp="200000"/>
              </a:custDash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Museo Sans Cyrl 500"/>
          <a:ea typeface="Museo Sans Cyrl 500"/>
          <a:cs typeface="Museo Sans Cyrl 500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Museo Sans Cyrl 700"/>
          <a:ea typeface="Museo Sans Cyrl 700"/>
          <a:cs typeface="Museo Sans Cyrl 700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useo Sans Cyrl 700"/>
          <a:ea typeface="Museo Sans Cyrl 700"/>
          <a:cs typeface="Museo Sans Cyrl 700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useo Sans Cyrl 700"/>
          <a:ea typeface="Museo Sans Cyrl 700"/>
          <a:cs typeface="Museo Sans Cyrl 700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useo Sans Cyrl 500"/>
          <a:ea typeface="Museo Sans Cyrl 500"/>
          <a:cs typeface="Museo Sans Cyrl 500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Museo Sans Cyrl 700"/>
          <a:ea typeface="Museo Sans Cyrl 700"/>
          <a:cs typeface="Museo Sans Cyrl 700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useo Sans Cyrl 700"/>
          <a:ea typeface="Museo Sans Cyrl 700"/>
          <a:cs typeface="Museo Sans Cyrl 700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useo Sans Cyrl 700"/>
          <a:ea typeface="Museo Sans Cyrl 700"/>
          <a:cs typeface="Museo Sans Cyrl 700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useo Sans Cyrl 500"/>
          <a:ea typeface="Museo Sans Cyrl 500"/>
          <a:cs typeface="Museo Sans Cyrl 500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Museo Sans Cyrl 700"/>
          <a:ea typeface="Museo Sans Cyrl 700"/>
          <a:cs typeface="Museo Sans Cyrl 700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useo Sans Cyrl 700"/>
          <a:ea typeface="Museo Sans Cyrl 700"/>
          <a:cs typeface="Museo Sans Cyrl 700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useo Sans Cyrl 700"/>
          <a:ea typeface="Museo Sans Cyrl 700"/>
          <a:cs typeface="Museo Sans Cyrl 700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useo Sans Cyrl 500"/>
          <a:ea typeface="Museo Sans Cyrl 500"/>
          <a:cs typeface="Museo Sans Cyrl 500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useo Sans Cyrl 700"/>
          <a:ea typeface="Museo Sans Cyrl 700"/>
          <a:cs typeface="Museo Sans Cyrl 700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useo Sans Cyrl 700"/>
          <a:ea typeface="Museo Sans Cyrl 700"/>
          <a:cs typeface="Museo Sans Cyrl 700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useo Sans Cyrl 700"/>
          <a:ea typeface="Museo Sans Cyrl 700"/>
          <a:cs typeface="Museo Sans Cyrl 700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useo Sans Cyrl 500"/>
          <a:ea typeface="Museo Sans Cyrl 500"/>
          <a:cs typeface="Museo Sans Cyrl 500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Museo Sans Cyrl 700"/>
          <a:ea typeface="Museo Sans Cyrl 700"/>
          <a:cs typeface="Museo Sans Cyrl 700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Museo Sans Cyrl 700"/>
          <a:ea typeface="Museo Sans Cyrl 700"/>
          <a:cs typeface="Museo Sans Cyrl 700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Museo Sans Cyrl 700"/>
          <a:ea typeface="Museo Sans Cyrl 700"/>
          <a:cs typeface="Museo Sans Cyrl 700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1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3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7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Разместить части декомпозиции рядом</a:t>
            </a:r>
          </a:p>
          <a:p>
            <a:r>
              <a:rPr lang="ru-RU" dirty="0"/>
              <a:t>2. Видно становятся связи</a:t>
            </a:r>
          </a:p>
          <a:p>
            <a:r>
              <a:rPr lang="ru-RU" dirty="0"/>
              <a:t>3. Больше покрываем тестами </a:t>
            </a:r>
            <a:r>
              <a:rPr lang="ru-RU" dirty="0" err="1"/>
              <a:t>фичу</a:t>
            </a:r>
            <a:endParaRPr lang="ru-RU" dirty="0"/>
          </a:p>
          <a:p>
            <a:r>
              <a:rPr lang="ru-RU" dirty="0"/>
              <a:t>4. Поднимите руку те кто пишет кейсы для каждой своей задачи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366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Легко возвращаться к тестам</a:t>
            </a:r>
          </a:p>
          <a:p>
            <a:r>
              <a:rPr lang="ru-RU" dirty="0"/>
              <a:t>2. Не забываешь, что уже описали</a:t>
            </a:r>
          </a:p>
          <a:p>
            <a:r>
              <a:rPr lang="ru-RU" dirty="0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267875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Надеюсь, что вы попробуете использовать блок-схемы на паре спринтах и вы почувствуете </a:t>
            </a:r>
          </a:p>
          <a:p>
            <a:endParaRPr lang="ru-RU" dirty="0"/>
          </a:p>
          <a:p>
            <a:r>
              <a:rPr lang="ru-RU" dirty="0"/>
              <a:t>пользу для команды и </a:t>
            </a:r>
          </a:p>
          <a:p>
            <a:endParaRPr lang="ru-RU" dirty="0"/>
          </a:p>
          <a:p>
            <a:r>
              <a:rPr lang="ru-RU" dirty="0"/>
              <a:t>скорость составления тест-кейсов</a:t>
            </a:r>
          </a:p>
        </p:txBody>
      </p:sp>
    </p:spTree>
    <p:extLst>
      <p:ext uri="{BB962C8B-B14F-4D97-AF65-F5344CB8AC3E}">
        <p14:creationId xmlns:p14="http://schemas.microsoft.com/office/powerpoint/2010/main" val="163392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dirty="0"/>
              <a:t>Команды работают по </a:t>
            </a:r>
            <a:r>
              <a:rPr lang="en-US" dirty="0"/>
              <a:t>scrum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18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Оказалось очень </a:t>
            </a:r>
            <a:r>
              <a:rPr lang="ru-RU" dirty="0" err="1"/>
              <a:t>затратно</a:t>
            </a:r>
            <a:r>
              <a:rPr lang="ru-RU" dirty="0"/>
              <a:t> в плане времени</a:t>
            </a:r>
          </a:p>
          <a:p>
            <a:r>
              <a:rPr lang="ru-RU" dirty="0"/>
              <a:t>Казалось, что есть возможность быстрее начинать участвовать в спринте </a:t>
            </a:r>
          </a:p>
          <a:p>
            <a:endParaRPr lang="en-US" dirty="0"/>
          </a:p>
          <a:p>
            <a:r>
              <a:rPr lang="ru-RU" dirty="0"/>
              <a:t>Понадобился буфер</a:t>
            </a:r>
          </a:p>
          <a:p>
            <a:r>
              <a:rPr lang="ru-RU" dirty="0"/>
              <a:t>Хотелось врываться в спринт на этапу разработки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96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Быстрые чек-листы</a:t>
            </a:r>
          </a:p>
          <a:p>
            <a:r>
              <a:rPr lang="ru-RU" dirty="0"/>
              <a:t>Понятное отображение связей между действием и ожидаемым результатом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805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Использовали правило в центре тестируемый элемент</a:t>
            </a:r>
          </a:p>
          <a:p>
            <a:r>
              <a:rPr lang="ru-RU" dirty="0"/>
              <a:t>Пробовали разные цвета, выделения текста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09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 про плюсы</a:t>
            </a:r>
          </a:p>
          <a:p>
            <a:endParaRPr lang="ru-RU" dirty="0"/>
          </a:p>
          <a:p>
            <a:r>
              <a:rPr lang="ru-RU" dirty="0"/>
              <a:t>Очерёдность минусов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75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382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Отказались от центрального элемента</a:t>
            </a:r>
          </a:p>
          <a:p>
            <a:r>
              <a:rPr lang="ru-RU" dirty="0"/>
              <a:t>Глубина тестирования (простые кейсы до самых извращённых требующие </a:t>
            </a:r>
            <a:r>
              <a:rPr lang="ru-RU" dirty="0" err="1"/>
              <a:t>доп</a:t>
            </a:r>
            <a:r>
              <a:rPr lang="ru-RU" dirty="0"/>
              <a:t> настройки)</a:t>
            </a:r>
          </a:p>
          <a:p>
            <a:endParaRPr lang="ru-RU" dirty="0"/>
          </a:p>
          <a:p>
            <a:r>
              <a:rPr lang="ru-RU" dirty="0"/>
              <a:t>Поднимите руки у кого были случаи (разработчики)</a:t>
            </a:r>
            <a:endParaRPr lang="en-US" dirty="0"/>
          </a:p>
          <a:p>
            <a:r>
              <a:rPr lang="ru-RU" dirty="0"/>
              <a:t>Плюсы для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201237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Декомпозиция от продукта</a:t>
            </a:r>
          </a:p>
          <a:p>
            <a:r>
              <a:rPr lang="ru-RU" dirty="0"/>
              <a:t>2. Задача типа эксперимента (100-200 </a:t>
            </a:r>
            <a:r>
              <a:rPr lang="ru-RU" dirty="0" err="1"/>
              <a:t>клинеров</a:t>
            </a:r>
            <a:r>
              <a:rPr lang="ru-RU" dirty="0"/>
              <a:t>)</a:t>
            </a:r>
          </a:p>
          <a:p>
            <a:r>
              <a:rPr lang="ru-RU" dirty="0"/>
              <a:t>3. Но какая же польза </a:t>
            </a:r>
            <a:r>
              <a:rPr lang="en-US" dirty="0"/>
              <a:t>QA </a:t>
            </a:r>
            <a:r>
              <a:rPr lang="ru-RU" dirty="0"/>
              <a:t>от схемы</a:t>
            </a:r>
          </a:p>
        </p:txBody>
      </p:sp>
    </p:spTree>
    <p:extLst>
      <p:ext uri="{BB962C8B-B14F-4D97-AF65-F5344CB8AC3E}">
        <p14:creationId xmlns:p14="http://schemas.microsoft.com/office/powerpoint/2010/main" val="247605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Large Title &amp; Subtitle">
    <p:bg>
      <p:bgPr>
        <a:solidFill>
          <a:srgbClr val="219F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216125" y="507951"/>
            <a:ext cx="8572551" cy="4241849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80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216150" y="5067300"/>
            <a:ext cx="8572500" cy="367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sz="30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30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30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30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30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lean_green_transparent.png" descr="Qlean_green_transparent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56561" y="8947243"/>
            <a:ext cx="1148796" cy="57439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62000" y="391218"/>
            <a:ext cx="11430000" cy="698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62000" y="1574800"/>
            <a:ext cx="11430000" cy="713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219F52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219F52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219F52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219F52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219F52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219F52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219F52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219F52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219F52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9pPr>
    </p:titleStyle>
    <p:bodyStyle>
      <a:lvl1pPr marL="508000" marR="0" indent="-5080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23A053"/>
        </a:buClr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1pPr>
      <a:lvl2pPr marL="952500" marR="0" indent="-5080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23A053"/>
        </a:buClr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2pPr>
      <a:lvl3pPr marL="1397000" marR="0" indent="-5080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23A053"/>
        </a:buClr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3pPr>
      <a:lvl4pPr marL="1841500" marR="0" indent="-5080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23A053"/>
        </a:buClr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4pPr>
      <a:lvl5pPr marL="2286000" marR="0" indent="-5080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23A053"/>
        </a:buClr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5pPr>
      <a:lvl6pPr marL="2568221" marR="0" indent="-34572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23A053"/>
        </a:buClr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6pPr>
      <a:lvl7pPr marL="3012721" marR="0" indent="-34572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23A053"/>
        </a:buClr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7pPr>
      <a:lvl8pPr marL="3457221" marR="0" indent="-34572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23A053"/>
        </a:buClr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8pPr>
      <a:lvl9pPr marL="3901721" marR="0" indent="-345721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23A053"/>
        </a:buClr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seo Sans Cyrl 500"/>
          <a:ea typeface="Museo Sans Cyrl 500"/>
          <a:cs typeface="Museo Sans Cyrl 500"/>
          <a:sym typeface="Museo Sans Cyrl 500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.poromov@qlean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Заголовок  на зеленом фоне"/>
          <p:cNvSpPr txBox="1">
            <a:spLocks noGrp="1"/>
          </p:cNvSpPr>
          <p:nvPr>
            <p:ph type="ctrTitle"/>
          </p:nvPr>
        </p:nvSpPr>
        <p:spPr>
          <a:xfrm>
            <a:off x="644218" y="-781599"/>
            <a:ext cx="11440319" cy="4241849"/>
          </a:xfrm>
          <a:prstGeom prst="rect">
            <a:avLst/>
          </a:prstGeom>
        </p:spPr>
        <p:txBody>
          <a:bodyPr/>
          <a:lstStyle/>
          <a:p>
            <a:pPr>
              <a:defRPr sz="5400"/>
            </a:pPr>
            <a:r>
              <a:t>Использование блок-схем для тест-дизайна в небольших </a:t>
            </a:r>
            <a:br/>
            <a:r>
              <a:t>Scrum командах</a:t>
            </a:r>
          </a:p>
        </p:txBody>
      </p:sp>
      <p:sp>
        <p:nvSpPr>
          <p:cNvPr id="75" name="С подзаголовком под ним"/>
          <p:cNvSpPr txBox="1">
            <a:spLocks noGrp="1"/>
          </p:cNvSpPr>
          <p:nvPr>
            <p:ph type="subTitle" sz="quarter" idx="1"/>
          </p:nvPr>
        </p:nvSpPr>
        <p:spPr>
          <a:xfrm>
            <a:off x="2078127" y="4281027"/>
            <a:ext cx="8572501" cy="1222626"/>
          </a:xfrm>
          <a:prstGeom prst="rect">
            <a:avLst/>
          </a:prstGeom>
        </p:spPr>
        <p:txBody>
          <a:bodyPr/>
          <a:lstStyle/>
          <a:p>
            <a:r>
              <a:rPr dirty="0"/>
              <a:t>Поромов Александр, </a:t>
            </a:r>
          </a:p>
          <a:p>
            <a:r>
              <a:rPr lang="ru-RU" dirty="0"/>
              <a:t>Руководитель отдела тестирования</a:t>
            </a:r>
            <a:endParaRPr dirty="0"/>
          </a:p>
        </p:txBody>
      </p:sp>
      <p:pic>
        <p:nvPicPr>
          <p:cNvPr id="76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2302" y="7175309"/>
            <a:ext cx="2280565" cy="1320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Изображение 2" descr="Изображение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9019" y="7175309"/>
            <a:ext cx="3285135" cy="1275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тандартный заголовок"/>
          <p:cNvSpPr txBox="1">
            <a:spLocks noGrp="1"/>
          </p:cNvSpPr>
          <p:nvPr>
            <p:ph type="title"/>
          </p:nvPr>
        </p:nvSpPr>
        <p:spPr>
          <a:xfrm>
            <a:off x="762000" y="391218"/>
            <a:ext cx="11430000" cy="69850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Работа с декомпозицией задач</a:t>
            </a:r>
            <a:endParaRPr dirty="0"/>
          </a:p>
        </p:txBody>
      </p:sp>
      <p:sp>
        <p:nvSpPr>
          <p:cNvPr id="137" name="AutoShape 1"/>
          <p:cNvSpPr/>
          <p:nvPr/>
        </p:nvSpPr>
        <p:spPr>
          <a:xfrm>
            <a:off x="0" y="8988724"/>
            <a:ext cx="13004800" cy="764876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>
            <a:solidFill>
              <a:srgbClr val="808080"/>
            </a:solidFill>
          </a:ln>
        </p:spPr>
        <p:txBody>
          <a:bodyPr lIns="50800" tIns="50800" rIns="50800" bIns="50800" anchor="ctr"/>
          <a:lstStyle/>
          <a:p>
            <a:pPr>
              <a:lnSpc>
                <a:spcPct val="93000"/>
              </a:lnSpc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38" name="Изображение 1" descr="Изображение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1352" y="9129542"/>
            <a:ext cx="1321502" cy="483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961" y="9049719"/>
            <a:ext cx="1110078" cy="64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Прямоугольник 2"/>
          <p:cNvSpPr txBox="1"/>
          <p:nvPr/>
        </p:nvSpPr>
        <p:spPr>
          <a:xfrm>
            <a:off x="1929697" y="9186495"/>
            <a:ext cx="93697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Использование блок-схем для тест-дизайна в небольших scrum командах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B0F43F-8A04-144E-AC9F-B876318D7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" y="1003254"/>
            <a:ext cx="12435840" cy="80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764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utoShape 1"/>
          <p:cNvSpPr/>
          <p:nvPr/>
        </p:nvSpPr>
        <p:spPr>
          <a:xfrm>
            <a:off x="0" y="8988724"/>
            <a:ext cx="13004800" cy="764876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>
            <a:solidFill>
              <a:srgbClr val="808080"/>
            </a:solidFill>
          </a:ln>
        </p:spPr>
        <p:txBody>
          <a:bodyPr lIns="50800" tIns="50800" rIns="50800" bIns="50800" anchor="ctr"/>
          <a:lstStyle/>
          <a:p>
            <a:pPr>
              <a:lnSpc>
                <a:spcPct val="93000"/>
              </a:lnSpc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38" name="Изображение 1" descr="Изображение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1352" y="9129542"/>
            <a:ext cx="1321502" cy="483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961" y="9049719"/>
            <a:ext cx="1110078" cy="64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Прямоугольник 2"/>
          <p:cNvSpPr txBox="1"/>
          <p:nvPr/>
        </p:nvSpPr>
        <p:spPr>
          <a:xfrm>
            <a:off x="1929697" y="9186495"/>
            <a:ext cx="93697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Использование блок-схем для тест-дизайна в небольших scrum командах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927104-120D-5C49-BE23-835F184AB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51" y="-68308"/>
            <a:ext cx="13004800" cy="911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9608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тандартный заголовок"/>
          <p:cNvSpPr txBox="1">
            <a:spLocks noGrp="1"/>
          </p:cNvSpPr>
          <p:nvPr>
            <p:ph type="title"/>
          </p:nvPr>
        </p:nvSpPr>
        <p:spPr>
          <a:xfrm>
            <a:off x="762000" y="391218"/>
            <a:ext cx="11430000" cy="69850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4800" dirty="0"/>
              <a:t>Применение блок-схем с тест-кейсами</a:t>
            </a:r>
          </a:p>
        </p:txBody>
      </p:sp>
      <p:sp>
        <p:nvSpPr>
          <p:cNvPr id="137" name="AutoShape 1"/>
          <p:cNvSpPr/>
          <p:nvPr/>
        </p:nvSpPr>
        <p:spPr>
          <a:xfrm>
            <a:off x="0" y="8988724"/>
            <a:ext cx="13004800" cy="764876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>
            <a:solidFill>
              <a:srgbClr val="808080"/>
            </a:solidFill>
          </a:ln>
        </p:spPr>
        <p:txBody>
          <a:bodyPr lIns="50800" tIns="50800" rIns="50800" bIns="50800" anchor="ctr"/>
          <a:lstStyle/>
          <a:p>
            <a:pPr>
              <a:lnSpc>
                <a:spcPct val="93000"/>
              </a:lnSpc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38" name="Изображение 1" descr="Изображение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1352" y="9129542"/>
            <a:ext cx="1321502" cy="483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961" y="9049719"/>
            <a:ext cx="1110078" cy="64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Прямоугольник 2"/>
          <p:cNvSpPr txBox="1"/>
          <p:nvPr/>
        </p:nvSpPr>
        <p:spPr>
          <a:xfrm>
            <a:off x="1929697" y="9186495"/>
            <a:ext cx="93697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Использование блок-схем для тест-дизайна в небольших scrum командах</a:t>
            </a: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8E679FAE-0A7A-294B-A7BE-D26326C71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980" y="1450774"/>
            <a:ext cx="9464040" cy="717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121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тандартный заголовок"/>
          <p:cNvSpPr txBox="1">
            <a:spLocks noGrp="1"/>
          </p:cNvSpPr>
          <p:nvPr>
            <p:ph type="title"/>
          </p:nvPr>
        </p:nvSpPr>
        <p:spPr>
          <a:xfrm>
            <a:off x="762000" y="391218"/>
            <a:ext cx="11430000" cy="69850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Плюсы и минусы</a:t>
            </a:r>
            <a:endParaRPr dirty="0"/>
          </a:p>
        </p:txBody>
      </p:sp>
      <p:sp>
        <p:nvSpPr>
          <p:cNvPr id="137" name="AutoShape 1"/>
          <p:cNvSpPr/>
          <p:nvPr/>
        </p:nvSpPr>
        <p:spPr>
          <a:xfrm>
            <a:off x="0" y="8988724"/>
            <a:ext cx="13004800" cy="764876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>
            <a:solidFill>
              <a:srgbClr val="808080"/>
            </a:solidFill>
          </a:ln>
        </p:spPr>
        <p:txBody>
          <a:bodyPr lIns="50800" tIns="50800" rIns="50800" bIns="50800" anchor="ctr"/>
          <a:lstStyle/>
          <a:p>
            <a:pPr>
              <a:lnSpc>
                <a:spcPct val="93000"/>
              </a:lnSpc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38" name="Изображение 1" descr="Изображение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1352" y="9129542"/>
            <a:ext cx="1321502" cy="483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961" y="9049719"/>
            <a:ext cx="1110078" cy="64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Прямоугольник 2"/>
          <p:cNvSpPr txBox="1"/>
          <p:nvPr/>
        </p:nvSpPr>
        <p:spPr>
          <a:xfrm>
            <a:off x="1929697" y="9186495"/>
            <a:ext cx="93697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Использование блок-схем для тест-дизайна в небольших scrum командах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94178"/>
              </p:ext>
            </p:extLst>
          </p:nvPr>
        </p:nvGraphicFramePr>
        <p:xfrm>
          <a:off x="762000" y="1417320"/>
          <a:ext cx="11430000" cy="5756355"/>
        </p:xfrm>
        <a:graphic>
          <a:graphicData uri="http://schemas.openxmlformats.org/drawingml/2006/table">
            <a:tbl>
              <a:tblPr/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-</a:t>
                      </a:r>
                      <a:endParaRPr lang="mr-IN" sz="3600" b="1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+</a:t>
                      </a:r>
                      <a:endParaRPr lang="mr-IN" sz="3600" b="1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265">
                <a:tc>
                  <a:txBody>
                    <a:bodyPr/>
                    <a:lstStyle/>
                    <a:p>
                      <a:br>
                        <a:rPr lang="ru-RU" sz="2800" dirty="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</a:br>
                      <a:r>
                        <a:rPr lang="ru-RU" sz="2800" dirty="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  <a:t>Скорость создания чек-листа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effectLst/>
                        <a:latin typeface="Museo Sans Cyrl 500" charset="0"/>
                        <a:ea typeface="Museo Sans Cyrl 500" charset="0"/>
                        <a:cs typeface="Museo Sans Cyrl 500" charset="0"/>
                      </a:endParaRPr>
                    </a:p>
                    <a:p>
                      <a:r>
                        <a:rPr lang="ru-RU" sz="2800" dirty="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  <a:t>Легче отображать зависимости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265">
                <a:tc>
                  <a:txBody>
                    <a:bodyPr/>
                    <a:lstStyle/>
                    <a:p>
                      <a:br>
                        <a:rPr lang="ru-RU" sz="2800" dirty="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</a:br>
                      <a:endParaRPr lang="ru-RU" sz="2800" dirty="0">
                        <a:effectLst/>
                        <a:latin typeface="Museo Sans Cyrl 500" charset="0"/>
                        <a:ea typeface="Museo Sans Cyrl 500" charset="0"/>
                        <a:cs typeface="Museo Sans Cyrl 500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ru-RU" sz="2800" dirty="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</a:br>
                      <a:r>
                        <a:rPr lang="ru-RU" sz="2800" dirty="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  <a:t>Промежуточные и конечные результаты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265">
                <a:tc>
                  <a:txBody>
                    <a:bodyPr/>
                    <a:lstStyle/>
                    <a:p>
                      <a:br>
                        <a:rPr lang="ru-RU" sz="280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</a:br>
                      <a:endParaRPr lang="ru-RU" sz="2800">
                        <a:effectLst/>
                        <a:latin typeface="Museo Sans Cyrl 500" charset="0"/>
                        <a:ea typeface="Museo Sans Cyrl 500" charset="0"/>
                        <a:cs typeface="Museo Sans Cyrl 500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ru-RU" sz="2800" dirty="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</a:br>
                      <a:r>
                        <a:rPr lang="ru-RU" sz="2800" dirty="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  <a:t>Удобство восприятия схемы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656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Стандартный заголовок"/>
          <p:cNvSpPr txBox="1">
            <a:spLocks noGrp="1"/>
          </p:cNvSpPr>
          <p:nvPr>
            <p:ph type="title"/>
          </p:nvPr>
        </p:nvSpPr>
        <p:spPr>
          <a:xfrm>
            <a:off x="762000" y="391218"/>
            <a:ext cx="11430000" cy="69850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Итоги</a:t>
            </a:r>
            <a:endParaRPr dirty="0"/>
          </a:p>
        </p:txBody>
      </p:sp>
      <p:sp>
        <p:nvSpPr>
          <p:cNvPr id="88" name="Есть в осени первоначальной Короткая, но дивная пора —  Весь день стоит как бы хрустальный, И лучезарны вечера……"/>
          <p:cNvSpPr txBox="1">
            <a:spLocks noGrp="1"/>
          </p:cNvSpPr>
          <p:nvPr>
            <p:ph type="body" idx="1"/>
          </p:nvPr>
        </p:nvSpPr>
        <p:spPr>
          <a:xfrm>
            <a:off x="762000" y="1089721"/>
            <a:ext cx="11430000" cy="76214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ru-RU" sz="3300" dirty="0"/>
              <a:t>Большая скорость составления чек-листов;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ru-RU" sz="3300" dirty="0"/>
              <a:t>Польза для всей команды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ru-RU" sz="3300" dirty="0"/>
              <a:t>Воспринимаются зависимости, промежуточные и конечные результаты;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ru-RU" sz="3300" dirty="0"/>
              <a:t>Удобная работа с декомпозицией;</a:t>
            </a:r>
          </a:p>
        </p:txBody>
      </p:sp>
      <p:sp>
        <p:nvSpPr>
          <p:cNvPr id="89" name="AutoShape 1"/>
          <p:cNvSpPr/>
          <p:nvPr/>
        </p:nvSpPr>
        <p:spPr>
          <a:xfrm>
            <a:off x="0" y="8988724"/>
            <a:ext cx="13004800" cy="764876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>
            <a:solidFill>
              <a:srgbClr val="808080"/>
            </a:solidFill>
          </a:ln>
        </p:spPr>
        <p:txBody>
          <a:bodyPr lIns="50800" tIns="50800" rIns="50800" bIns="50800" anchor="ctr"/>
          <a:lstStyle/>
          <a:p>
            <a:pPr>
              <a:lnSpc>
                <a:spcPct val="93000"/>
              </a:lnSpc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90" name="Изображение 1" descr="Изображение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1352" y="9129542"/>
            <a:ext cx="1321502" cy="483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961" y="9049719"/>
            <a:ext cx="1110078" cy="642884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Прямоугольник 2"/>
          <p:cNvSpPr txBox="1"/>
          <p:nvPr/>
        </p:nvSpPr>
        <p:spPr>
          <a:xfrm>
            <a:off x="1929697" y="9186495"/>
            <a:ext cx="93697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Использование блок-схем для тест-дизайна в небольших scrum командах</a:t>
            </a:r>
          </a:p>
        </p:txBody>
      </p:sp>
    </p:spTree>
    <p:extLst>
      <p:ext uri="{BB962C8B-B14F-4D97-AF65-F5344CB8AC3E}">
        <p14:creationId xmlns:p14="http://schemas.microsoft.com/office/powerpoint/2010/main" val="21157278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Заголовок  на зеленом фоне"/>
          <p:cNvSpPr txBox="1">
            <a:spLocks noGrp="1"/>
          </p:cNvSpPr>
          <p:nvPr>
            <p:ph type="ctrTitle"/>
          </p:nvPr>
        </p:nvSpPr>
        <p:spPr>
          <a:xfrm>
            <a:off x="644218" y="-781599"/>
            <a:ext cx="11440319" cy="4241849"/>
          </a:xfrm>
          <a:prstGeom prst="rect">
            <a:avLst/>
          </a:prstGeom>
        </p:spPr>
        <p:txBody>
          <a:bodyPr/>
          <a:lstStyle/>
          <a:p>
            <a:pPr>
              <a:defRPr sz="5400"/>
            </a:pPr>
            <a:r>
              <a:rPr lang="ru-RU" dirty="0"/>
              <a:t>Спасибо!</a:t>
            </a:r>
            <a:endParaRPr dirty="0"/>
          </a:p>
        </p:txBody>
      </p:sp>
      <p:sp>
        <p:nvSpPr>
          <p:cNvPr id="75" name="С подзаголовком под ним"/>
          <p:cNvSpPr txBox="1">
            <a:spLocks noGrp="1"/>
          </p:cNvSpPr>
          <p:nvPr>
            <p:ph type="subTitle" sz="quarter" idx="1"/>
          </p:nvPr>
        </p:nvSpPr>
        <p:spPr>
          <a:xfrm>
            <a:off x="2078127" y="4281027"/>
            <a:ext cx="8572501" cy="122262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5FF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a.poromov@qlean.ru</a:t>
            </a:r>
            <a:endParaRPr lang="en-US" dirty="0">
              <a:solidFill>
                <a:srgbClr val="F5FFF4"/>
              </a:solidFill>
            </a:endParaRPr>
          </a:p>
          <a:p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Drimoos</a:t>
            </a:r>
            <a:endParaRPr dirty="0"/>
          </a:p>
        </p:txBody>
      </p:sp>
      <p:pic>
        <p:nvPicPr>
          <p:cNvPr id="76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62302" y="7175309"/>
            <a:ext cx="2280565" cy="1320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Изображение 2" descr="Изображение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89019" y="7175309"/>
            <a:ext cx="3285135" cy="12759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26780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Стандартный заголовок"/>
          <p:cNvSpPr txBox="1">
            <a:spLocks noGrp="1"/>
          </p:cNvSpPr>
          <p:nvPr>
            <p:ph type="title"/>
          </p:nvPr>
        </p:nvSpPr>
        <p:spPr>
          <a:xfrm>
            <a:off x="762000" y="391218"/>
            <a:ext cx="11430000" cy="698503"/>
          </a:xfrm>
          <a:prstGeom prst="rect">
            <a:avLst/>
          </a:prstGeom>
        </p:spPr>
        <p:txBody>
          <a:bodyPr/>
          <a:lstStyle/>
          <a:p>
            <a:r>
              <a:t>О себе</a:t>
            </a:r>
          </a:p>
        </p:txBody>
      </p:sp>
      <p:sp>
        <p:nvSpPr>
          <p:cNvPr id="80" name="Есть в осени первоначальной Короткая, но дивная пора —  Весь день стоит как бы хрустальный, И лучезарны вечера…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 тестировании 8 лет</a:t>
            </a:r>
          </a:p>
          <a:p>
            <a:r>
              <a:t>Руководитель отдела тестирования веб- и мобильных приложений</a:t>
            </a:r>
          </a:p>
        </p:txBody>
      </p:sp>
      <p:sp>
        <p:nvSpPr>
          <p:cNvPr id="81" name="AutoShape 1"/>
          <p:cNvSpPr/>
          <p:nvPr/>
        </p:nvSpPr>
        <p:spPr>
          <a:xfrm>
            <a:off x="0" y="8988724"/>
            <a:ext cx="13004800" cy="764876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>
            <a:solidFill>
              <a:srgbClr val="808080"/>
            </a:solidFill>
          </a:ln>
        </p:spPr>
        <p:txBody>
          <a:bodyPr lIns="50800" tIns="50800" rIns="50800" bIns="50800" anchor="ctr"/>
          <a:lstStyle/>
          <a:p>
            <a:pPr>
              <a:lnSpc>
                <a:spcPct val="93000"/>
              </a:lnSpc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82" name="Изображение 1" descr="Изображение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1352" y="9129542"/>
            <a:ext cx="1321502" cy="483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961" y="9049719"/>
            <a:ext cx="1110078" cy="642884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Прямоугольник 2"/>
          <p:cNvSpPr txBox="1"/>
          <p:nvPr/>
        </p:nvSpPr>
        <p:spPr>
          <a:xfrm>
            <a:off x="1929697" y="9186495"/>
            <a:ext cx="93697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Использование блок-схем для тест-дизайна в небольших scrum командах</a:t>
            </a:r>
          </a:p>
        </p:txBody>
      </p:sp>
      <p:pic>
        <p:nvPicPr>
          <p:cNvPr id="85" name="Изображение 8" descr="Изображение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3000" y="3452024"/>
            <a:ext cx="10668000" cy="5260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Стандартный заголовок"/>
          <p:cNvSpPr txBox="1">
            <a:spLocks noGrp="1"/>
          </p:cNvSpPr>
          <p:nvPr>
            <p:ph type="title"/>
          </p:nvPr>
        </p:nvSpPr>
        <p:spPr>
          <a:xfrm>
            <a:off x="762000" y="391218"/>
            <a:ext cx="11430000" cy="698503"/>
          </a:xfrm>
          <a:prstGeom prst="rect">
            <a:avLst/>
          </a:prstGeom>
        </p:spPr>
        <p:txBody>
          <a:bodyPr/>
          <a:lstStyle/>
          <a:p>
            <a:r>
              <a:t>О Qlean</a:t>
            </a:r>
          </a:p>
        </p:txBody>
      </p:sp>
      <p:sp>
        <p:nvSpPr>
          <p:cNvPr id="88" name="Есть в осени первоначальной Короткая, но дивная пора —  Весь день стоит как бы хрустальный, И лучезарны вечера…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Крупнейший в России и 3-й в мире сервис по заказу уборки частных квартир; </a:t>
            </a:r>
          </a:p>
          <a:p>
            <a:r>
              <a:rPr dirty="0"/>
              <a:t>Наш приоритет - развитие IT-платформы, мобильных приложений, систем аналитики и собственной CRM;</a:t>
            </a:r>
          </a:p>
          <a:p>
            <a:r>
              <a:rPr dirty="0"/>
              <a:t>Основа сервиса – микросервисная платформа, написанная на Ruby, Golang, Python и React;</a:t>
            </a:r>
          </a:p>
          <a:p>
            <a:r>
              <a:rPr dirty="0"/>
              <a:t>У нас 7 продуктовых команд, в которых 4 QA инженера и 1 тонна кода. </a:t>
            </a:r>
          </a:p>
        </p:txBody>
      </p:sp>
      <p:sp>
        <p:nvSpPr>
          <p:cNvPr id="89" name="AutoShape 1"/>
          <p:cNvSpPr/>
          <p:nvPr/>
        </p:nvSpPr>
        <p:spPr>
          <a:xfrm>
            <a:off x="0" y="8988724"/>
            <a:ext cx="13004800" cy="764876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>
            <a:solidFill>
              <a:srgbClr val="808080"/>
            </a:solidFill>
          </a:ln>
        </p:spPr>
        <p:txBody>
          <a:bodyPr lIns="50800" tIns="50800" rIns="50800" bIns="50800" anchor="ctr"/>
          <a:lstStyle/>
          <a:p>
            <a:pPr>
              <a:lnSpc>
                <a:spcPct val="93000"/>
              </a:lnSpc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90" name="Изображение 1" descr="Изображение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1352" y="9129542"/>
            <a:ext cx="1321502" cy="483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961" y="9049719"/>
            <a:ext cx="1110078" cy="642884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Прямоугольник 2"/>
          <p:cNvSpPr txBox="1"/>
          <p:nvPr/>
        </p:nvSpPr>
        <p:spPr>
          <a:xfrm>
            <a:off x="1929697" y="9186495"/>
            <a:ext cx="93697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Использование блок-схем для тест-дизайна в небольших scrum командах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Стандартный заголовок"/>
          <p:cNvSpPr txBox="1">
            <a:spLocks noGrp="1"/>
          </p:cNvSpPr>
          <p:nvPr>
            <p:ph type="title"/>
          </p:nvPr>
        </p:nvSpPr>
        <p:spPr>
          <a:xfrm>
            <a:off x="762000" y="391218"/>
            <a:ext cx="11430000" cy="698503"/>
          </a:xfrm>
          <a:prstGeom prst="rect">
            <a:avLst/>
          </a:prstGeom>
        </p:spPr>
        <p:txBody>
          <a:bodyPr/>
          <a:lstStyle/>
          <a:p>
            <a:r>
              <a:t>Процесс работы «до»</a:t>
            </a:r>
          </a:p>
        </p:txBody>
      </p:sp>
      <p:sp>
        <p:nvSpPr>
          <p:cNvPr id="102" name="AutoShape 1"/>
          <p:cNvSpPr/>
          <p:nvPr/>
        </p:nvSpPr>
        <p:spPr>
          <a:xfrm>
            <a:off x="0" y="8988724"/>
            <a:ext cx="13004800" cy="764876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>
            <a:solidFill>
              <a:srgbClr val="808080"/>
            </a:solidFill>
          </a:ln>
        </p:spPr>
        <p:txBody>
          <a:bodyPr lIns="50800" tIns="50800" rIns="50800" bIns="50800" anchor="ctr"/>
          <a:lstStyle/>
          <a:p>
            <a:pPr>
              <a:lnSpc>
                <a:spcPct val="93000"/>
              </a:lnSpc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03" name="Изображение 1" descr="Изображение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1352" y="9129542"/>
            <a:ext cx="1321502" cy="483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961" y="9049719"/>
            <a:ext cx="1110078" cy="64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Прямоугольник 2"/>
          <p:cNvSpPr txBox="1"/>
          <p:nvPr/>
        </p:nvSpPr>
        <p:spPr>
          <a:xfrm>
            <a:off x="1929697" y="9186495"/>
            <a:ext cx="93697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Использование блок-схем для тест-дизайна в небольших scrum командах</a:t>
            </a:r>
          </a:p>
        </p:txBody>
      </p:sp>
      <p:sp>
        <p:nvSpPr>
          <p:cNvPr id="106" name="Приходит задача"/>
          <p:cNvSpPr/>
          <p:nvPr/>
        </p:nvSpPr>
        <p:spPr>
          <a:xfrm>
            <a:off x="5286133" y="1479850"/>
            <a:ext cx="3338384" cy="1742875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rgbClr val="489F53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rPr sz="2800" dirty="0"/>
              <a:t>Приходит задача</a:t>
            </a:r>
          </a:p>
        </p:txBody>
      </p:sp>
      <p:sp>
        <p:nvSpPr>
          <p:cNvPr id="107" name="Готовятся тест-кейсы"/>
          <p:cNvSpPr/>
          <p:nvPr/>
        </p:nvSpPr>
        <p:spPr>
          <a:xfrm>
            <a:off x="2711953" y="2734896"/>
            <a:ext cx="3338385" cy="1742875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rgbClr val="489F53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rPr sz="2800" dirty="0"/>
              <a:t>Готовятся </a:t>
            </a:r>
            <a:endParaRPr lang="ru-RU" sz="2800" dirty="0"/>
          </a:p>
          <a:p>
            <a:r>
              <a:rPr sz="2800" dirty="0"/>
              <a:t>тест-кейсы</a:t>
            </a:r>
          </a:p>
        </p:txBody>
      </p:sp>
      <p:sp>
        <p:nvSpPr>
          <p:cNvPr id="108" name="Первое тестирование"/>
          <p:cNvSpPr/>
          <p:nvPr/>
        </p:nvSpPr>
        <p:spPr>
          <a:xfrm>
            <a:off x="303850" y="4266670"/>
            <a:ext cx="3338384" cy="1742875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rgbClr val="489F53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rPr sz="2800" dirty="0"/>
              <a:t>Первое тестирование</a:t>
            </a:r>
          </a:p>
        </p:txBody>
      </p:sp>
      <p:sp>
        <p:nvSpPr>
          <p:cNvPr id="109" name="Верификация"/>
          <p:cNvSpPr/>
          <p:nvPr/>
        </p:nvSpPr>
        <p:spPr>
          <a:xfrm>
            <a:off x="2711953" y="5724851"/>
            <a:ext cx="3338385" cy="1742875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rgbClr val="489F53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rPr sz="2800" dirty="0"/>
              <a:t>Верификация</a:t>
            </a:r>
          </a:p>
        </p:txBody>
      </p:sp>
      <p:sp>
        <p:nvSpPr>
          <p:cNvPr id="110" name="Второе тестирование"/>
          <p:cNvSpPr/>
          <p:nvPr/>
        </p:nvSpPr>
        <p:spPr>
          <a:xfrm>
            <a:off x="5286133" y="6967850"/>
            <a:ext cx="3338384" cy="1742874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rgbClr val="489F53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rPr sz="2800" dirty="0"/>
              <a:t>Второе тестирование</a:t>
            </a:r>
          </a:p>
        </p:txBody>
      </p:sp>
      <p:pic>
        <p:nvPicPr>
          <p:cNvPr id="111" name="img_531940.png" descr="img_531940.png"/>
          <p:cNvPicPr>
            <a:picLocks noChangeAspect="1"/>
          </p:cNvPicPr>
          <p:nvPr/>
        </p:nvPicPr>
        <p:blipFill>
          <a:blip r:embed="rId5">
            <a:alphaModFix amt="80320"/>
            <a:extLst/>
          </a:blip>
          <a:srcRect/>
          <a:stretch>
            <a:fillRect/>
          </a:stretch>
        </p:blipFill>
        <p:spPr>
          <a:xfrm>
            <a:off x="9398505" y="3997882"/>
            <a:ext cx="3125100" cy="3125099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Завершение"/>
          <p:cNvSpPr/>
          <p:nvPr/>
        </p:nvSpPr>
        <p:spPr>
          <a:xfrm>
            <a:off x="9291863" y="6967850"/>
            <a:ext cx="3338384" cy="1742874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rgbClr val="489F53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rPr sz="2800" dirty="0"/>
              <a:t>Завершение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Стандартный заголовок"/>
          <p:cNvSpPr txBox="1">
            <a:spLocks noGrp="1"/>
          </p:cNvSpPr>
          <p:nvPr>
            <p:ph type="title"/>
          </p:nvPr>
        </p:nvSpPr>
        <p:spPr>
          <a:xfrm>
            <a:off x="762000" y="391218"/>
            <a:ext cx="11430000" cy="698503"/>
          </a:xfrm>
          <a:prstGeom prst="rect">
            <a:avLst/>
          </a:prstGeom>
        </p:spPr>
        <p:txBody>
          <a:bodyPr/>
          <a:lstStyle/>
          <a:p>
            <a:r>
              <a:t>Цели</a:t>
            </a:r>
          </a:p>
        </p:txBody>
      </p:sp>
      <p:sp>
        <p:nvSpPr>
          <p:cNvPr id="95" name="Есть в осени первоначальной Короткая, но дивная пора —  Весь день стоит как бы хрустальный, И лучезарны вечера…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Arial"/>
            </a:pPr>
            <a:r>
              <a:rPr dirty="0"/>
              <a:t>Составление чек-листа тестирования новой фичи для всей scrum команды</a:t>
            </a:r>
          </a:p>
          <a:p>
            <a:pPr>
              <a:lnSpc>
                <a:spcPct val="250000"/>
              </a:lnSpc>
              <a:buFont typeface="Arial"/>
            </a:pPr>
            <a:r>
              <a:rPr dirty="0"/>
              <a:t>Отображение связей и зависимостей новой фичи</a:t>
            </a:r>
          </a:p>
          <a:p>
            <a:pPr>
              <a:lnSpc>
                <a:spcPct val="250000"/>
              </a:lnSpc>
              <a:buFont typeface="Arial"/>
            </a:pPr>
            <a:r>
              <a:rPr dirty="0"/>
              <a:t>Удобство декомпозиции чек-листов</a:t>
            </a:r>
          </a:p>
        </p:txBody>
      </p:sp>
      <p:sp>
        <p:nvSpPr>
          <p:cNvPr id="96" name="AutoShape 1"/>
          <p:cNvSpPr/>
          <p:nvPr/>
        </p:nvSpPr>
        <p:spPr>
          <a:xfrm>
            <a:off x="0" y="8988724"/>
            <a:ext cx="13004800" cy="764876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>
            <a:solidFill>
              <a:srgbClr val="808080"/>
            </a:solidFill>
          </a:ln>
        </p:spPr>
        <p:txBody>
          <a:bodyPr lIns="50800" tIns="50800" rIns="50800" bIns="50800" anchor="ctr"/>
          <a:lstStyle/>
          <a:p>
            <a:pPr>
              <a:lnSpc>
                <a:spcPct val="93000"/>
              </a:lnSpc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97" name="Изображение 1" descr="Изображение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1352" y="9129542"/>
            <a:ext cx="1321502" cy="483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961" y="9049719"/>
            <a:ext cx="1110078" cy="64288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Прямоугольник 2"/>
          <p:cNvSpPr txBox="1"/>
          <p:nvPr/>
        </p:nvSpPr>
        <p:spPr>
          <a:xfrm>
            <a:off x="1929697" y="9186495"/>
            <a:ext cx="93697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Использование блок-схем для тест-дизайна в небольших scrum командах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Стандартный заголовок"/>
          <p:cNvSpPr txBox="1">
            <a:spLocks noGrp="1"/>
          </p:cNvSpPr>
          <p:nvPr>
            <p:ph type="title"/>
          </p:nvPr>
        </p:nvSpPr>
        <p:spPr>
          <a:xfrm>
            <a:off x="762000" y="391218"/>
            <a:ext cx="11430000" cy="69850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Поиски нового инструмента</a:t>
            </a:r>
            <a:endParaRPr dirty="0"/>
          </a:p>
        </p:txBody>
      </p:sp>
      <p:sp>
        <p:nvSpPr>
          <p:cNvPr id="130" name="AutoShape 1"/>
          <p:cNvSpPr/>
          <p:nvPr/>
        </p:nvSpPr>
        <p:spPr>
          <a:xfrm>
            <a:off x="0" y="8988724"/>
            <a:ext cx="13004800" cy="764876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>
            <a:solidFill>
              <a:srgbClr val="808080"/>
            </a:solidFill>
          </a:ln>
        </p:spPr>
        <p:txBody>
          <a:bodyPr lIns="50800" tIns="50800" rIns="50800" bIns="50800" anchor="ctr"/>
          <a:lstStyle/>
          <a:p>
            <a:pPr>
              <a:lnSpc>
                <a:spcPct val="93000"/>
              </a:lnSpc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31" name="Изображение 1" descr="Изображение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1352" y="9129542"/>
            <a:ext cx="1321502" cy="483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961" y="9049719"/>
            <a:ext cx="1110078" cy="64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Прямоугольник 2"/>
          <p:cNvSpPr txBox="1"/>
          <p:nvPr/>
        </p:nvSpPr>
        <p:spPr>
          <a:xfrm>
            <a:off x="1929697" y="9186495"/>
            <a:ext cx="93697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Использование блок-схем для тест-дизайна в небольших scrum командах</a:t>
            </a:r>
          </a:p>
        </p:txBody>
      </p:sp>
      <p:pic>
        <p:nvPicPr>
          <p:cNvPr id="10" name="Рисунок 5">
            <a:extLst>
              <a:ext uri="{FF2B5EF4-FFF2-40B4-BE49-F238E27FC236}">
                <a16:creationId xmlns:a16="http://schemas.microsoft.com/office/drawing/2014/main" id="{1717E579-4C3C-2D45-B927-D1AC06001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51" y="1089721"/>
            <a:ext cx="10616600" cy="745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тандартный заголовок"/>
          <p:cNvSpPr txBox="1">
            <a:spLocks noGrp="1"/>
          </p:cNvSpPr>
          <p:nvPr>
            <p:ph type="title"/>
          </p:nvPr>
        </p:nvSpPr>
        <p:spPr>
          <a:xfrm>
            <a:off x="762000" y="391218"/>
            <a:ext cx="11430000" cy="69850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Плюсы и минусы</a:t>
            </a:r>
            <a:endParaRPr dirty="0"/>
          </a:p>
        </p:txBody>
      </p:sp>
      <p:sp>
        <p:nvSpPr>
          <p:cNvPr id="137" name="AutoShape 1"/>
          <p:cNvSpPr/>
          <p:nvPr/>
        </p:nvSpPr>
        <p:spPr>
          <a:xfrm>
            <a:off x="0" y="8988724"/>
            <a:ext cx="13004800" cy="764876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>
            <a:solidFill>
              <a:srgbClr val="808080"/>
            </a:solidFill>
          </a:ln>
        </p:spPr>
        <p:txBody>
          <a:bodyPr lIns="50800" tIns="50800" rIns="50800" bIns="50800" anchor="ctr"/>
          <a:lstStyle/>
          <a:p>
            <a:pPr>
              <a:lnSpc>
                <a:spcPct val="93000"/>
              </a:lnSpc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38" name="Изображение 1" descr="Изображение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1352" y="9129542"/>
            <a:ext cx="1321502" cy="483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961" y="9049719"/>
            <a:ext cx="1110078" cy="64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Прямоугольник 2"/>
          <p:cNvSpPr txBox="1"/>
          <p:nvPr/>
        </p:nvSpPr>
        <p:spPr>
          <a:xfrm>
            <a:off x="1929697" y="9186495"/>
            <a:ext cx="93697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Использование блок-схем для тест-дизайна в небольших scrum командах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606062"/>
              </p:ext>
            </p:extLst>
          </p:nvPr>
        </p:nvGraphicFramePr>
        <p:xfrm>
          <a:off x="762000" y="1417320"/>
          <a:ext cx="11430000" cy="5756355"/>
        </p:xfrm>
        <a:graphic>
          <a:graphicData uri="http://schemas.openxmlformats.org/drawingml/2006/table">
            <a:tbl>
              <a:tblPr/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mr-IN" sz="3600" b="1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+</a:t>
                      </a:r>
                      <a:endParaRPr lang="mr-IN" sz="3600" b="1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3600" b="1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-</a:t>
                      </a:r>
                      <a:endParaRPr lang="mr-IN" sz="3600" b="1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265">
                <a:tc>
                  <a:txBody>
                    <a:bodyPr/>
                    <a:lstStyle/>
                    <a:p>
                      <a:br>
                        <a:rPr lang="ru-RU" sz="2800" dirty="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</a:br>
                      <a:r>
                        <a:rPr lang="ru-RU" sz="2800" dirty="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  <a:t>Скорость создания чек-листа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effectLst/>
                        <a:latin typeface="Museo Sans Cyrl 500" charset="0"/>
                        <a:ea typeface="Museo Sans Cyrl 500" charset="0"/>
                        <a:cs typeface="Museo Sans Cyrl 500" charset="0"/>
                      </a:endParaRPr>
                    </a:p>
                    <a:p>
                      <a:r>
                        <a:rPr lang="ru-RU" sz="2800" dirty="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  <a:t>Плохо воспринимаются зависимости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265">
                <a:tc>
                  <a:txBody>
                    <a:bodyPr/>
                    <a:lstStyle/>
                    <a:p>
                      <a:br>
                        <a:rPr lang="ru-RU" sz="2800" dirty="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</a:br>
                      <a:r>
                        <a:rPr lang="ru-RU" sz="2800" dirty="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  <a:t>Видны связи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ru-RU" sz="2800" dirty="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</a:br>
                      <a:r>
                        <a:rPr lang="ru-RU" sz="2800" dirty="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  <a:t>Промежуточные и конечные результаты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265">
                <a:tc>
                  <a:txBody>
                    <a:bodyPr/>
                    <a:lstStyle/>
                    <a:p>
                      <a:br>
                        <a:rPr lang="ru-RU" sz="280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</a:br>
                      <a:endParaRPr lang="ru-RU" sz="2800">
                        <a:effectLst/>
                        <a:latin typeface="Museo Sans Cyrl 500" charset="0"/>
                        <a:ea typeface="Museo Sans Cyrl 500" charset="0"/>
                        <a:cs typeface="Museo Sans Cyrl 500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ru-RU" sz="2800" dirty="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</a:br>
                      <a:r>
                        <a:rPr lang="ru-RU" sz="2800" dirty="0">
                          <a:effectLst/>
                          <a:latin typeface="Museo Sans Cyrl 500" charset="0"/>
                          <a:ea typeface="Museo Sans Cyrl 500" charset="0"/>
                          <a:cs typeface="Museo Sans Cyrl 500" charset="0"/>
                        </a:rPr>
                        <a:t>Удобство восприятия схемы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Стандартный заголовок"/>
          <p:cNvSpPr txBox="1">
            <a:spLocks noGrp="1"/>
          </p:cNvSpPr>
          <p:nvPr>
            <p:ph type="title"/>
          </p:nvPr>
        </p:nvSpPr>
        <p:spPr>
          <a:xfrm>
            <a:off x="762000" y="391218"/>
            <a:ext cx="11430000" cy="698503"/>
          </a:xfrm>
          <a:prstGeom prst="rect">
            <a:avLst/>
          </a:prstGeom>
        </p:spPr>
        <p:txBody>
          <a:bodyPr/>
          <a:lstStyle/>
          <a:p>
            <a:r>
              <a:t>К чему пришли</a:t>
            </a:r>
          </a:p>
        </p:txBody>
      </p:sp>
      <p:sp>
        <p:nvSpPr>
          <p:cNvPr id="115" name="AutoShape 1"/>
          <p:cNvSpPr/>
          <p:nvPr/>
        </p:nvSpPr>
        <p:spPr>
          <a:xfrm>
            <a:off x="0" y="8988724"/>
            <a:ext cx="13004800" cy="764876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>
            <a:solidFill>
              <a:srgbClr val="808080"/>
            </a:solidFill>
          </a:ln>
        </p:spPr>
        <p:txBody>
          <a:bodyPr lIns="50800" tIns="50800" rIns="50800" bIns="50800" anchor="ctr"/>
          <a:lstStyle/>
          <a:p>
            <a:pPr>
              <a:lnSpc>
                <a:spcPct val="93000"/>
              </a:lnSpc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16" name="Изображение 1" descr="Изображение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1352" y="9129542"/>
            <a:ext cx="1321502" cy="483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961" y="9049719"/>
            <a:ext cx="1110078" cy="64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Прямоугольник 2"/>
          <p:cNvSpPr txBox="1"/>
          <p:nvPr/>
        </p:nvSpPr>
        <p:spPr>
          <a:xfrm>
            <a:off x="1929697" y="9186495"/>
            <a:ext cx="93697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Использование блок-схем для тест-дизайна в небольших scrum командах</a:t>
            </a:r>
          </a:p>
        </p:txBody>
      </p:sp>
      <p:sp>
        <p:nvSpPr>
          <p:cNvPr id="119" name="Тест-кейсы"/>
          <p:cNvSpPr/>
          <p:nvPr/>
        </p:nvSpPr>
        <p:spPr>
          <a:xfrm>
            <a:off x="1238249" y="1993900"/>
            <a:ext cx="3828555" cy="1805286"/>
          </a:xfrm>
          <a:prstGeom prst="roundRect">
            <a:avLst>
              <a:gd name="adj" fmla="val 13996"/>
            </a:avLst>
          </a:prstGeom>
          <a:solidFill>
            <a:srgbClr val="FFFFFF"/>
          </a:solidFill>
          <a:ln w="25400">
            <a:solidFill>
              <a:srgbClr val="4BB065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rPr sz="2800" dirty="0"/>
              <a:t>Тест-кейсы</a:t>
            </a:r>
          </a:p>
        </p:txBody>
      </p:sp>
      <p:sp>
        <p:nvSpPr>
          <p:cNvPr id="120" name="Mind Map"/>
          <p:cNvSpPr/>
          <p:nvPr/>
        </p:nvSpPr>
        <p:spPr>
          <a:xfrm>
            <a:off x="1238250" y="4716065"/>
            <a:ext cx="3828554" cy="1805286"/>
          </a:xfrm>
          <a:prstGeom prst="roundRect">
            <a:avLst>
              <a:gd name="adj" fmla="val 13996"/>
            </a:avLst>
          </a:prstGeom>
          <a:solidFill>
            <a:srgbClr val="FFFFFF"/>
          </a:solidFill>
          <a:ln w="25400">
            <a:solidFill>
              <a:srgbClr val="4BB065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rPr sz="2800" dirty="0"/>
              <a:t>Mind Map</a:t>
            </a:r>
          </a:p>
        </p:txBody>
      </p:sp>
      <p:sp>
        <p:nvSpPr>
          <p:cNvPr id="121" name="Блок-схемы"/>
          <p:cNvSpPr/>
          <p:nvPr/>
        </p:nvSpPr>
        <p:spPr>
          <a:xfrm>
            <a:off x="7283450" y="3327400"/>
            <a:ext cx="3828554" cy="1805286"/>
          </a:xfrm>
          <a:prstGeom prst="roundRect">
            <a:avLst>
              <a:gd name="adj" fmla="val 13996"/>
            </a:avLst>
          </a:prstGeom>
          <a:solidFill>
            <a:srgbClr val="FFFFFF"/>
          </a:solidFill>
          <a:ln w="25400">
            <a:solidFill>
              <a:srgbClr val="4BB065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rPr sz="2800" dirty="0"/>
              <a:t>Блок-схемы</a:t>
            </a:r>
          </a:p>
        </p:txBody>
      </p:sp>
      <p:sp>
        <p:nvSpPr>
          <p:cNvPr id="122" name="Двойная стрелка"/>
          <p:cNvSpPr/>
          <p:nvPr/>
        </p:nvSpPr>
        <p:spPr>
          <a:xfrm rot="16200000">
            <a:off x="2802359" y="4087541"/>
            <a:ext cx="700336" cy="340168"/>
          </a:xfrm>
          <a:prstGeom prst="leftRightArrow">
            <a:avLst>
              <a:gd name="adj1" fmla="val 32000"/>
              <a:gd name="adj2" fmla="val 63228"/>
            </a:avLst>
          </a:prstGeom>
          <a:solidFill>
            <a:srgbClr val="FFFFFF"/>
          </a:solidFill>
          <a:ln w="25400">
            <a:solidFill>
              <a:srgbClr val="535353"/>
            </a:solidFill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" name="Линия"/>
          <p:cNvSpPr/>
          <p:nvPr/>
        </p:nvSpPr>
        <p:spPr>
          <a:xfrm flipH="1" flipV="1">
            <a:off x="5069630" y="2896543"/>
            <a:ext cx="1105495" cy="0"/>
          </a:xfrm>
          <a:prstGeom prst="line">
            <a:avLst/>
          </a:prstGeom>
          <a:ln w="25400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4" name="Линия"/>
          <p:cNvSpPr/>
          <p:nvPr/>
        </p:nvSpPr>
        <p:spPr>
          <a:xfrm flipH="1" flipV="1">
            <a:off x="5069630" y="5618708"/>
            <a:ext cx="1105494" cy="6516"/>
          </a:xfrm>
          <a:prstGeom prst="line">
            <a:avLst/>
          </a:prstGeom>
          <a:ln w="25400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5" name="Линия"/>
          <p:cNvSpPr/>
          <p:nvPr/>
        </p:nvSpPr>
        <p:spPr>
          <a:xfrm flipH="1">
            <a:off x="6175124" y="2903060"/>
            <a:ext cx="3" cy="2715648"/>
          </a:xfrm>
          <a:prstGeom prst="line">
            <a:avLst/>
          </a:prstGeom>
          <a:ln w="25400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6" name="Линия"/>
          <p:cNvSpPr/>
          <p:nvPr/>
        </p:nvSpPr>
        <p:spPr>
          <a:xfrm>
            <a:off x="6163422" y="4257625"/>
            <a:ext cx="1110078" cy="1"/>
          </a:xfrm>
          <a:prstGeom prst="line">
            <a:avLst/>
          </a:prstGeom>
          <a:ln w="254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utoShape 1"/>
          <p:cNvSpPr/>
          <p:nvPr/>
        </p:nvSpPr>
        <p:spPr>
          <a:xfrm>
            <a:off x="0" y="8988724"/>
            <a:ext cx="13004800" cy="764876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>
            <a:solidFill>
              <a:srgbClr val="808080"/>
            </a:solidFill>
          </a:ln>
        </p:spPr>
        <p:txBody>
          <a:bodyPr lIns="50800" tIns="50800" rIns="50800" bIns="50800" anchor="ctr"/>
          <a:lstStyle/>
          <a:p>
            <a:pPr>
              <a:lnSpc>
                <a:spcPct val="93000"/>
              </a:lnSpc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38" name="Изображение 1" descr="Изображение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1352" y="9129542"/>
            <a:ext cx="1321502" cy="483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961" y="9049719"/>
            <a:ext cx="1110078" cy="64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Прямоугольник 2"/>
          <p:cNvSpPr txBox="1"/>
          <p:nvPr/>
        </p:nvSpPr>
        <p:spPr>
          <a:xfrm>
            <a:off x="1929697" y="9186495"/>
            <a:ext cx="93697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Использование блок-схем для тест-дизайна в небольших scrum командах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454F49-DBC3-6449-8CEB-1404A6440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0" y="0"/>
            <a:ext cx="12966819" cy="83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768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219F52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useo Sans Cyrl 500"/>
            <a:ea typeface="Museo Sans Cyrl 500"/>
            <a:cs typeface="Museo Sans Cyrl 500"/>
            <a:sym typeface="Museo Sans Cyrl 5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useo Sans Cyrl 500"/>
            <a:ea typeface="Museo Sans Cyrl 500"/>
            <a:cs typeface="Museo Sans Cyrl 500"/>
            <a:sym typeface="Museo Sans Cyrl 5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useo Sans Cyrl 500"/>
            <a:ea typeface="Museo Sans Cyrl 500"/>
            <a:cs typeface="Museo Sans Cyrl 500"/>
            <a:sym typeface="Museo Sans Cyrl 5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useo Sans Cyrl 500"/>
            <a:ea typeface="Museo Sans Cyrl 500"/>
            <a:cs typeface="Museo Sans Cyrl 500"/>
            <a:sym typeface="Museo Sans Cyrl 5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469</Words>
  <Application>Microsoft Macintosh PowerPoint</Application>
  <PresentationFormat>Произвольный</PresentationFormat>
  <Paragraphs>105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Helvetica</vt:lpstr>
      <vt:lpstr>Helvetica Light</vt:lpstr>
      <vt:lpstr>Helvetica Neue</vt:lpstr>
      <vt:lpstr>Museo Sans Cyrl 300</vt:lpstr>
      <vt:lpstr>Museo Sans Cyrl 500</vt:lpstr>
      <vt:lpstr>White</vt:lpstr>
      <vt:lpstr>Использование блок-схем для тест-дизайна в небольших  Scrum командах</vt:lpstr>
      <vt:lpstr>О себе</vt:lpstr>
      <vt:lpstr>О Qlean</vt:lpstr>
      <vt:lpstr>Процесс работы «до»</vt:lpstr>
      <vt:lpstr>Цели</vt:lpstr>
      <vt:lpstr>Поиски нового инструмента</vt:lpstr>
      <vt:lpstr>Плюсы и минусы</vt:lpstr>
      <vt:lpstr>К чему пришли</vt:lpstr>
      <vt:lpstr>Презентация PowerPoint</vt:lpstr>
      <vt:lpstr>Работа с декомпозицией задач</vt:lpstr>
      <vt:lpstr>Презентация PowerPoint</vt:lpstr>
      <vt:lpstr>Применение блок-схем с тест-кейсами</vt:lpstr>
      <vt:lpstr>Плюсы и минусы</vt:lpstr>
      <vt:lpstr>Итоги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блок-схем для тест-дизайна в небольших  Scrum командах</dc:title>
  <cp:lastModifiedBy>Microsoft Office User</cp:lastModifiedBy>
  <cp:revision>22</cp:revision>
  <dcterms:modified xsi:type="dcterms:W3CDTF">2018-11-22T12:57:17Z</dcterms:modified>
</cp:coreProperties>
</file>