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5143500" cx="9144000"/>
  <p:notesSz cx="6858000" cy="9144000"/>
  <p:embeddedFontLst>
    <p:embeddedFont>
      <p:font typeface="Roboto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font" Target="fonts/Roboto-bold.fntdata"/><Relationship Id="rId41" Type="http://schemas.openxmlformats.org/officeDocument/2006/relationships/font" Target="fonts/Roboto-regular.fntdata"/><Relationship Id="rId22" Type="http://schemas.openxmlformats.org/officeDocument/2006/relationships/slide" Target="slides/slide17.xml"/><Relationship Id="rId44" Type="http://schemas.openxmlformats.org/officeDocument/2006/relationships/font" Target="fonts/Roboto-boldItalic.fntdata"/><Relationship Id="rId21" Type="http://schemas.openxmlformats.org/officeDocument/2006/relationships/slide" Target="slides/slide16.xml"/><Relationship Id="rId43" Type="http://schemas.openxmlformats.org/officeDocument/2006/relationships/font" Target="fonts/Roboto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5a968b37d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45a968b37d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5a968b37d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5a968b37d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Может пройти 10 минут и остаться 30</a:t>
            </a:r>
            <a:endParaRPr sz="1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Проблема героя - провокация ситуаций, в которых он может быть героем, </a:t>
            </a:r>
            <a:endParaRPr sz="1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хотя во всех них можно было решить проблему проще или предотвратить её.</a:t>
            </a:r>
            <a:endParaRPr sz="1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Что хотите прокомментировать: вам могла встречаться другая ситуация, </a:t>
            </a:r>
            <a:endParaRPr sz="1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</a:rPr>
              <a:t>вы наблюдали какую-то из этих или знаете как решить её иначе.</a:t>
            </a:r>
            <a:endParaRPr sz="1400">
              <a:solidFill>
                <a:schemeClr val="dk2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45a968b37d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45a968b37d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Много багов - виноваты аналитики, разработчики, другие тестировщики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45a968b37d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45a968b37d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Много багов - плохой разработчик, аналитик, который всё это придумал или коллега-тестировщик, который недостаточно хорошо проверил.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Также многим знакома ситуация, когда ищешь баги, а их нет - закрадывается подозрение, что правильно проверяешь, смотришь куда надо и вообще неправильную версию проекта используешь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Если даже у мученика не возникнет проблемы с версией, то в недостатке багов окажется виноват кто угодно, но не сам мученик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45a968b37d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45a968b37d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Уже стандартна ситуация, когда времени на тестирование мало: мученик страдает и обвиняет в этом руководство или разработчиков, а может и тех, и других.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Но не только недостаток времени может стать проблемой, его избыток также плох: тестировщик начинает увлекаться излишними проверками и распыляется на то, что менее важно.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5a968b37d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45a968b37d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Со следующей ситуацией чаще сталкивается лид, но страдать от неё может вся команда - это наши любимые джуны.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При всём моём уважении к новичкам тестирование сложного проекта только с ними повышает сложность вдвое, а чаще всего вместе с этим увеличиваются и сроки.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! Мученик будет страдать в качестве лида такого проекта, обвиняя тех, кто дал ему такую команду и самих новичков, что не скажется позитивно на их росте и развитии.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Однако, и проект с одними сеньорами не будет успешен - если он простой и скучный, а на всех не хватает интересных задач.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Может быть конфликт по поводу подходов к тестированию, да и проектный бюджет обычно не позволяет такого набора кадров.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! Мученик вряд ли сможет разрулить конфликт специалистов, а вот пожаловаться им друг на друга и заодно на жизнь вполне захочет.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45a968b37d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45a968b37d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Может пройти </a:t>
            </a:r>
            <a:r>
              <a:rPr lang="en" sz="1800"/>
              <a:t>еще</a:t>
            </a:r>
            <a:r>
              <a:rPr lang="en" sz="1800"/>
              <a:t> 10 минут и остаться 20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Повторю, что проблема мученика в отсутствии конструктива и создание вокруг себя нездоровой атмосферы.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Осознать, что муки мученика из-за него самого и большую часть обстоятельств можно поменять: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А ч</a:t>
            </a:r>
            <a:r>
              <a:rPr lang="en" sz="1800"/>
              <a:t>то хотите прокомментировать вы? С каким проявлением мученика встречались? Как бы повели себя в такой ситуации?</a:t>
            </a:r>
            <a:endParaRPr sz="18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5a968b37d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45a968b37d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Комплекс отличника чаще относят к позитивным, однако проблем от него тоже немало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Разные активности QA - писать тестовую документацию, применять разные виды тестирования, описывать баги, общаться с командой, планировать работу и прочее-прочее;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Быть лучшим в каждой из этих активностей: быстро и чётко писать документы, разбираться во всех тестирования, всегда быть на одной волне с командой и т.п.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45a968b37d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45a968b37d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Утопическая идея полного тестирования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была изначально безнадёжна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45a968b37d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45a968b37d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Потеря уверенности - это больше времени на те же проверки,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больше проверок и перепроверок. Он не может отпустить эту задачу и постоянно к ней возвращается.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Не может взять на себя ответственность по протестированной задаче.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45a968b37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45a968b37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Год назад я пришла в новую для себя область работать над продуктом в большой распределённой команде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45a968b37d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45a968b37d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A1A1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проверить лучше, чем коллега быстрее, качественнее - это не плохо, но не может быть конечной целью (это не результат работы)</a:t>
            </a:r>
            <a:endParaRPr sz="1200">
              <a:solidFill>
                <a:srgbClr val="1A1A1A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A1A1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а если не получится, то демотивация и потеря интереса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45a968b37d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45a968b37d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A1A1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Отдельная тема по глупости: первые шаги в тестирование, в проекте, в задаче связаны с ощущением собственной глупости. </a:t>
            </a:r>
            <a:endParaRPr sz="1200">
              <a:solidFill>
                <a:srgbClr val="1A1A1A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A1A1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Но как только тестировщик перестаёт задавать вопросы, так он перестаёт нормально тестировать. Здесь также нужен баланс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45a968b37d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45a968b37d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Может пройти ещё 10 минут и останется 10 на закругление темы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Проблема комплекса отличника в вечной зависимости от “пятёрок”. Все ресурсы бросаются на достижение отличной оценки, не смотря на перегрузку - такие люди часто страдают от профессионального выгорания. А страхи только усиливаются на фоне усталости.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Что хотите прокомментировать? С каким проявлением встречались? Как бы повели себя в такой ситуации?</a:t>
            </a:r>
            <a:endParaRPr sz="18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45a968b37d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45a968b37d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Теперь пройдёмся по более мелким комплексам, которые часто следуют за комплексом отличника.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Комплекс вины проявляется и в кейсе из комплекса отличника: пропущенный баг заставляет чувствовать свою вину,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возвращаться к ситуации вместо того, чтобы сделать выводы и двигаться дальше. Глупые вопросы - чувствовать вину перед коллегами и мучаться тем, что не смог разобраться самостоятельно.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Неправильная оценка лидом времени на тестирование проекта или конкретной фичи - в виде вины заставляет предоставлять льготы “пострадавшим” сотрудникам, не разбираясь в их заслугах и может быть использован этими самыми сотрудниками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Что хотите прокомментировать? Привести примеры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45dcb5bc48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45dcb5bc48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Комплекс превосходства проявляется над заказчиком, когда все запросы считаются глупыми, предложенные сроки нереальными и вообще заказчик не ставится в авторитеты.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Иногда становится командным и обсуждается группой товарищей с ядовитыми замечаниями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45dcb5bc48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45dcb5bc48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45dcb5bc48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45dcb5bc48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A1A1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в связках руководитель - подчинённый, где у каждой стороны это есть руководитель будет считать своих подчинённых непонимающими его требования, не справляющимися, не понимающими, как надо тестировать </a:t>
            </a:r>
            <a:endParaRPr sz="1200">
              <a:solidFill>
                <a:srgbClr val="1A1A1A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A1A1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подчинённые будут считать, что руководитель ничего не понимает в их задачах и проблемах, смотрит слишком глобально и вообще ничего не понимает в тестировании </a:t>
            </a:r>
            <a:endParaRPr sz="1200">
              <a:solidFill>
                <a:srgbClr val="1A1A1A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A1A1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аналогичные проблемы в связке ментор-новичок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45dcb5bc48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45dcb5bc48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A1A1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другие коллеги (аналитики, тех.писатели, разработчики) всё время делают что-то не так, а тестировщик знает, как делать это лучше все кейсы, связанные с превосходством, приводят к тому, что не уделяется внимание запросам от этих людей, и не видятся свои проблемы в этом взаимодействии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45dcb5bc48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45dcb5bc48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Что хотите прокомментировать?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С каким проявлением встречались?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Как бы повели себя в такой ситуации?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45dcb5bc48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45dcb5bc48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A1A1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кейс-1 прямое указание сверху, как надо работать без учёта вопросов сотрудника</a:t>
            </a:r>
            <a:endParaRPr sz="1200">
              <a:solidFill>
                <a:srgbClr val="1A1A1A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A1A1A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кейс-2 отсутствие указания как и что делать, иди и делай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45a968b37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45a968b3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Формат работы с залом: после каждого набора комплексов будет небольшое обсуждение - я прошу вас прокомментировать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? о примерах/ ра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45dcb5bc48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45dcb5bc48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Roboto"/>
                <a:ea typeface="Roboto"/>
                <a:cs typeface="Roboto"/>
                <a:sym typeface="Roboto"/>
              </a:rPr>
              <a:t>простой тестировщик тоже может иметь власть и не пускать задачу в релиз из-за своего комплекса, </a:t>
            </a:r>
            <a:endParaRPr sz="1200">
              <a:solidFill>
                <a:srgbClr val="1A1A1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A1A1A"/>
                </a:solidFill>
                <a:latin typeface="Roboto"/>
                <a:ea typeface="Roboto"/>
                <a:cs typeface="Roboto"/>
                <a:sym typeface="Roboto"/>
              </a:rPr>
              <a:t>особенно если правила релиза задачи не описаны детально</a:t>
            </a:r>
            <a:endParaRPr sz="1200">
              <a:solidFill>
                <a:srgbClr val="1A1A1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45dcb5bc48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45dcb5bc48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Все рассказанные комплексы достаточно тесно переплетаются и одни и те же кейсы могут вызывать разные комплексы у разных людей, а у кого-то не вызывать ничего.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Комплексы используются как рычаги другими людьми - руководитель будет использовать отличника, а подчинённый комплекс власти руководителя, используются ваши болевые точки. Нужны примеры использования болевых точек: 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4822230ec2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4822230ec2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45dcb5bc48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45dcb5bc48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A1A1A"/>
                </a:solidFill>
                <a:latin typeface="Roboto"/>
                <a:ea typeface="Roboto"/>
                <a:cs typeface="Roboto"/>
                <a:sym typeface="Roboto"/>
              </a:rPr>
              <a:t>На самом деле больше всего помогло, что не только я столкнулась с этой проблемой, </a:t>
            </a:r>
            <a:endParaRPr sz="1200">
              <a:solidFill>
                <a:srgbClr val="1A1A1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A1A1A"/>
                </a:solidFill>
                <a:latin typeface="Roboto"/>
                <a:ea typeface="Roboto"/>
                <a:cs typeface="Roboto"/>
                <a:sym typeface="Roboto"/>
              </a:rPr>
              <a:t>что и у других новичков проявляются аналогичные. А для локализации самих комплексов помогает анализ пропущенных ударов (того, что бьёт сильнее) и кнопок, которые используют коллеги для работы с вами.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45ebecf63b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45ebecf63b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A1A1A"/>
                </a:solidFill>
                <a:latin typeface="Roboto"/>
                <a:ea typeface="Roboto"/>
                <a:cs typeface="Roboto"/>
                <a:sym typeface="Roboto"/>
              </a:rPr>
              <a:t>4.2. куда хотелось бы прийти:</a:t>
            </a:r>
            <a:endParaRPr sz="1200">
              <a:solidFill>
                <a:srgbClr val="1A1A1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A1A1A"/>
                </a:solidFill>
                <a:latin typeface="Roboto"/>
                <a:ea typeface="Roboto"/>
                <a:cs typeface="Roboto"/>
                <a:sym typeface="Roboto"/>
              </a:rPr>
              <a:t>перевести комплексы в позитив и использовать свой героизм во благо</a:t>
            </a:r>
            <a:endParaRPr sz="1200">
              <a:solidFill>
                <a:srgbClr val="1A1A1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A1A1A"/>
                </a:solidFill>
                <a:latin typeface="Roboto"/>
                <a:ea typeface="Roboto"/>
                <a:cs typeface="Roboto"/>
                <a:sym typeface="Roboto"/>
              </a:rPr>
              <a:t>понимать, где проявляется комплекс и включать осознание</a:t>
            </a:r>
            <a:endParaRPr sz="1200">
              <a:solidFill>
                <a:srgbClr val="1A1A1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A1A1A"/>
                </a:solidFill>
                <a:latin typeface="Roboto"/>
                <a:ea typeface="Roboto"/>
                <a:cs typeface="Roboto"/>
                <a:sym typeface="Roboto"/>
              </a:rPr>
              <a:t>-&gt; немного героя, немного мученика и немного отличника, чтобы получить супермена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45ebecf63b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45ebecf63b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45a968b37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45a968b37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Требуется чёткое определение комплекса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Позитивный и непозитивный взгляд (нужно ли это здесь?)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Основные три комплекса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! нет людей без комплексов и если кто-то считает иначе, то это тоже комплекс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Комплексы проявляются в момент, когда человек оказывается в непривычной обстановке (меняет работу, должность и т.п.)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5a968b37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45a968b37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Герой или спаситель проявляется в желании показать себя, несмотря ни на что, не думая о своих интересах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Комплекс героя обычно вырастает из комплекса жертвы, как обратной его стороны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45a968b37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45a968b37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Пример тестирующих разработчиков (команда)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45a968b37d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45a968b37d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Кейс с решением одного тестировщика из команды провести проверки, не привлекая других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45a968b37d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45a968b37d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Кейс с тестировщиком, берущим на себя общение с заказчиком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45a968b37d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45a968b37d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jp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Relationship Id="rId4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jpg"/><Relationship Id="rId4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jpg"/><Relationship Id="rId4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g"/><Relationship Id="rId4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jp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1.png"/><Relationship Id="rId5" Type="http://schemas.openxmlformats.org/officeDocument/2006/relationships/hyperlink" Target="https://www.muranosoft.ru/" TargetMode="External"/><Relationship Id="rId6" Type="http://schemas.openxmlformats.org/officeDocument/2006/relationships/hyperlink" Target="https://appulate.com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jpg"/><Relationship Id="rId4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jpg"/><Relationship Id="rId4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jpg"/><Relationship Id="rId4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jpg"/><Relationship Id="rId4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jpg"/><Relationship Id="rId4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jpg"/><Relationship Id="rId4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jp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Relationship Id="rId4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jpg"/><Relationship Id="rId4" Type="http://schemas.openxmlformats.org/officeDocument/2006/relationships/image" Target="../media/image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jpg"/><Relationship Id="rId4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Relationship Id="rId4" Type="http://schemas.openxmlformats.org/officeDocument/2006/relationships/image" Target="../media/image1.png"/><Relationship Id="rId5" Type="http://schemas.openxmlformats.org/officeDocument/2006/relationships/image" Target="../media/image33.png"/><Relationship Id="rId6" Type="http://schemas.openxmlformats.org/officeDocument/2006/relationships/image" Target="../media/image38.png"/><Relationship Id="rId7" Type="http://schemas.openxmlformats.org/officeDocument/2006/relationships/image" Target="../media/image40.png"/><Relationship Id="rId8" Type="http://schemas.openxmlformats.org/officeDocument/2006/relationships/image" Target="../media/image3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9.jpg"/><Relationship Id="rId4" Type="http://schemas.openxmlformats.org/officeDocument/2006/relationships/image" Target="../media/image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jpg"/><Relationship Id="rId4" Type="http://schemas.openxmlformats.org/officeDocument/2006/relationships/image" Target="../media/image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1.jpg"/><Relationship Id="rId4" Type="http://schemas.openxmlformats.org/officeDocument/2006/relationships/image" Target="../media/image1.png"/><Relationship Id="rId5" Type="http://schemas.openxmlformats.org/officeDocument/2006/relationships/hyperlink" Target="https://www.muranosoft.ru/" TargetMode="External"/><Relationship Id="rId6" Type="http://schemas.openxmlformats.org/officeDocument/2006/relationships/hyperlink" Target="https://www.muranosoft.ru/" TargetMode="External"/><Relationship Id="rId7" Type="http://schemas.openxmlformats.org/officeDocument/2006/relationships/hyperlink" Target="https://appulate.com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72625" y="4105550"/>
            <a:ext cx="1683600" cy="895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24998" l="0" r="0" t="0"/>
          <a:stretch/>
        </p:blipFill>
        <p:spPr>
          <a:xfrm>
            <a:off x="0" y="0"/>
            <a:ext cx="914399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0" y="1159600"/>
            <a:ext cx="9144000" cy="15366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Комплексы: как с ними жить и распознавать в себе</a:t>
            </a:r>
            <a:endParaRPr sz="52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5799900" y="4242900"/>
            <a:ext cx="3344100" cy="895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Абрамова Юлия</a:t>
            </a:r>
            <a:endParaRPr b="1" sz="24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Компания Мурано</a:t>
            </a:r>
            <a:endParaRPr b="1" sz="24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4825"/>
            <a:ext cx="1198900" cy="6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2"/>
          <p:cNvPicPr preferRelativeResize="0"/>
          <p:nvPr/>
        </p:nvPicPr>
        <p:blipFill rotWithShape="1">
          <a:blip r:embed="rId3">
            <a:alphaModFix/>
          </a:blip>
          <a:srcRect b="10843" l="0" r="0" t="2213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/>
          </a:p>
        </p:txBody>
      </p:sp>
      <p:sp>
        <p:nvSpPr>
          <p:cNvPr id="141" name="Google Shape;141;p22"/>
          <p:cNvSpPr txBox="1"/>
          <p:nvPr/>
        </p:nvSpPr>
        <p:spPr>
          <a:xfrm>
            <a:off x="0" y="2182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Комплекс героя</a:t>
            </a:r>
            <a:endParaRPr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2" name="Google Shape;142;p22"/>
          <p:cNvSpPr txBox="1"/>
          <p:nvPr/>
        </p:nvSpPr>
        <p:spPr>
          <a:xfrm>
            <a:off x="0" y="2009275"/>
            <a:ext cx="9144000" cy="20004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Лид-спаситель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или 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Спасите лида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3" name="Google Shape;1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4825"/>
            <a:ext cx="1198900" cy="6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/>
          </a:p>
        </p:txBody>
      </p:sp>
      <p:sp>
        <p:nvSpPr>
          <p:cNvPr id="150" name="Google Shape;150;p23"/>
          <p:cNvSpPr txBox="1"/>
          <p:nvPr/>
        </p:nvSpPr>
        <p:spPr>
          <a:xfrm>
            <a:off x="0" y="218200"/>
            <a:ext cx="9144000" cy="7749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Герои</a:t>
            </a:r>
            <a:endParaRPr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1" name="Google Shape;151;p23"/>
          <p:cNvSpPr txBox="1"/>
          <p:nvPr/>
        </p:nvSpPr>
        <p:spPr>
          <a:xfrm>
            <a:off x="0" y="1418475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3F3F3"/>
                </a:solidFill>
                <a:latin typeface="Comic Sans MS"/>
                <a:ea typeface="Comic Sans MS"/>
                <a:cs typeface="Comic Sans MS"/>
                <a:sym typeface="Comic Sans MS"/>
              </a:rPr>
              <a:t>Герой, спасающий всех вечером в пятницу,</a:t>
            </a:r>
            <a:endParaRPr b="1" sz="2400">
              <a:solidFill>
                <a:srgbClr val="F3F3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3F3F3"/>
                </a:solidFill>
                <a:latin typeface="Comic Sans MS"/>
                <a:ea typeface="Comic Sans MS"/>
                <a:cs typeface="Comic Sans MS"/>
                <a:sym typeface="Comic Sans MS"/>
              </a:rPr>
              <a:t>Чтобы выдать релиз в понедельник</a:t>
            </a:r>
            <a:endParaRPr b="1" sz="2400">
              <a:solidFill>
                <a:srgbClr val="F3F3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3F3F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2" name="Google Shape;152;p23"/>
          <p:cNvSpPr txBox="1"/>
          <p:nvPr/>
        </p:nvSpPr>
        <p:spPr>
          <a:xfrm>
            <a:off x="0" y="2660650"/>
            <a:ext cx="9144000" cy="5646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Герой, заменяющий команду на проекте и у заказчика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3" name="Google Shape;153;p23"/>
          <p:cNvSpPr txBox="1"/>
          <p:nvPr/>
        </p:nvSpPr>
        <p:spPr>
          <a:xfrm>
            <a:off x="0" y="3584250"/>
            <a:ext cx="5165100" cy="5646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Герой выходит в продакшен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4" name="Google Shape;154;p23"/>
          <p:cNvSpPr txBox="1"/>
          <p:nvPr/>
        </p:nvSpPr>
        <p:spPr>
          <a:xfrm>
            <a:off x="5977800" y="3584225"/>
            <a:ext cx="3166200" cy="5646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Героический лид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5" name="Google Shape;15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4825"/>
            <a:ext cx="1198900" cy="6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55"/>
            <a:ext cx="9144001" cy="514099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A1A1A"/>
                </a:solidFill>
                <a:latin typeface="Roboto"/>
                <a:ea typeface="Roboto"/>
                <a:cs typeface="Roboto"/>
                <a:sym typeface="Roboto"/>
              </a:rPr>
              <a:t>в </a:t>
            </a:r>
            <a:endParaRPr/>
          </a:p>
        </p:txBody>
      </p:sp>
      <p:sp>
        <p:nvSpPr>
          <p:cNvPr id="162" name="Google Shape;162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/>
          </a:p>
        </p:txBody>
      </p:sp>
      <p:sp>
        <p:nvSpPr>
          <p:cNvPr id="163" name="Google Shape;163;p24"/>
          <p:cNvSpPr txBox="1"/>
          <p:nvPr/>
        </p:nvSpPr>
        <p:spPr>
          <a:xfrm>
            <a:off x="0" y="2182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Комплекс мученика</a:t>
            </a:r>
            <a:endParaRPr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4" name="Google Shape;164;p24"/>
          <p:cNvSpPr txBox="1"/>
          <p:nvPr/>
        </p:nvSpPr>
        <p:spPr>
          <a:xfrm>
            <a:off x="0" y="2009275"/>
            <a:ext cx="9144000" cy="13647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нет конструктива: </a:t>
            </a:r>
            <a:b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то много багов - то мало</a:t>
            </a:r>
            <a:b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то много времени - то мало</a:t>
            </a:r>
            <a:b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b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5" name="Google Shape;16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4825"/>
            <a:ext cx="1198900" cy="69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4"/>
          <p:cNvSpPr txBox="1"/>
          <p:nvPr/>
        </p:nvSpPr>
        <p:spPr>
          <a:xfrm>
            <a:off x="2494600" y="3635675"/>
            <a:ext cx="4050600" cy="5646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И всегда кто-то виноват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5"/>
          <p:cNvPicPr preferRelativeResize="0"/>
          <p:nvPr/>
        </p:nvPicPr>
        <p:blipFill rotWithShape="1">
          <a:blip r:embed="rId3">
            <a:alphaModFix/>
          </a:blip>
          <a:srcRect b="5584" l="0" r="1361" t="11186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 sz="1400">
              <a:solidFill>
                <a:schemeClr val="lt1"/>
              </a:solidFill>
            </a:endParaRPr>
          </a:p>
        </p:txBody>
      </p:sp>
      <p:sp>
        <p:nvSpPr>
          <p:cNvPr id="173" name="Google Shape;173;p25"/>
          <p:cNvSpPr txBox="1"/>
          <p:nvPr/>
        </p:nvSpPr>
        <p:spPr>
          <a:xfrm>
            <a:off x="0" y="2182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Комплекс мученика</a:t>
            </a:r>
            <a:endParaRPr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4" name="Google Shape;174;p25"/>
          <p:cNvSpPr txBox="1"/>
          <p:nvPr/>
        </p:nvSpPr>
        <p:spPr>
          <a:xfrm>
            <a:off x="0" y="2199963"/>
            <a:ext cx="9144000" cy="13647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Много багов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или</a:t>
            </a:r>
            <a:b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Мало багов</a:t>
            </a:r>
            <a:b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b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5" name="Google Shape;17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4825"/>
            <a:ext cx="1198900" cy="6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6"/>
          <p:cNvPicPr preferRelativeResize="0"/>
          <p:nvPr/>
        </p:nvPicPr>
        <p:blipFill rotWithShape="1">
          <a:blip r:embed="rId3">
            <a:alphaModFix/>
          </a:blip>
          <a:srcRect b="0" l="0" r="0" t="663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/>
          </a:p>
        </p:txBody>
      </p:sp>
      <p:sp>
        <p:nvSpPr>
          <p:cNvPr id="182" name="Google Shape;182;p26"/>
          <p:cNvSpPr txBox="1"/>
          <p:nvPr/>
        </p:nvSpPr>
        <p:spPr>
          <a:xfrm>
            <a:off x="0" y="2182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Комплекс мученика</a:t>
            </a:r>
            <a:endParaRPr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3" name="Google Shape;183;p26"/>
          <p:cNvSpPr txBox="1"/>
          <p:nvPr/>
        </p:nvSpPr>
        <p:spPr>
          <a:xfrm>
            <a:off x="0" y="2009275"/>
            <a:ext cx="9144000" cy="13647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Мало времени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или</a:t>
            </a:r>
            <a:b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Много времени</a:t>
            </a:r>
            <a:b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b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84" name="Google Shape;18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4825"/>
            <a:ext cx="1198900" cy="6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7"/>
          <p:cNvPicPr preferRelativeResize="0"/>
          <p:nvPr/>
        </p:nvPicPr>
        <p:blipFill rotWithShape="1">
          <a:blip r:embed="rId3">
            <a:alphaModFix/>
          </a:blip>
          <a:srcRect b="0" l="0" r="0" t="664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/>
          </a:p>
        </p:txBody>
      </p:sp>
      <p:sp>
        <p:nvSpPr>
          <p:cNvPr id="191" name="Google Shape;191;p27"/>
          <p:cNvSpPr txBox="1"/>
          <p:nvPr/>
        </p:nvSpPr>
        <p:spPr>
          <a:xfrm>
            <a:off x="0" y="2182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Комплекс мученика</a:t>
            </a:r>
            <a:endParaRPr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2" name="Google Shape;192;p27"/>
          <p:cNvSpPr txBox="1"/>
          <p:nvPr/>
        </p:nvSpPr>
        <p:spPr>
          <a:xfrm>
            <a:off x="0" y="2009275"/>
            <a:ext cx="9144000" cy="13647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Много джунов 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или</a:t>
            </a:r>
            <a:b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Мало джунов</a:t>
            </a:r>
            <a:b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b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93" name="Google Shape;19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4825"/>
            <a:ext cx="1198900" cy="6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8"/>
          <p:cNvPicPr preferRelativeResize="0"/>
          <p:nvPr/>
        </p:nvPicPr>
        <p:blipFill rotWithShape="1">
          <a:blip r:embed="rId3">
            <a:alphaModFix/>
          </a:blip>
          <a:srcRect b="8588" l="0" r="0" t="4921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/>
          </a:p>
        </p:txBody>
      </p:sp>
      <p:sp>
        <p:nvSpPr>
          <p:cNvPr id="200" name="Google Shape;200;p28"/>
          <p:cNvSpPr txBox="1"/>
          <p:nvPr/>
        </p:nvSpPr>
        <p:spPr>
          <a:xfrm>
            <a:off x="0" y="218200"/>
            <a:ext cx="9144000" cy="7749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Мученики</a:t>
            </a:r>
            <a:endParaRPr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1" name="Google Shape;201;p28"/>
          <p:cNvSpPr txBox="1"/>
          <p:nvPr/>
        </p:nvSpPr>
        <p:spPr>
          <a:xfrm>
            <a:off x="0" y="12247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Мучаемся с большим или 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маленьким количеством багов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2" name="Google Shape;202;p28"/>
          <p:cNvSpPr txBox="1"/>
          <p:nvPr/>
        </p:nvSpPr>
        <p:spPr>
          <a:xfrm>
            <a:off x="0" y="2412625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Мучаемся с недостатком (чаще) 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или избытком (реже) времени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3" name="Google Shape;203;p28"/>
          <p:cNvSpPr txBox="1"/>
          <p:nvPr/>
        </p:nvSpPr>
        <p:spPr>
          <a:xfrm>
            <a:off x="0" y="3600525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Мучаемся с толпой джунов 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или страдаем от их отсутствия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04" name="Google Shape;20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4825"/>
            <a:ext cx="1198900" cy="6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/>
          </a:p>
        </p:txBody>
      </p:sp>
      <p:sp>
        <p:nvSpPr>
          <p:cNvPr id="211" name="Google Shape;211;p29"/>
          <p:cNvSpPr txBox="1"/>
          <p:nvPr/>
        </p:nvSpPr>
        <p:spPr>
          <a:xfrm>
            <a:off x="0" y="3585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Комплекс отличника</a:t>
            </a:r>
            <a:endParaRPr sz="48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2" name="Google Shape;212;p29"/>
          <p:cNvSpPr txBox="1"/>
          <p:nvPr/>
        </p:nvSpPr>
        <p:spPr>
          <a:xfrm>
            <a:off x="0" y="2664900"/>
            <a:ext cx="9144000" cy="5751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Делать всё на отлично и не ошибаться</a:t>
            </a:r>
            <a:endParaRPr b="1" sz="24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13" name="Google Shape;21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4825"/>
            <a:ext cx="1198900" cy="6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87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/>
          </a:p>
        </p:txBody>
      </p:sp>
      <p:sp>
        <p:nvSpPr>
          <p:cNvPr id="220" name="Google Shape;220;p30"/>
          <p:cNvSpPr txBox="1"/>
          <p:nvPr/>
        </p:nvSpPr>
        <p:spPr>
          <a:xfrm>
            <a:off x="0" y="3585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Комплекс отличника</a:t>
            </a:r>
            <a:endParaRPr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1" name="Google Shape;221;p30"/>
          <p:cNvSpPr txBox="1"/>
          <p:nvPr/>
        </p:nvSpPr>
        <p:spPr>
          <a:xfrm>
            <a:off x="0" y="2664900"/>
            <a:ext cx="9144000" cy="5751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Проверить всё нельзя пропустить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22" name="Google Shape;22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875" y="4450225"/>
            <a:ext cx="1198900" cy="6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6" y="0"/>
            <a:ext cx="914176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/>
          </a:p>
        </p:txBody>
      </p:sp>
      <p:sp>
        <p:nvSpPr>
          <p:cNvPr id="229" name="Google Shape;229;p31"/>
          <p:cNvSpPr txBox="1"/>
          <p:nvPr/>
        </p:nvSpPr>
        <p:spPr>
          <a:xfrm>
            <a:off x="0" y="3585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Комплекс отличника</a:t>
            </a:r>
            <a:endParaRPr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0" name="Google Shape;230;p31"/>
          <p:cNvSpPr txBox="1"/>
          <p:nvPr/>
        </p:nvSpPr>
        <p:spPr>
          <a:xfrm>
            <a:off x="0" y="2664900"/>
            <a:ext cx="9144000" cy="5751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Пропустил баг - потерял уверенность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31" name="Google Shape;23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50225"/>
            <a:ext cx="1198900" cy="6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 b="4117" l="0" r="0" t="2520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 sz="1400">
              <a:solidFill>
                <a:schemeClr val="lt1"/>
              </a:solidFill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0" y="2182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Зачем меня слушать</a:t>
            </a:r>
            <a:endParaRPr sz="48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6030750" y="1901425"/>
            <a:ext cx="3113100" cy="9156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Работа в Мурано </a:t>
            </a:r>
            <a:endParaRPr b="1" sz="24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на Appulate</a:t>
            </a:r>
            <a:endParaRPr b="1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1827375"/>
            <a:ext cx="28098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Разные роли на многих проектах</a:t>
            </a:r>
            <a:endParaRPr b="1" sz="24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4825"/>
            <a:ext cx="1198900" cy="6932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0" y="3309800"/>
            <a:ext cx="2988900" cy="5358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8 лет выдержки</a:t>
            </a:r>
            <a:endParaRPr b="1" sz="24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6212275" y="3309800"/>
            <a:ext cx="2931600" cy="787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  <a:hlinkClick r:id="rId5"/>
              </a:rPr>
              <a:t>www.muranosoft.ru</a:t>
            </a:r>
            <a:endParaRPr b="1"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appulate.com</a:t>
            </a:r>
            <a:endParaRPr b="1"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" y="0"/>
            <a:ext cx="914401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/>
          </a:p>
        </p:txBody>
      </p:sp>
      <p:sp>
        <p:nvSpPr>
          <p:cNvPr id="238" name="Google Shape;238;p32"/>
          <p:cNvSpPr txBox="1"/>
          <p:nvPr/>
        </p:nvSpPr>
        <p:spPr>
          <a:xfrm>
            <a:off x="0" y="3585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Комплекс отличника</a:t>
            </a:r>
            <a:endParaRPr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9" name="Google Shape;239;p32"/>
          <p:cNvSpPr txBox="1"/>
          <p:nvPr/>
        </p:nvSpPr>
        <p:spPr>
          <a:xfrm>
            <a:off x="0" y="2664900"/>
            <a:ext cx="9144000" cy="5751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Тестируй лучше соседа!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40" name="Google Shape;24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4825"/>
            <a:ext cx="1198900" cy="6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3"/>
          <p:cNvPicPr preferRelativeResize="0"/>
          <p:nvPr/>
        </p:nvPicPr>
        <p:blipFill rotWithShape="1">
          <a:blip r:embed="rId3">
            <a:alphaModFix/>
          </a:blip>
          <a:srcRect b="0" l="8475" r="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 sz="1400">
              <a:solidFill>
                <a:schemeClr val="lt1"/>
              </a:solidFill>
            </a:endParaRPr>
          </a:p>
        </p:txBody>
      </p:sp>
      <p:sp>
        <p:nvSpPr>
          <p:cNvPr id="247" name="Google Shape;247;p33"/>
          <p:cNvSpPr txBox="1"/>
          <p:nvPr/>
        </p:nvSpPr>
        <p:spPr>
          <a:xfrm>
            <a:off x="0" y="3585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Комплекс отличника</a:t>
            </a:r>
            <a:endParaRPr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8" name="Google Shape;248;p33"/>
          <p:cNvSpPr txBox="1"/>
          <p:nvPr/>
        </p:nvSpPr>
        <p:spPr>
          <a:xfrm>
            <a:off x="0" y="2664900"/>
            <a:ext cx="9144000" cy="5751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Не выглядеть глупым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49" name="Google Shape;24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4825"/>
            <a:ext cx="1198900" cy="6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02"/>
            <a:ext cx="9144001" cy="5142496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 sz="1400">
              <a:solidFill>
                <a:schemeClr val="lt1"/>
              </a:solidFill>
            </a:endParaRPr>
          </a:p>
        </p:txBody>
      </p:sp>
      <p:sp>
        <p:nvSpPr>
          <p:cNvPr id="256" name="Google Shape;256;p34"/>
          <p:cNvSpPr txBox="1"/>
          <p:nvPr/>
        </p:nvSpPr>
        <p:spPr>
          <a:xfrm>
            <a:off x="0" y="3585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Отличники</a:t>
            </a:r>
            <a:endParaRPr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7" name="Google Shape;257;p34"/>
          <p:cNvSpPr txBox="1"/>
          <p:nvPr/>
        </p:nvSpPr>
        <p:spPr>
          <a:xfrm>
            <a:off x="0" y="1688550"/>
            <a:ext cx="9144000" cy="5706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Не ошибаться и работать на отлично по всем фронтам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8" name="Google Shape;258;p34"/>
          <p:cNvSpPr txBox="1"/>
          <p:nvPr/>
        </p:nvSpPr>
        <p:spPr>
          <a:xfrm>
            <a:off x="0" y="2640650"/>
            <a:ext cx="3857700" cy="5706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Не пропускать  баги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9" name="Google Shape;259;p34"/>
          <p:cNvSpPr txBox="1"/>
          <p:nvPr/>
        </p:nvSpPr>
        <p:spPr>
          <a:xfrm>
            <a:off x="5413525" y="3592750"/>
            <a:ext cx="3730500" cy="5706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Протестировать </a:t>
            </a: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всё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0" name="Google Shape;260;p34"/>
          <p:cNvSpPr txBox="1"/>
          <p:nvPr/>
        </p:nvSpPr>
        <p:spPr>
          <a:xfrm>
            <a:off x="0" y="3592750"/>
            <a:ext cx="3813900" cy="5706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Быть лучше соседа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1" name="Google Shape;261;p34"/>
          <p:cNvSpPr txBox="1"/>
          <p:nvPr/>
        </p:nvSpPr>
        <p:spPr>
          <a:xfrm>
            <a:off x="5027775" y="2667150"/>
            <a:ext cx="4116300" cy="5706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Не выглядеть глупым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62" name="Google Shape;26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4825"/>
            <a:ext cx="1198900" cy="6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5"/>
          <p:cNvPicPr preferRelativeResize="0"/>
          <p:nvPr/>
        </p:nvPicPr>
        <p:blipFill rotWithShape="1">
          <a:blip r:embed="rId3">
            <a:alphaModFix/>
          </a:blip>
          <a:srcRect b="0" l="4461" r="0" t="0"/>
          <a:stretch/>
        </p:blipFill>
        <p:spPr>
          <a:xfrm>
            <a:off x="0" y="-59587"/>
            <a:ext cx="9144000" cy="519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/>
          </a:p>
        </p:txBody>
      </p:sp>
      <p:sp>
        <p:nvSpPr>
          <p:cNvPr id="269" name="Google Shape;269;p35"/>
          <p:cNvSpPr txBox="1"/>
          <p:nvPr/>
        </p:nvSpPr>
        <p:spPr>
          <a:xfrm>
            <a:off x="0" y="3585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Комплекс вины</a:t>
            </a:r>
            <a:endParaRPr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0" name="Google Shape;270;p35"/>
          <p:cNvSpPr txBox="1"/>
          <p:nvPr/>
        </p:nvSpPr>
        <p:spPr>
          <a:xfrm>
            <a:off x="0" y="1549200"/>
            <a:ext cx="9144000" cy="5706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Пропущенная ошибка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" name="Google Shape;271;p35"/>
          <p:cNvSpPr txBox="1"/>
          <p:nvPr/>
        </p:nvSpPr>
        <p:spPr>
          <a:xfrm>
            <a:off x="0" y="2538863"/>
            <a:ext cx="9144000" cy="5706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Глупые вопросы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2" name="Google Shape;272;p35"/>
          <p:cNvSpPr txBox="1"/>
          <p:nvPr/>
        </p:nvSpPr>
        <p:spPr>
          <a:xfrm>
            <a:off x="0" y="3491850"/>
            <a:ext cx="9144000" cy="5706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Неправильная оценка времени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73" name="Google Shape;27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4825"/>
            <a:ext cx="1198900" cy="6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 sz="1400">
              <a:solidFill>
                <a:schemeClr val="lt1"/>
              </a:solidFill>
            </a:endParaRPr>
          </a:p>
        </p:txBody>
      </p:sp>
      <p:sp>
        <p:nvSpPr>
          <p:cNvPr id="280" name="Google Shape;280;p36"/>
          <p:cNvSpPr txBox="1"/>
          <p:nvPr/>
        </p:nvSpPr>
        <p:spPr>
          <a:xfrm>
            <a:off x="0" y="3585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Комплекс превосходства</a:t>
            </a:r>
            <a:endParaRPr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1" name="Google Shape;281;p36"/>
          <p:cNvSpPr txBox="1"/>
          <p:nvPr/>
        </p:nvSpPr>
        <p:spPr>
          <a:xfrm>
            <a:off x="0" y="2664900"/>
            <a:ext cx="9144000" cy="5751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Над заказчиком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2" name="Google Shape;28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4825"/>
            <a:ext cx="1198900" cy="6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 sz="1400">
              <a:solidFill>
                <a:schemeClr val="lt1"/>
              </a:solidFill>
            </a:endParaRPr>
          </a:p>
        </p:txBody>
      </p:sp>
      <p:sp>
        <p:nvSpPr>
          <p:cNvPr id="289" name="Google Shape;289;p37"/>
          <p:cNvSpPr txBox="1"/>
          <p:nvPr/>
        </p:nvSpPr>
        <p:spPr>
          <a:xfrm>
            <a:off x="0" y="3585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Комплекс превосходства</a:t>
            </a:r>
            <a:endParaRPr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0" name="Google Shape;290;p37"/>
          <p:cNvSpPr txBox="1"/>
          <p:nvPr/>
        </p:nvSpPr>
        <p:spPr>
          <a:xfrm>
            <a:off x="0" y="2664900"/>
            <a:ext cx="9144000" cy="5751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Над пользователями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91" name="Google Shape;29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4825"/>
            <a:ext cx="1198900" cy="6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/>
          </a:p>
        </p:txBody>
      </p:sp>
      <p:sp>
        <p:nvSpPr>
          <p:cNvPr id="298" name="Google Shape;298;p38"/>
          <p:cNvSpPr txBox="1"/>
          <p:nvPr/>
        </p:nvSpPr>
        <p:spPr>
          <a:xfrm>
            <a:off x="0" y="3585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Комплекс превосходства</a:t>
            </a:r>
            <a:endParaRPr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9" name="Google Shape;299;p38"/>
          <p:cNvSpPr txBox="1"/>
          <p:nvPr/>
        </p:nvSpPr>
        <p:spPr>
          <a:xfrm>
            <a:off x="0" y="2640650"/>
            <a:ext cx="3497100" cy="5706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Руководитель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0" name="Google Shape;300;p38"/>
          <p:cNvSpPr txBox="1"/>
          <p:nvPr/>
        </p:nvSpPr>
        <p:spPr>
          <a:xfrm>
            <a:off x="5646900" y="2640650"/>
            <a:ext cx="3497100" cy="5706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Подчиненный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01" name="Google Shape;30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4825"/>
            <a:ext cx="1198900" cy="6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9"/>
          <p:cNvPicPr preferRelativeResize="0"/>
          <p:nvPr/>
        </p:nvPicPr>
        <p:blipFill rotWithShape="1">
          <a:blip r:embed="rId3">
            <a:alphaModFix/>
          </a:blip>
          <a:srcRect b="4072" l="0" r="0" t="10915"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/>
          </a:p>
        </p:txBody>
      </p:sp>
      <p:sp>
        <p:nvSpPr>
          <p:cNvPr id="308" name="Google Shape;308;p39"/>
          <p:cNvSpPr txBox="1"/>
          <p:nvPr/>
        </p:nvSpPr>
        <p:spPr>
          <a:xfrm>
            <a:off x="0" y="3585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Комплекс превосходства</a:t>
            </a:r>
            <a:endParaRPr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9" name="Google Shape;309;p39"/>
          <p:cNvSpPr txBox="1"/>
          <p:nvPr/>
        </p:nvSpPr>
        <p:spPr>
          <a:xfrm>
            <a:off x="0" y="2664900"/>
            <a:ext cx="9144000" cy="5751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Над коллегами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10" name="Google Shape;31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4825"/>
            <a:ext cx="1198900" cy="6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40"/>
          <p:cNvPicPr preferRelativeResize="0"/>
          <p:nvPr/>
        </p:nvPicPr>
        <p:blipFill rotWithShape="1">
          <a:blip r:embed="rId3">
            <a:alphaModFix/>
          </a:blip>
          <a:srcRect b="0" l="0" r="0" t="15182"/>
          <a:stretch/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/>
          </a:p>
        </p:txBody>
      </p:sp>
      <p:sp>
        <p:nvSpPr>
          <p:cNvPr id="317" name="Google Shape;317;p40"/>
          <p:cNvSpPr txBox="1"/>
          <p:nvPr/>
        </p:nvSpPr>
        <p:spPr>
          <a:xfrm>
            <a:off x="0" y="3585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Комплекс превосходства</a:t>
            </a:r>
            <a:endParaRPr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8" name="Google Shape;318;p40"/>
          <p:cNvSpPr txBox="1"/>
          <p:nvPr/>
        </p:nvSpPr>
        <p:spPr>
          <a:xfrm>
            <a:off x="0" y="1715850"/>
            <a:ext cx="4339500" cy="5706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Превосходить заказчика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9" name="Google Shape;319;p40"/>
          <p:cNvSpPr txBox="1"/>
          <p:nvPr/>
        </p:nvSpPr>
        <p:spPr>
          <a:xfrm>
            <a:off x="3737600" y="2422525"/>
            <a:ext cx="5406300" cy="5706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Превосходить пользователей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0" name="Google Shape;320;p40"/>
          <p:cNvSpPr txBox="1"/>
          <p:nvPr/>
        </p:nvSpPr>
        <p:spPr>
          <a:xfrm>
            <a:off x="0" y="3163500"/>
            <a:ext cx="5177700" cy="5706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Превосходить руководителя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1" name="Google Shape;321;p40"/>
          <p:cNvSpPr txBox="1"/>
          <p:nvPr/>
        </p:nvSpPr>
        <p:spPr>
          <a:xfrm>
            <a:off x="4089075" y="3835875"/>
            <a:ext cx="5055000" cy="5706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Превосходить подчинённого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22" name="Google Shape;32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4825"/>
            <a:ext cx="1198900" cy="6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1643"/>
            <a:ext cx="9144000" cy="5225143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/>
          </a:p>
        </p:txBody>
      </p:sp>
      <p:sp>
        <p:nvSpPr>
          <p:cNvPr id="329" name="Google Shape;329;p41"/>
          <p:cNvSpPr txBox="1"/>
          <p:nvPr/>
        </p:nvSpPr>
        <p:spPr>
          <a:xfrm>
            <a:off x="0" y="3585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Комплекс власти</a:t>
            </a:r>
            <a:endParaRPr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30" name="Google Shape;330;p41"/>
          <p:cNvSpPr txBox="1"/>
          <p:nvPr/>
        </p:nvSpPr>
        <p:spPr>
          <a:xfrm>
            <a:off x="0" y="2089325"/>
            <a:ext cx="37452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Я расскажу тебе, КАК надо работать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31" name="Google Shape;331;p41"/>
          <p:cNvSpPr txBox="1"/>
          <p:nvPr/>
        </p:nvSpPr>
        <p:spPr>
          <a:xfrm>
            <a:off x="5398800" y="3087350"/>
            <a:ext cx="37452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Я расскажу тебе, что НАДО работать</a:t>
            </a:r>
            <a:endParaRPr b="1" sz="24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32" name="Google Shape;33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4825"/>
            <a:ext cx="1198900" cy="6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"/>
            <a:ext cx="9144000" cy="514350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 sz="1400">
              <a:solidFill>
                <a:schemeClr val="lt1"/>
              </a:solidFill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0" y="2182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О чём доклад</a:t>
            </a:r>
            <a:endParaRPr sz="48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0" y="2176350"/>
            <a:ext cx="3044400" cy="12735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Char char="●"/>
            </a:pPr>
            <a:r>
              <a:rPr b="1" lang="en" sz="24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О комплексах</a:t>
            </a:r>
            <a:endParaRPr b="1" sz="24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Char char="●"/>
            </a:pPr>
            <a:r>
              <a:rPr b="1" lang="en" sz="24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О боли</a:t>
            </a:r>
            <a:endParaRPr b="1" sz="24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Char char="●"/>
            </a:pPr>
            <a:r>
              <a:rPr b="1" lang="en" sz="24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О примерах</a:t>
            </a:r>
            <a:endParaRPr b="1" sz="24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50225"/>
            <a:ext cx="1198900" cy="6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" y="0"/>
            <a:ext cx="9503214" cy="5143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38" name="Google Shape;338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9" name="Google Shape;339;p42"/>
          <p:cNvSpPr txBox="1"/>
          <p:nvPr/>
        </p:nvSpPr>
        <p:spPr>
          <a:xfrm>
            <a:off x="0" y="3585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Комплекс власти</a:t>
            </a:r>
            <a:endParaRPr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0" name="Google Shape;340;p42"/>
          <p:cNvSpPr txBox="1"/>
          <p:nvPr/>
        </p:nvSpPr>
        <p:spPr>
          <a:xfrm>
            <a:off x="0" y="26649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Ты не пройдёшь! 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В релиз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41" name="Google Shape;34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4825"/>
            <a:ext cx="1198900" cy="6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 sz="1400">
              <a:solidFill>
                <a:schemeClr val="lt1"/>
              </a:solidFill>
            </a:endParaRPr>
          </a:p>
        </p:txBody>
      </p:sp>
      <p:sp>
        <p:nvSpPr>
          <p:cNvPr id="348" name="Google Shape;348;p43"/>
          <p:cNvSpPr txBox="1"/>
          <p:nvPr/>
        </p:nvSpPr>
        <p:spPr>
          <a:xfrm>
            <a:off x="0" y="3585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И е</a:t>
            </a:r>
            <a:r>
              <a:rPr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щё немного комплексов</a:t>
            </a:r>
            <a:endParaRPr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9" name="Google Shape;349;p43"/>
          <p:cNvSpPr txBox="1"/>
          <p:nvPr/>
        </p:nvSpPr>
        <p:spPr>
          <a:xfrm>
            <a:off x="0" y="3468975"/>
            <a:ext cx="9144000" cy="5751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И в чём же проблема?</a:t>
            </a:r>
            <a:endParaRPr b="1" sz="30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50" name="Google Shape;350;p43"/>
          <p:cNvSpPr txBox="1"/>
          <p:nvPr/>
        </p:nvSpPr>
        <p:spPr>
          <a:xfrm>
            <a:off x="0" y="1996650"/>
            <a:ext cx="9144000" cy="9948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Мало знаю о предметной области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Плохо понимаю технические детали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51" name="Google Shape;35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4825"/>
            <a:ext cx="1198900" cy="6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77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/>
          </a:p>
        </p:txBody>
      </p:sp>
      <p:sp>
        <p:nvSpPr>
          <p:cNvPr id="358" name="Google Shape;358;p44"/>
          <p:cNvSpPr txBox="1"/>
          <p:nvPr/>
        </p:nvSpPr>
        <p:spPr>
          <a:xfrm>
            <a:off x="0" y="3275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Как я справляюсь  </a:t>
            </a:r>
            <a:endParaRPr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59" name="Google Shape;35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6125" y="4167475"/>
            <a:ext cx="1687875" cy="97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70675" y="3771300"/>
            <a:ext cx="2401326" cy="13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7450" y="1262625"/>
            <a:ext cx="1038022" cy="1038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25175" y="1737963"/>
            <a:ext cx="1156328" cy="1156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77150" y="1356564"/>
            <a:ext cx="2848026" cy="2136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/>
          </a:p>
        </p:txBody>
      </p:sp>
      <p:sp>
        <p:nvSpPr>
          <p:cNvPr id="370" name="Google Shape;370;p45"/>
          <p:cNvSpPr txBox="1"/>
          <p:nvPr/>
        </p:nvSpPr>
        <p:spPr>
          <a:xfrm>
            <a:off x="0" y="3585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Что делать?</a:t>
            </a:r>
            <a:endParaRPr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1" name="Google Shape;371;p45"/>
          <p:cNvSpPr txBox="1"/>
          <p:nvPr/>
        </p:nvSpPr>
        <p:spPr>
          <a:xfrm>
            <a:off x="0" y="2097550"/>
            <a:ext cx="9144000" cy="5751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Осознать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2" name="Google Shape;372;p45"/>
          <p:cNvSpPr txBox="1"/>
          <p:nvPr/>
        </p:nvSpPr>
        <p:spPr>
          <a:xfrm>
            <a:off x="0" y="3642150"/>
            <a:ext cx="9144000" cy="5751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Простить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73" name="Google Shape;37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4825"/>
            <a:ext cx="1198900" cy="6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1"/>
            <a:ext cx="91439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/>
          </a:p>
        </p:txBody>
      </p:sp>
      <p:sp>
        <p:nvSpPr>
          <p:cNvPr id="380" name="Google Shape;380;p46"/>
          <p:cNvSpPr txBox="1"/>
          <p:nvPr/>
        </p:nvSpPr>
        <p:spPr>
          <a:xfrm>
            <a:off x="0" y="3585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Куда двигаться?</a:t>
            </a:r>
            <a:endParaRPr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81" name="Google Shape;381;p46"/>
          <p:cNvSpPr txBox="1"/>
          <p:nvPr/>
        </p:nvSpPr>
        <p:spPr>
          <a:xfrm>
            <a:off x="0" y="2571750"/>
            <a:ext cx="44289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Использовать комплексы во благо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82" name="Google Shape;382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4825"/>
            <a:ext cx="1198900" cy="6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-8877"/>
            <a:ext cx="9144000" cy="5152376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/>
          </a:p>
        </p:txBody>
      </p:sp>
      <p:sp>
        <p:nvSpPr>
          <p:cNvPr id="389" name="Google Shape;389;p47"/>
          <p:cNvSpPr txBox="1"/>
          <p:nvPr/>
        </p:nvSpPr>
        <p:spPr>
          <a:xfrm>
            <a:off x="0" y="3585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Спасибо за внимание!</a:t>
            </a:r>
            <a:endParaRPr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90" name="Google Shape;3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4825"/>
            <a:ext cx="1198900" cy="69327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7"/>
          <p:cNvSpPr txBox="1"/>
          <p:nvPr/>
        </p:nvSpPr>
        <p:spPr>
          <a:xfrm>
            <a:off x="0" y="1667625"/>
            <a:ext cx="3525900" cy="11046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Мои контакты:</a:t>
            </a:r>
            <a:endParaRPr b="1"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Скайп - yryzhik1</a:t>
            </a:r>
            <a:endParaRPr b="1"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y_abramova@yahoo.com</a:t>
            </a:r>
            <a:endParaRPr b="1"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92" name="Google Shape;392;p47">
            <a:hlinkClick r:id="rId5"/>
          </p:cNvPr>
          <p:cNvSpPr txBox="1"/>
          <p:nvPr/>
        </p:nvSpPr>
        <p:spPr>
          <a:xfrm>
            <a:off x="5987100" y="2445313"/>
            <a:ext cx="3156900" cy="10143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Моя работа: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  <a:hlinkClick r:id="rId6"/>
              </a:rPr>
              <a:t>https://www.muranosoft.ru/</a:t>
            </a:r>
            <a:endParaRPr b="1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  <a:hlinkClick r:id="rId7"/>
              </a:rPr>
              <a:t>https://appulate.com</a:t>
            </a:r>
            <a:endParaRPr b="1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93" name="Google Shape;393;p47"/>
          <p:cNvSpPr txBox="1"/>
          <p:nvPr/>
        </p:nvSpPr>
        <p:spPr>
          <a:xfrm>
            <a:off x="0" y="3256400"/>
            <a:ext cx="3525900" cy="11046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Мой вывод:</a:t>
            </a:r>
            <a:endParaRPr b="1"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Предупрежден - значит </a:t>
            </a:r>
            <a:r>
              <a:rPr b="1" lang="en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вооружен</a:t>
            </a:r>
            <a:r>
              <a:rPr b="1" lang="en" sz="1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!</a:t>
            </a:r>
            <a:endParaRPr b="1"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" y="4"/>
            <a:ext cx="91439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 sz="1400">
              <a:solidFill>
                <a:schemeClr val="lt1"/>
              </a:solidFill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0" y="2182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Что такое комплекс?</a:t>
            </a:r>
            <a:endParaRPr sz="48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4825"/>
            <a:ext cx="1198900" cy="69327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-12" y="1920156"/>
            <a:ext cx="9144000" cy="130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Формируется бессознательно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Формирует шаблон поведения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 sz="1400">
              <a:solidFill>
                <a:schemeClr val="lt1"/>
              </a:solidFill>
            </a:endParaRPr>
          </a:p>
        </p:txBody>
      </p:sp>
      <p:sp>
        <p:nvSpPr>
          <p:cNvPr id="95" name="Google Shape;95;p17"/>
          <p:cNvSpPr txBox="1"/>
          <p:nvPr/>
        </p:nvSpPr>
        <p:spPr>
          <a:xfrm>
            <a:off x="0" y="2182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Комплекс героя</a:t>
            </a:r>
            <a:endParaRPr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4825"/>
            <a:ext cx="1198900" cy="69327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/>
        </p:nvSpPr>
        <p:spPr>
          <a:xfrm>
            <a:off x="0" y="2035950"/>
            <a:ext cx="2988900" cy="5358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Спасти всех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5775900" y="3158025"/>
            <a:ext cx="33678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Не думать о своих интересах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 sz="1400">
              <a:solidFill>
                <a:schemeClr val="lt1"/>
              </a:solidFill>
            </a:endParaRPr>
          </a:p>
        </p:txBody>
      </p:sp>
      <p:sp>
        <p:nvSpPr>
          <p:cNvPr id="105" name="Google Shape;105;p18"/>
          <p:cNvSpPr txBox="1"/>
          <p:nvPr/>
        </p:nvSpPr>
        <p:spPr>
          <a:xfrm>
            <a:off x="0" y="2182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Компле</a:t>
            </a:r>
            <a:r>
              <a:rPr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кс героя</a:t>
            </a:r>
            <a:endParaRPr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0" y="2009275"/>
            <a:ext cx="9144000" cy="20004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Спасти всех вечером в пятницу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или 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Сдать проект в понедельник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4825"/>
            <a:ext cx="1198900" cy="6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9"/>
          <p:cNvPicPr preferRelativeResize="0"/>
          <p:nvPr/>
        </p:nvPicPr>
        <p:blipFill rotWithShape="1">
          <a:blip r:embed="rId3">
            <a:alphaModFix/>
          </a:blip>
          <a:srcRect b="0" l="6094" r="0" t="0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/>
          </a:p>
        </p:txBody>
      </p:sp>
      <p:sp>
        <p:nvSpPr>
          <p:cNvPr id="114" name="Google Shape;114;p19"/>
          <p:cNvSpPr txBox="1"/>
          <p:nvPr/>
        </p:nvSpPr>
        <p:spPr>
          <a:xfrm>
            <a:off x="0" y="2182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Комплекс героя</a:t>
            </a:r>
            <a:endParaRPr sz="4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5" name="Google Shape;115;p19"/>
          <p:cNvSpPr txBox="1"/>
          <p:nvPr/>
        </p:nvSpPr>
        <p:spPr>
          <a:xfrm>
            <a:off x="0" y="2009275"/>
            <a:ext cx="9144000" cy="20004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Один за всех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или 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Все без работы</a:t>
            </a:r>
            <a:endParaRPr b="1"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4825"/>
            <a:ext cx="1198900" cy="6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1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/>
          </a:p>
        </p:txBody>
      </p:sp>
      <p:sp>
        <p:nvSpPr>
          <p:cNvPr id="123" name="Google Shape;123;p20"/>
          <p:cNvSpPr txBox="1"/>
          <p:nvPr/>
        </p:nvSpPr>
        <p:spPr>
          <a:xfrm>
            <a:off x="0" y="2182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Комплекс героя</a:t>
            </a:r>
            <a:endParaRPr sz="48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4" name="Google Shape;124;p20"/>
          <p:cNvSpPr txBox="1"/>
          <p:nvPr/>
        </p:nvSpPr>
        <p:spPr>
          <a:xfrm>
            <a:off x="0" y="2009275"/>
            <a:ext cx="9144000" cy="20004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Один на один</a:t>
            </a:r>
            <a:endParaRPr b="1" sz="24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или </a:t>
            </a:r>
            <a:endParaRPr b="1" sz="24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Лучше других</a:t>
            </a:r>
            <a:endParaRPr b="1" sz="24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4825"/>
            <a:ext cx="1198900" cy="6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1"/>
          <p:cNvPicPr preferRelativeResize="0"/>
          <p:nvPr/>
        </p:nvPicPr>
        <p:blipFill rotWithShape="1">
          <a:blip r:embed="rId3">
            <a:alphaModFix/>
          </a:blip>
          <a:srcRect b="0" l="2439" r="0" t="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 sz="1400">
              <a:solidFill>
                <a:schemeClr val="lt1"/>
              </a:solidFill>
            </a:endParaRPr>
          </a:p>
        </p:txBody>
      </p:sp>
      <p:sp>
        <p:nvSpPr>
          <p:cNvPr id="132" name="Google Shape;132;p21"/>
          <p:cNvSpPr txBox="1"/>
          <p:nvPr/>
        </p:nvSpPr>
        <p:spPr>
          <a:xfrm>
            <a:off x="0" y="218200"/>
            <a:ext cx="9144000" cy="8832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Комплекс героя</a:t>
            </a:r>
            <a:endParaRPr sz="48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3" name="Google Shape;133;p21"/>
          <p:cNvSpPr txBox="1"/>
          <p:nvPr/>
        </p:nvSpPr>
        <p:spPr>
          <a:xfrm>
            <a:off x="0" y="2009275"/>
            <a:ext cx="9144000" cy="2000400"/>
          </a:xfrm>
          <a:prstGeom prst="rect">
            <a:avLst/>
          </a:prstGeom>
          <a:solidFill>
            <a:srgbClr val="060000">
              <a:alpha val="2614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Настроить прод</a:t>
            </a:r>
            <a:endParaRPr b="1" sz="24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или </a:t>
            </a:r>
            <a:endParaRPr b="1" sz="24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Сломать его</a:t>
            </a:r>
            <a:endParaRPr b="1" sz="24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4" name="Google Shape;13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4825"/>
            <a:ext cx="1198900" cy="6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