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9" r:id="rId3"/>
    <p:sldId id="260" r:id="rId4"/>
    <p:sldId id="292" r:id="rId5"/>
    <p:sldId id="267" r:id="rId6"/>
    <p:sldId id="291" r:id="rId7"/>
    <p:sldId id="262" r:id="rId8"/>
    <p:sldId id="263" r:id="rId9"/>
    <p:sldId id="264" r:id="rId10"/>
    <p:sldId id="284" r:id="rId11"/>
    <p:sldId id="272" r:id="rId12"/>
    <p:sldId id="285" r:id="rId13"/>
    <p:sldId id="273" r:id="rId14"/>
    <p:sldId id="286" r:id="rId15"/>
    <p:sldId id="274" r:id="rId16"/>
    <p:sldId id="275" r:id="rId17"/>
    <p:sldId id="287" r:id="rId18"/>
    <p:sldId id="276" r:id="rId19"/>
    <p:sldId id="288" r:id="rId20"/>
    <p:sldId id="279" r:id="rId21"/>
    <p:sldId id="277" r:id="rId22"/>
    <p:sldId id="278" r:id="rId23"/>
    <p:sldId id="280" r:id="rId24"/>
    <p:sldId id="281" r:id="rId25"/>
    <p:sldId id="290" r:id="rId26"/>
    <p:sldId id="270" r:id="rId27"/>
    <p:sldId id="283" r:id="rId28"/>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72437" autoAdjust="0"/>
  </p:normalViewPr>
  <p:slideViewPr>
    <p:cSldViewPr>
      <p:cViewPr>
        <p:scale>
          <a:sx n="70" d="100"/>
          <a:sy n="70" d="100"/>
        </p:scale>
        <p:origin x="-1709"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7D541A-F93A-4D77-A70A-678603A39062}"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nb-NO"/>
        </a:p>
      </dgm:t>
    </dgm:pt>
    <dgm:pt modelId="{BFEE34A8-8976-4E64-8526-FFE515D6BE35}">
      <dgm:prSet phldrT="[Text]"/>
      <dgm:spPr>
        <a:solidFill>
          <a:schemeClr val="accent4">
            <a:lumMod val="75000"/>
          </a:schemeClr>
        </a:solidFill>
      </dgm:spPr>
      <dgm:t>
        <a:bodyPr/>
        <a:lstStyle/>
        <a:p>
          <a:r>
            <a:rPr lang="ru-RU" dirty="0" smtClean="0"/>
            <a:t>Конфигурация системы</a:t>
          </a:r>
          <a:endParaRPr lang="nb-NO" dirty="0"/>
        </a:p>
      </dgm:t>
    </dgm:pt>
    <dgm:pt modelId="{6F099314-7C25-4503-94FE-BCEAF025EFC0}" type="parTrans" cxnId="{851155C3-F0C3-4D4E-A973-B6293A129144}">
      <dgm:prSet/>
      <dgm:spPr/>
      <dgm:t>
        <a:bodyPr/>
        <a:lstStyle/>
        <a:p>
          <a:endParaRPr lang="nb-NO"/>
        </a:p>
      </dgm:t>
    </dgm:pt>
    <dgm:pt modelId="{2D1D5D21-E97A-48DA-BCFF-F486D758ACA9}" type="sibTrans" cxnId="{851155C3-F0C3-4D4E-A973-B6293A129144}">
      <dgm:prSet/>
      <dgm:spPr/>
      <dgm:t>
        <a:bodyPr/>
        <a:lstStyle/>
        <a:p>
          <a:endParaRPr lang="nb-NO"/>
        </a:p>
      </dgm:t>
    </dgm:pt>
    <dgm:pt modelId="{BA2B3A6C-2267-473F-9CF2-219E5F047E11}">
      <dgm:prSet phldrT="[Text]"/>
      <dgm:spPr>
        <a:solidFill>
          <a:schemeClr val="accent6">
            <a:lumMod val="75000"/>
          </a:schemeClr>
        </a:solidFill>
      </dgm:spPr>
      <dgm:t>
        <a:bodyPr/>
        <a:lstStyle/>
        <a:p>
          <a:r>
            <a:rPr lang="ru-RU" dirty="0" smtClean="0"/>
            <a:t>Данные в системе</a:t>
          </a:r>
          <a:endParaRPr lang="nb-NO" dirty="0"/>
        </a:p>
      </dgm:t>
    </dgm:pt>
    <dgm:pt modelId="{630407A6-D572-4A82-8006-4B226967156A}" type="parTrans" cxnId="{9418340D-7CE0-4201-ACF1-7E6DD6C2A221}">
      <dgm:prSet/>
      <dgm:spPr/>
      <dgm:t>
        <a:bodyPr/>
        <a:lstStyle/>
        <a:p>
          <a:endParaRPr lang="nb-NO"/>
        </a:p>
      </dgm:t>
    </dgm:pt>
    <dgm:pt modelId="{07935764-F000-4D51-B793-FD93DF02B00E}" type="sibTrans" cxnId="{9418340D-7CE0-4201-ACF1-7E6DD6C2A221}">
      <dgm:prSet/>
      <dgm:spPr/>
      <dgm:t>
        <a:bodyPr/>
        <a:lstStyle/>
        <a:p>
          <a:endParaRPr lang="nb-NO"/>
        </a:p>
      </dgm:t>
    </dgm:pt>
    <dgm:pt modelId="{D833153D-02EA-4867-A865-764AE7B2A2DD}">
      <dgm:prSet phldrT="[Text]" custT="1"/>
      <dgm:spPr/>
      <dgm:t>
        <a:bodyPr/>
        <a:lstStyle/>
        <a:p>
          <a:r>
            <a:rPr lang="ru-RU" sz="2400" dirty="0" smtClean="0"/>
            <a:t>Создать данные</a:t>
          </a:r>
          <a:endParaRPr lang="nb-NO" sz="2400" dirty="0"/>
        </a:p>
      </dgm:t>
    </dgm:pt>
    <dgm:pt modelId="{936192E4-5DBD-44C5-9D6B-6783B9A18A9E}" type="parTrans" cxnId="{E7AB2161-05DB-42CA-A4A4-6CB4BBB33C3B}">
      <dgm:prSet/>
      <dgm:spPr/>
      <dgm:t>
        <a:bodyPr/>
        <a:lstStyle/>
        <a:p>
          <a:endParaRPr lang="nb-NO"/>
        </a:p>
      </dgm:t>
    </dgm:pt>
    <dgm:pt modelId="{383BEFD3-5F4D-4C82-88CF-6B05D8B298E9}" type="sibTrans" cxnId="{E7AB2161-05DB-42CA-A4A4-6CB4BBB33C3B}">
      <dgm:prSet/>
      <dgm:spPr/>
      <dgm:t>
        <a:bodyPr/>
        <a:lstStyle/>
        <a:p>
          <a:endParaRPr lang="nb-NO"/>
        </a:p>
      </dgm:t>
    </dgm:pt>
    <dgm:pt modelId="{B365410A-3D3D-4B38-B7BD-580A527945E5}">
      <dgm:prSet phldrT="[Text]" custT="1"/>
      <dgm:spPr/>
      <dgm:t>
        <a:bodyPr/>
        <a:lstStyle/>
        <a:p>
          <a:r>
            <a:rPr lang="ru-RU" sz="2400" dirty="0" smtClean="0"/>
            <a:t>Искать подходящие данные в системе</a:t>
          </a:r>
          <a:endParaRPr lang="nb-NO" sz="2400" dirty="0"/>
        </a:p>
      </dgm:t>
    </dgm:pt>
    <dgm:pt modelId="{AACD1E4D-708E-4C35-85DE-60F5A1F4CF50}" type="parTrans" cxnId="{1E5FD1BF-8CFD-4F79-8B1B-0D4F81FA21EA}">
      <dgm:prSet/>
      <dgm:spPr/>
      <dgm:t>
        <a:bodyPr/>
        <a:lstStyle/>
        <a:p>
          <a:endParaRPr lang="nb-NO"/>
        </a:p>
      </dgm:t>
    </dgm:pt>
    <dgm:pt modelId="{9C0CC389-C553-4D49-B2EE-6D7893CBA969}" type="sibTrans" cxnId="{1E5FD1BF-8CFD-4F79-8B1B-0D4F81FA21EA}">
      <dgm:prSet/>
      <dgm:spPr/>
      <dgm:t>
        <a:bodyPr/>
        <a:lstStyle/>
        <a:p>
          <a:endParaRPr lang="nb-NO"/>
        </a:p>
      </dgm:t>
    </dgm:pt>
    <dgm:pt modelId="{AF0409F2-A578-4784-828C-EAAF996BAA2E}">
      <dgm:prSet phldrT="[Text]" custT="1"/>
      <dgm:spPr/>
      <dgm:t>
        <a:bodyPr/>
        <a:lstStyle/>
        <a:p>
          <a:r>
            <a:rPr lang="uk-UA" sz="2400" dirty="0" smtClean="0"/>
            <a:t>Проверить конфигурацию систем</a:t>
          </a:r>
          <a:r>
            <a:rPr lang="ru-RU" sz="2400" dirty="0" smtClean="0"/>
            <a:t>ы</a:t>
          </a:r>
          <a:endParaRPr lang="nb-NO" sz="2400" dirty="0"/>
        </a:p>
      </dgm:t>
    </dgm:pt>
    <dgm:pt modelId="{1F993294-52D6-462E-BDDD-A2E2EC04B7B7}" type="sibTrans" cxnId="{D37262C6-158C-4E11-BEC4-A9F04843EB9E}">
      <dgm:prSet/>
      <dgm:spPr/>
      <dgm:t>
        <a:bodyPr/>
        <a:lstStyle/>
        <a:p>
          <a:endParaRPr lang="nb-NO"/>
        </a:p>
      </dgm:t>
    </dgm:pt>
    <dgm:pt modelId="{438FE61C-F268-4597-8761-43B02D12F229}" type="parTrans" cxnId="{D37262C6-158C-4E11-BEC4-A9F04843EB9E}">
      <dgm:prSet/>
      <dgm:spPr/>
      <dgm:t>
        <a:bodyPr/>
        <a:lstStyle/>
        <a:p>
          <a:endParaRPr lang="nb-NO"/>
        </a:p>
      </dgm:t>
    </dgm:pt>
    <dgm:pt modelId="{7BE1D01D-686B-4378-BA1D-81103F37D9AA}">
      <dgm:prSet phldrT="[Text]" custT="1"/>
      <dgm:spPr/>
      <dgm:t>
        <a:bodyPr/>
        <a:lstStyle/>
        <a:p>
          <a:r>
            <a:rPr lang="ru-RU" sz="2400" dirty="0" smtClean="0"/>
            <a:t>Изменить</a:t>
          </a:r>
          <a:endParaRPr lang="nb-NO" sz="2400" dirty="0"/>
        </a:p>
      </dgm:t>
    </dgm:pt>
    <dgm:pt modelId="{0EA77A7B-8F8F-4783-A8C2-D57D47C43B55}" type="parTrans" cxnId="{374354F3-177C-494C-97F8-3BB3A0954337}">
      <dgm:prSet/>
      <dgm:spPr/>
      <dgm:t>
        <a:bodyPr/>
        <a:lstStyle/>
        <a:p>
          <a:endParaRPr lang="nb-NO"/>
        </a:p>
      </dgm:t>
    </dgm:pt>
    <dgm:pt modelId="{05B90B40-4643-459D-B3EB-2CED75C03C32}" type="sibTrans" cxnId="{374354F3-177C-494C-97F8-3BB3A0954337}">
      <dgm:prSet/>
      <dgm:spPr/>
      <dgm:t>
        <a:bodyPr/>
        <a:lstStyle/>
        <a:p>
          <a:endParaRPr lang="nb-NO"/>
        </a:p>
      </dgm:t>
    </dgm:pt>
    <dgm:pt modelId="{6AC53241-DF8E-4101-9D6D-7E9B862376EB}" type="pres">
      <dgm:prSet presAssocID="{177D541A-F93A-4D77-A70A-678603A39062}" presName="Name0" presStyleCnt="0">
        <dgm:presLayoutVars>
          <dgm:dir/>
          <dgm:animLvl val="lvl"/>
          <dgm:resizeHandles val="exact"/>
        </dgm:presLayoutVars>
      </dgm:prSet>
      <dgm:spPr/>
      <dgm:t>
        <a:bodyPr/>
        <a:lstStyle/>
        <a:p>
          <a:endParaRPr lang="nb-NO"/>
        </a:p>
      </dgm:t>
    </dgm:pt>
    <dgm:pt modelId="{3AED2223-4A90-470D-A453-39F1CFE79A5E}" type="pres">
      <dgm:prSet presAssocID="{BFEE34A8-8976-4E64-8526-FFE515D6BE35}" presName="linNode" presStyleCnt="0"/>
      <dgm:spPr/>
    </dgm:pt>
    <dgm:pt modelId="{C8A65E93-BF4C-4771-89CB-5DE74017B7FE}" type="pres">
      <dgm:prSet presAssocID="{BFEE34A8-8976-4E64-8526-FFE515D6BE35}" presName="parentText" presStyleLbl="node1" presStyleIdx="0" presStyleCnt="2">
        <dgm:presLayoutVars>
          <dgm:chMax val="1"/>
          <dgm:bulletEnabled val="1"/>
        </dgm:presLayoutVars>
      </dgm:prSet>
      <dgm:spPr/>
      <dgm:t>
        <a:bodyPr/>
        <a:lstStyle/>
        <a:p>
          <a:endParaRPr lang="nb-NO"/>
        </a:p>
      </dgm:t>
    </dgm:pt>
    <dgm:pt modelId="{9BBF9E5C-1AE2-4E74-8A3F-DA332BE6C7E7}" type="pres">
      <dgm:prSet presAssocID="{BFEE34A8-8976-4E64-8526-FFE515D6BE35}" presName="descendantText" presStyleLbl="alignAccFollowNode1" presStyleIdx="0" presStyleCnt="2">
        <dgm:presLayoutVars>
          <dgm:bulletEnabled val="1"/>
        </dgm:presLayoutVars>
      </dgm:prSet>
      <dgm:spPr/>
      <dgm:t>
        <a:bodyPr/>
        <a:lstStyle/>
        <a:p>
          <a:endParaRPr lang="nb-NO"/>
        </a:p>
      </dgm:t>
    </dgm:pt>
    <dgm:pt modelId="{58820660-A4AF-4A41-B8DF-981B05E8B272}" type="pres">
      <dgm:prSet presAssocID="{2D1D5D21-E97A-48DA-BCFF-F486D758ACA9}" presName="sp" presStyleCnt="0"/>
      <dgm:spPr/>
    </dgm:pt>
    <dgm:pt modelId="{6A96FB20-6ADF-4AA8-A973-8BC8937390BD}" type="pres">
      <dgm:prSet presAssocID="{BA2B3A6C-2267-473F-9CF2-219E5F047E11}" presName="linNode" presStyleCnt="0"/>
      <dgm:spPr/>
    </dgm:pt>
    <dgm:pt modelId="{4CCFA263-EB8C-45D6-9185-57BF03A5C433}" type="pres">
      <dgm:prSet presAssocID="{BA2B3A6C-2267-473F-9CF2-219E5F047E11}" presName="parentText" presStyleLbl="node1" presStyleIdx="1" presStyleCnt="2">
        <dgm:presLayoutVars>
          <dgm:chMax val="1"/>
          <dgm:bulletEnabled val="1"/>
        </dgm:presLayoutVars>
      </dgm:prSet>
      <dgm:spPr/>
      <dgm:t>
        <a:bodyPr/>
        <a:lstStyle/>
        <a:p>
          <a:endParaRPr lang="nb-NO"/>
        </a:p>
      </dgm:t>
    </dgm:pt>
    <dgm:pt modelId="{B583B6B4-37DA-45BF-8772-553D250ACAA1}" type="pres">
      <dgm:prSet presAssocID="{BA2B3A6C-2267-473F-9CF2-219E5F047E11}" presName="descendantText" presStyleLbl="alignAccFollowNode1" presStyleIdx="1" presStyleCnt="2">
        <dgm:presLayoutVars>
          <dgm:bulletEnabled val="1"/>
        </dgm:presLayoutVars>
      </dgm:prSet>
      <dgm:spPr/>
      <dgm:t>
        <a:bodyPr/>
        <a:lstStyle/>
        <a:p>
          <a:endParaRPr lang="nb-NO"/>
        </a:p>
      </dgm:t>
    </dgm:pt>
  </dgm:ptLst>
  <dgm:cxnLst>
    <dgm:cxn modelId="{5850D01F-4518-473B-93BB-2274FD61CA6B}" type="presOf" srcId="{BA2B3A6C-2267-473F-9CF2-219E5F047E11}" destId="{4CCFA263-EB8C-45D6-9185-57BF03A5C433}" srcOrd="0" destOrd="0" presId="urn:microsoft.com/office/officeart/2005/8/layout/vList5"/>
    <dgm:cxn modelId="{1EB9979D-CD31-478C-B606-EF6709FC4348}" type="presOf" srcId="{177D541A-F93A-4D77-A70A-678603A39062}" destId="{6AC53241-DF8E-4101-9D6D-7E9B862376EB}" srcOrd="0" destOrd="0" presId="urn:microsoft.com/office/officeart/2005/8/layout/vList5"/>
    <dgm:cxn modelId="{DA4346FD-35CC-4E79-8FA9-42F857EBE932}" type="presOf" srcId="{BFEE34A8-8976-4E64-8526-FFE515D6BE35}" destId="{C8A65E93-BF4C-4771-89CB-5DE74017B7FE}" srcOrd="0" destOrd="0" presId="urn:microsoft.com/office/officeart/2005/8/layout/vList5"/>
    <dgm:cxn modelId="{D37262C6-158C-4E11-BEC4-A9F04843EB9E}" srcId="{BFEE34A8-8976-4E64-8526-FFE515D6BE35}" destId="{AF0409F2-A578-4784-828C-EAAF996BAA2E}" srcOrd="0" destOrd="0" parTransId="{438FE61C-F268-4597-8761-43B02D12F229}" sibTransId="{1F993294-52D6-462E-BDDD-A2E2EC04B7B7}"/>
    <dgm:cxn modelId="{851155C3-F0C3-4D4E-A973-B6293A129144}" srcId="{177D541A-F93A-4D77-A70A-678603A39062}" destId="{BFEE34A8-8976-4E64-8526-FFE515D6BE35}" srcOrd="0" destOrd="0" parTransId="{6F099314-7C25-4503-94FE-BCEAF025EFC0}" sibTransId="{2D1D5D21-E97A-48DA-BCFF-F486D758ACA9}"/>
    <dgm:cxn modelId="{A9955F18-C2E2-4858-AB31-9CA9131D344D}" type="presOf" srcId="{D833153D-02EA-4867-A865-764AE7B2A2DD}" destId="{B583B6B4-37DA-45BF-8772-553D250ACAA1}" srcOrd="0" destOrd="0" presId="urn:microsoft.com/office/officeart/2005/8/layout/vList5"/>
    <dgm:cxn modelId="{9418340D-7CE0-4201-ACF1-7E6DD6C2A221}" srcId="{177D541A-F93A-4D77-A70A-678603A39062}" destId="{BA2B3A6C-2267-473F-9CF2-219E5F047E11}" srcOrd="1" destOrd="0" parTransId="{630407A6-D572-4A82-8006-4B226967156A}" sibTransId="{07935764-F000-4D51-B793-FD93DF02B00E}"/>
    <dgm:cxn modelId="{E7AB2161-05DB-42CA-A4A4-6CB4BBB33C3B}" srcId="{BA2B3A6C-2267-473F-9CF2-219E5F047E11}" destId="{D833153D-02EA-4867-A865-764AE7B2A2DD}" srcOrd="0" destOrd="0" parTransId="{936192E4-5DBD-44C5-9D6B-6783B9A18A9E}" sibTransId="{383BEFD3-5F4D-4C82-88CF-6B05D8B298E9}"/>
    <dgm:cxn modelId="{374354F3-177C-494C-97F8-3BB3A0954337}" srcId="{BFEE34A8-8976-4E64-8526-FFE515D6BE35}" destId="{7BE1D01D-686B-4378-BA1D-81103F37D9AA}" srcOrd="1" destOrd="0" parTransId="{0EA77A7B-8F8F-4783-A8C2-D57D47C43B55}" sibTransId="{05B90B40-4643-459D-B3EB-2CED75C03C32}"/>
    <dgm:cxn modelId="{A8A167A7-1171-4526-8312-FEE0C7CEF277}" type="presOf" srcId="{AF0409F2-A578-4784-828C-EAAF996BAA2E}" destId="{9BBF9E5C-1AE2-4E74-8A3F-DA332BE6C7E7}" srcOrd="0" destOrd="0" presId="urn:microsoft.com/office/officeart/2005/8/layout/vList5"/>
    <dgm:cxn modelId="{69A9C1C8-7FCA-443F-8759-BEE9B5F83BE8}" type="presOf" srcId="{7BE1D01D-686B-4378-BA1D-81103F37D9AA}" destId="{9BBF9E5C-1AE2-4E74-8A3F-DA332BE6C7E7}" srcOrd="0" destOrd="1" presId="urn:microsoft.com/office/officeart/2005/8/layout/vList5"/>
    <dgm:cxn modelId="{CF978EAB-F0F0-458F-8CB9-4C178A5FE7B1}" type="presOf" srcId="{B365410A-3D3D-4B38-B7BD-580A527945E5}" destId="{B583B6B4-37DA-45BF-8772-553D250ACAA1}" srcOrd="0" destOrd="1" presId="urn:microsoft.com/office/officeart/2005/8/layout/vList5"/>
    <dgm:cxn modelId="{1E5FD1BF-8CFD-4F79-8B1B-0D4F81FA21EA}" srcId="{BA2B3A6C-2267-473F-9CF2-219E5F047E11}" destId="{B365410A-3D3D-4B38-B7BD-580A527945E5}" srcOrd="1" destOrd="0" parTransId="{AACD1E4D-708E-4C35-85DE-60F5A1F4CF50}" sibTransId="{9C0CC389-C553-4D49-B2EE-6D7893CBA969}"/>
    <dgm:cxn modelId="{6DD27989-8B2F-49D8-B6CE-65618BA158B7}" type="presParOf" srcId="{6AC53241-DF8E-4101-9D6D-7E9B862376EB}" destId="{3AED2223-4A90-470D-A453-39F1CFE79A5E}" srcOrd="0" destOrd="0" presId="urn:microsoft.com/office/officeart/2005/8/layout/vList5"/>
    <dgm:cxn modelId="{4F60566B-C202-4D64-B000-3484B87E6A93}" type="presParOf" srcId="{3AED2223-4A90-470D-A453-39F1CFE79A5E}" destId="{C8A65E93-BF4C-4771-89CB-5DE74017B7FE}" srcOrd="0" destOrd="0" presId="urn:microsoft.com/office/officeart/2005/8/layout/vList5"/>
    <dgm:cxn modelId="{7955181D-D99F-4B2C-B7C9-3F6332FFD69B}" type="presParOf" srcId="{3AED2223-4A90-470D-A453-39F1CFE79A5E}" destId="{9BBF9E5C-1AE2-4E74-8A3F-DA332BE6C7E7}" srcOrd="1" destOrd="0" presId="urn:microsoft.com/office/officeart/2005/8/layout/vList5"/>
    <dgm:cxn modelId="{942EC142-BB23-4971-A2D9-3F51070AB1E7}" type="presParOf" srcId="{6AC53241-DF8E-4101-9D6D-7E9B862376EB}" destId="{58820660-A4AF-4A41-B8DF-981B05E8B272}" srcOrd="1" destOrd="0" presId="urn:microsoft.com/office/officeart/2005/8/layout/vList5"/>
    <dgm:cxn modelId="{A152AB01-607F-42DD-9BFB-2AC39F98EA6F}" type="presParOf" srcId="{6AC53241-DF8E-4101-9D6D-7E9B862376EB}" destId="{6A96FB20-6ADF-4AA8-A973-8BC8937390BD}" srcOrd="2" destOrd="0" presId="urn:microsoft.com/office/officeart/2005/8/layout/vList5"/>
    <dgm:cxn modelId="{43C87C42-7208-413A-AF9A-DCAE23DE517B}" type="presParOf" srcId="{6A96FB20-6ADF-4AA8-A973-8BC8937390BD}" destId="{4CCFA263-EB8C-45D6-9185-57BF03A5C433}" srcOrd="0" destOrd="0" presId="urn:microsoft.com/office/officeart/2005/8/layout/vList5"/>
    <dgm:cxn modelId="{3F1DD3BD-0324-4B06-8A75-C998556E8BBA}" type="presParOf" srcId="{6A96FB20-6ADF-4AA8-A973-8BC8937390BD}" destId="{B583B6B4-37DA-45BF-8772-553D250ACAA1}"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F9E5C-1AE2-4E74-8A3F-DA332BE6C7E7}">
      <dsp:nvSpPr>
        <dsp:cNvPr id="0" name=""/>
        <dsp:cNvSpPr/>
      </dsp:nvSpPr>
      <dsp:spPr>
        <a:xfrm rot="5400000">
          <a:off x="4852838" y="-1676551"/>
          <a:ext cx="1557812" cy="5300465"/>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uk-UA" sz="2400" kern="1200" dirty="0" smtClean="0"/>
            <a:t>Проверить конфигурацию систем</a:t>
          </a:r>
          <a:r>
            <a:rPr lang="ru-RU" sz="2400" kern="1200" dirty="0" smtClean="0"/>
            <a:t>ы</a:t>
          </a:r>
          <a:endParaRPr lang="nb-NO" sz="2400" kern="1200" dirty="0"/>
        </a:p>
        <a:p>
          <a:pPr marL="228600" lvl="1" indent="-228600" algn="l" defTabSz="1066800">
            <a:lnSpc>
              <a:spcPct val="90000"/>
            </a:lnSpc>
            <a:spcBef>
              <a:spcPct val="0"/>
            </a:spcBef>
            <a:spcAft>
              <a:spcPct val="15000"/>
            </a:spcAft>
            <a:buChar char="••"/>
          </a:pPr>
          <a:r>
            <a:rPr lang="ru-RU" sz="2400" kern="1200" dirty="0" smtClean="0"/>
            <a:t>Изменить</a:t>
          </a:r>
          <a:endParaRPr lang="nb-NO" sz="2400" kern="1200" dirty="0"/>
        </a:p>
      </dsp:txBody>
      <dsp:txXfrm rot="-5400000">
        <a:off x="2981512" y="270821"/>
        <a:ext cx="5224419" cy="1405720"/>
      </dsp:txXfrm>
    </dsp:sp>
    <dsp:sp modelId="{C8A65E93-BF4C-4771-89CB-5DE74017B7FE}">
      <dsp:nvSpPr>
        <dsp:cNvPr id="0" name=""/>
        <dsp:cNvSpPr/>
      </dsp:nvSpPr>
      <dsp:spPr>
        <a:xfrm>
          <a:off x="0" y="48"/>
          <a:ext cx="2981511" cy="1947265"/>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ru-RU" sz="3100" kern="1200" dirty="0" smtClean="0"/>
            <a:t>Конфигурация системы</a:t>
          </a:r>
          <a:endParaRPr lang="nb-NO" sz="3100" kern="1200" dirty="0"/>
        </a:p>
      </dsp:txBody>
      <dsp:txXfrm>
        <a:off x="95058" y="95106"/>
        <a:ext cx="2791395" cy="1757149"/>
      </dsp:txXfrm>
    </dsp:sp>
    <dsp:sp modelId="{B583B6B4-37DA-45BF-8772-553D250ACAA1}">
      <dsp:nvSpPr>
        <dsp:cNvPr id="0" name=""/>
        <dsp:cNvSpPr/>
      </dsp:nvSpPr>
      <dsp:spPr>
        <a:xfrm rot="5400000">
          <a:off x="4852838" y="368077"/>
          <a:ext cx="1557812" cy="5300465"/>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ru-RU" sz="2400" kern="1200" dirty="0" smtClean="0"/>
            <a:t>Создать данные</a:t>
          </a:r>
          <a:endParaRPr lang="nb-NO" sz="2400" kern="1200" dirty="0"/>
        </a:p>
        <a:p>
          <a:pPr marL="228600" lvl="1" indent="-228600" algn="l" defTabSz="1066800">
            <a:lnSpc>
              <a:spcPct val="90000"/>
            </a:lnSpc>
            <a:spcBef>
              <a:spcPct val="0"/>
            </a:spcBef>
            <a:spcAft>
              <a:spcPct val="15000"/>
            </a:spcAft>
            <a:buChar char="••"/>
          </a:pPr>
          <a:r>
            <a:rPr lang="ru-RU" sz="2400" kern="1200" dirty="0" smtClean="0"/>
            <a:t>Искать подходящие данные в системе</a:t>
          </a:r>
          <a:endParaRPr lang="nb-NO" sz="2400" kern="1200" dirty="0"/>
        </a:p>
      </dsp:txBody>
      <dsp:txXfrm rot="-5400000">
        <a:off x="2981512" y="2315449"/>
        <a:ext cx="5224419" cy="1405720"/>
      </dsp:txXfrm>
    </dsp:sp>
    <dsp:sp modelId="{4CCFA263-EB8C-45D6-9185-57BF03A5C433}">
      <dsp:nvSpPr>
        <dsp:cNvPr id="0" name=""/>
        <dsp:cNvSpPr/>
      </dsp:nvSpPr>
      <dsp:spPr>
        <a:xfrm>
          <a:off x="0" y="2044677"/>
          <a:ext cx="2981511" cy="1947265"/>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ru-RU" sz="3100" kern="1200" dirty="0" smtClean="0"/>
            <a:t>Данные в системе</a:t>
          </a:r>
          <a:endParaRPr lang="nb-NO" sz="3100" kern="1200" dirty="0"/>
        </a:p>
      </dsp:txBody>
      <dsp:txXfrm>
        <a:off x="95058" y="2139735"/>
        <a:ext cx="2791395" cy="175714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EEB831-DD68-4F0A-8539-4D734E5616F0}" type="datetimeFigureOut">
              <a:rPr lang="nb-NO" smtClean="0"/>
              <a:t>23.03.2015</a:t>
            </a:fld>
            <a:endParaRPr lang="nb-N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378F59-DE61-428E-BA9E-FE6FEB8F50B2}" type="slidenum">
              <a:rPr lang="nb-NO" smtClean="0"/>
              <a:t>‹#›</a:t>
            </a:fld>
            <a:endParaRPr lang="nb-NO"/>
          </a:p>
        </p:txBody>
      </p:sp>
    </p:spTree>
    <p:extLst>
      <p:ext uri="{BB962C8B-B14F-4D97-AF65-F5344CB8AC3E}">
        <p14:creationId xmlns:p14="http://schemas.microsoft.com/office/powerpoint/2010/main" val="3854598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Принципы «правильной» автоматизации всем хорошо известны,</a:t>
            </a:r>
            <a:r>
              <a:rPr lang="ru-RU" baseline="0" dirty="0" smtClean="0"/>
              <a:t> н</a:t>
            </a:r>
            <a:r>
              <a:rPr lang="ru-RU" dirty="0" smtClean="0"/>
              <a:t>о почему-то</a:t>
            </a:r>
            <a:r>
              <a:rPr lang="ru-RU" baseline="0" dirty="0" smtClean="0"/>
              <a:t> даже опытные автоматизаторы не всегда им следуют.</a:t>
            </a:r>
          </a:p>
          <a:p>
            <a:r>
              <a:rPr lang="ru-RU" baseline="0" dirty="0" smtClean="0"/>
              <a:t>Допуская ошибки одну за другой, мы и не замечаем, как укорачиваем жизнь нашим авто-тестам. </a:t>
            </a:r>
          </a:p>
          <a:p>
            <a:r>
              <a:rPr lang="ru-RU" baseline="0" dirty="0" smtClean="0"/>
              <a:t>В результате, нередко случается так, что наши решения со временем забрасываются и не выживают, либо же превращаются в «чемодан без ручки» - когда нести тяжело, а выбросить жалко.</a:t>
            </a:r>
            <a:endParaRPr lang="nb-NO" baseline="0" dirty="0" smtClean="0"/>
          </a:p>
          <a:p>
            <a:r>
              <a:rPr lang="ru-RU" b="0" baseline="0" dirty="0" smtClean="0"/>
              <a:t>Я предлагаю по-новому взглянуть на автоматизацию в проектах и увидеть общие ошибки. Я расскажу о </a:t>
            </a:r>
            <a:r>
              <a:rPr lang="ru-RU" baseline="0" dirty="0" smtClean="0"/>
              <a:t>10 принципах автоматизации, к которым пришла моя команда на собственном опыте, и которые помогут не наступать на одни и те же грабли. </a:t>
            </a:r>
            <a:endParaRPr lang="ru-RU"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Доклад смогут «прочувствовать» все тестировщики, работающие на проектах, где есть автоматизация.</a:t>
            </a:r>
            <a:endParaRPr lang="nb-NO" dirty="0" smtClean="0"/>
          </a:p>
          <a:p>
            <a:endParaRPr lang="nb-NO" dirty="0" smtClean="0"/>
          </a:p>
          <a:p>
            <a:endParaRPr lang="ru-RU" dirty="0" smtClean="0"/>
          </a:p>
          <a:p>
            <a:endParaRPr lang="en-US" dirty="0" smtClean="0"/>
          </a:p>
          <a:p>
            <a:r>
              <a:rPr lang="ru-RU" dirty="0" smtClean="0"/>
              <a:t>10 </a:t>
            </a:r>
            <a:r>
              <a:rPr lang="en-US" dirty="0" smtClean="0"/>
              <a:t>Test</a:t>
            </a:r>
            <a:r>
              <a:rPr lang="en-US" baseline="0" dirty="0" smtClean="0"/>
              <a:t> Automation Principles that I will Never Betray</a:t>
            </a:r>
            <a:endParaRPr lang="ru-RU" baseline="0" dirty="0" smtClean="0"/>
          </a:p>
          <a:p>
            <a:r>
              <a:rPr lang="en-US" baseline="0" noProof="0" dirty="0" smtClean="0"/>
              <a:t>Principles</a:t>
            </a:r>
            <a:r>
              <a:rPr lang="nb-NO" baseline="0" dirty="0" smtClean="0"/>
              <a:t> </a:t>
            </a:r>
            <a:r>
              <a:rPr lang="en-US" baseline="0" noProof="0" dirty="0" smtClean="0"/>
              <a:t>of</a:t>
            </a:r>
            <a:r>
              <a:rPr lang="nb-NO" baseline="0" dirty="0" smtClean="0"/>
              <a:t> «right» </a:t>
            </a:r>
            <a:r>
              <a:rPr lang="en-US" baseline="0" noProof="0" dirty="0" smtClean="0"/>
              <a:t>test automation are well-known, but for some reasons even experienced test automation engineers disregard them sometimes. Making mistakes one after another, we do not even see how we shorten lives of our auto-tests. As a result, our solutions are neglected with time and cannot survive. Or they transform to a “suitcase without a handle” – when it’s too hard to carry it and still you cannot throw it away.</a:t>
            </a:r>
          </a:p>
          <a:p>
            <a:r>
              <a:rPr lang="en-US" baseline="0" noProof="0" dirty="0" smtClean="0"/>
              <a:t>I suggest to look at test automation by new way and see common mistakes. I will tell about 10 test automation principles that have been found out by my team on own experience, and which will help to avoid mistakes in future. The speech will touch all test engineers who are working in the projects with test automation.</a:t>
            </a:r>
            <a:endParaRPr lang="en-US" baseline="0" dirty="0" smtClean="0"/>
          </a:p>
          <a:p>
            <a:endParaRPr lang="en-US" baseline="0" dirty="0" smtClean="0"/>
          </a:p>
          <a:p>
            <a:endParaRPr lang="nb-NO" dirty="0"/>
          </a:p>
        </p:txBody>
      </p:sp>
      <p:sp>
        <p:nvSpPr>
          <p:cNvPr id="4" name="Slide Number Placeholder 3"/>
          <p:cNvSpPr>
            <a:spLocks noGrp="1"/>
          </p:cNvSpPr>
          <p:nvPr>
            <p:ph type="sldNum" sz="quarter" idx="10"/>
          </p:nvPr>
        </p:nvSpPr>
        <p:spPr/>
        <p:txBody>
          <a:bodyPr/>
          <a:lstStyle/>
          <a:p>
            <a:fld id="{1D378F59-DE61-428E-BA9E-FE6FEB8F50B2}" type="slidenum">
              <a:rPr lang="nb-NO" smtClean="0"/>
              <a:t>1</a:t>
            </a:fld>
            <a:endParaRPr lang="nb-NO"/>
          </a:p>
        </p:txBody>
      </p:sp>
    </p:spTree>
    <p:extLst>
      <p:ext uri="{BB962C8B-B14F-4D97-AF65-F5344CB8AC3E}">
        <p14:creationId xmlns:p14="http://schemas.microsoft.com/office/powerpoint/2010/main" val="365687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dirty="0" smtClean="0"/>
              <a:t>Настолько короткие, насколько возможно, узконаправленные. Должны тестировать</a:t>
            </a:r>
            <a:r>
              <a:rPr lang="en-US" sz="1200" dirty="0" smtClean="0"/>
              <a:t>:</a:t>
            </a:r>
          </a:p>
          <a:p>
            <a:pPr marL="285750" indent="-285750">
              <a:buFontTx/>
              <a:buChar char="-"/>
            </a:pPr>
            <a:r>
              <a:rPr lang="uk-UA" sz="1200" dirty="0" smtClean="0"/>
              <a:t>либо отдельн</a:t>
            </a:r>
            <a:r>
              <a:rPr lang="ru-RU" sz="1200" dirty="0" smtClean="0"/>
              <a:t>ый компонент системы</a:t>
            </a:r>
          </a:p>
          <a:p>
            <a:pPr marL="285750" indent="-285750">
              <a:buFontTx/>
              <a:buChar char="-"/>
            </a:pPr>
            <a:r>
              <a:rPr lang="ru-RU" sz="1200" dirty="0" smtClean="0"/>
              <a:t>либо интеграцию между компонентами</a:t>
            </a:r>
            <a:endParaRPr lang="nb-NO" sz="1200" dirty="0" smtClean="0"/>
          </a:p>
          <a:p>
            <a:endParaRPr lang="uk-UA"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Огромные бизнес сценарии со множеством зависимостей не автоматизировать</a:t>
            </a:r>
            <a:endParaRPr lang="nb-NO" sz="1200" dirty="0" smtClean="0"/>
          </a:p>
          <a:p>
            <a:endParaRPr lang="nb-NO" dirty="0"/>
          </a:p>
        </p:txBody>
      </p:sp>
      <p:sp>
        <p:nvSpPr>
          <p:cNvPr id="4" name="Slide Number Placeholder 3"/>
          <p:cNvSpPr>
            <a:spLocks noGrp="1"/>
          </p:cNvSpPr>
          <p:nvPr>
            <p:ph type="sldNum" sz="quarter" idx="10"/>
          </p:nvPr>
        </p:nvSpPr>
        <p:spPr/>
        <p:txBody>
          <a:bodyPr/>
          <a:lstStyle/>
          <a:p>
            <a:fld id="{1D378F59-DE61-428E-BA9E-FE6FEB8F50B2}" type="slidenum">
              <a:rPr lang="nb-NO" smtClean="0"/>
              <a:t>10</a:t>
            </a:fld>
            <a:endParaRPr lang="nb-NO"/>
          </a:p>
        </p:txBody>
      </p:sp>
    </p:spTree>
    <p:extLst>
      <p:ext uri="{BB962C8B-B14F-4D97-AF65-F5344CB8AC3E}">
        <p14:creationId xmlns:p14="http://schemas.microsoft.com/office/powerpoint/2010/main" val="39687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Часто тесты нестабильны</a:t>
            </a:r>
            <a:r>
              <a:rPr lang="ru-RU" baseline="0" dirty="0" smtClean="0"/>
              <a:t> именно из-за зависимостей от конфигурации системы или на данные в системе.</a:t>
            </a: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1. Добавить в тесты </a:t>
            </a:r>
            <a:r>
              <a:rPr lang="en-US" dirty="0" smtClean="0"/>
              <a:t>pre-con</a:t>
            </a:r>
            <a:r>
              <a:rPr lang="nb-NO" dirty="0" err="1" smtClean="0"/>
              <a:t>dition</a:t>
            </a:r>
            <a:r>
              <a:rPr lang="nb-NO" dirty="0" smtClean="0"/>
              <a:t> </a:t>
            </a:r>
            <a:r>
              <a:rPr lang="uk-UA" dirty="0" smtClean="0"/>
              <a:t>шаги, котор</a:t>
            </a:r>
            <a:r>
              <a:rPr lang="ru-RU" dirty="0" smtClean="0"/>
              <a:t>ые проверяют конфигурацию системы и если необходимо меняют</a:t>
            </a:r>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2. Создать </a:t>
            </a:r>
            <a:r>
              <a:rPr lang="en-US" dirty="0" smtClean="0"/>
              <a:t>pre-condition </a:t>
            </a:r>
            <a:r>
              <a:rPr lang="uk-UA" dirty="0" smtClean="0"/>
              <a:t>тест</a:t>
            </a:r>
            <a:r>
              <a:rPr lang="ru-RU" dirty="0" smtClean="0"/>
              <a:t>ы, которые создадут все независимые данные</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3.</a:t>
            </a:r>
            <a:r>
              <a:rPr lang="ru-RU" baseline="0" dirty="0" smtClean="0"/>
              <a:t> </a:t>
            </a:r>
            <a:r>
              <a:rPr lang="ru-RU" dirty="0" smtClean="0"/>
              <a:t>Или найдут подходящие данные в системе</a:t>
            </a:r>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smtClean="0"/>
          </a:p>
          <a:p>
            <a:endParaRPr lang="nb-NO" dirty="0"/>
          </a:p>
        </p:txBody>
      </p:sp>
      <p:sp>
        <p:nvSpPr>
          <p:cNvPr id="4" name="Slide Number Placeholder 3"/>
          <p:cNvSpPr>
            <a:spLocks noGrp="1"/>
          </p:cNvSpPr>
          <p:nvPr>
            <p:ph type="sldNum" sz="quarter" idx="10"/>
          </p:nvPr>
        </p:nvSpPr>
        <p:spPr/>
        <p:txBody>
          <a:bodyPr/>
          <a:lstStyle/>
          <a:p>
            <a:fld id="{1D378F59-DE61-428E-BA9E-FE6FEB8F50B2}" type="slidenum">
              <a:rPr lang="nb-NO" smtClean="0"/>
              <a:t>11</a:t>
            </a:fld>
            <a:endParaRPr lang="nb-NO"/>
          </a:p>
        </p:txBody>
      </p:sp>
    </p:spTree>
    <p:extLst>
      <p:ext uri="{BB962C8B-B14F-4D97-AF65-F5344CB8AC3E}">
        <p14:creationId xmlns:p14="http://schemas.microsoft.com/office/powerpoint/2010/main" val="949118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Часто тесты нестабильны</a:t>
            </a:r>
            <a:r>
              <a:rPr lang="ru-RU" baseline="0" dirty="0" smtClean="0"/>
              <a:t> именно из-за зависимостей на конфигурацию системы или на данные в системе.</a:t>
            </a: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1. Добавить в тесты </a:t>
            </a:r>
            <a:r>
              <a:rPr lang="en-US" dirty="0" smtClean="0"/>
              <a:t>pre-con</a:t>
            </a:r>
            <a:r>
              <a:rPr lang="nb-NO" dirty="0" err="1" smtClean="0"/>
              <a:t>dition</a:t>
            </a:r>
            <a:r>
              <a:rPr lang="nb-NO" dirty="0" smtClean="0"/>
              <a:t> </a:t>
            </a:r>
            <a:r>
              <a:rPr lang="uk-UA" dirty="0" smtClean="0"/>
              <a:t>шаги, котор</a:t>
            </a:r>
            <a:r>
              <a:rPr lang="ru-RU" dirty="0" smtClean="0"/>
              <a:t>ые проверяют конфигурацию системы и если необходимо меняют</a:t>
            </a:r>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2. Создать </a:t>
            </a:r>
            <a:r>
              <a:rPr lang="en-US" dirty="0" smtClean="0"/>
              <a:t>pre-condition </a:t>
            </a:r>
            <a:r>
              <a:rPr lang="uk-UA" dirty="0" smtClean="0"/>
              <a:t>тест</a:t>
            </a:r>
            <a:r>
              <a:rPr lang="ru-RU" dirty="0" smtClean="0"/>
              <a:t>ы, которые создадут все независимые данные</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3.</a:t>
            </a:r>
            <a:r>
              <a:rPr lang="ru-RU" baseline="0" dirty="0" smtClean="0"/>
              <a:t> </a:t>
            </a:r>
            <a:r>
              <a:rPr lang="ru-RU" dirty="0" smtClean="0"/>
              <a:t>Или найдут подходящие данные в системе</a:t>
            </a:r>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Простая идея,</a:t>
            </a:r>
            <a:r>
              <a:rPr lang="ru-RU" baseline="0" dirty="0" smtClean="0"/>
              <a:t> но ее реализация – довольно трудоемкий процесс. Но в итоге это того стоит!</a:t>
            </a:r>
            <a:endParaRPr lang="nb-NO" dirty="0" smtClean="0"/>
          </a:p>
          <a:p>
            <a:endParaRPr lang="nb-NO" dirty="0"/>
          </a:p>
        </p:txBody>
      </p:sp>
      <p:sp>
        <p:nvSpPr>
          <p:cNvPr id="4" name="Slide Number Placeholder 3"/>
          <p:cNvSpPr>
            <a:spLocks noGrp="1"/>
          </p:cNvSpPr>
          <p:nvPr>
            <p:ph type="sldNum" sz="quarter" idx="10"/>
          </p:nvPr>
        </p:nvSpPr>
        <p:spPr/>
        <p:txBody>
          <a:bodyPr/>
          <a:lstStyle/>
          <a:p>
            <a:fld id="{1D378F59-DE61-428E-BA9E-FE6FEB8F50B2}" type="slidenum">
              <a:rPr lang="nb-NO" smtClean="0"/>
              <a:t>12</a:t>
            </a:fld>
            <a:endParaRPr lang="nb-NO"/>
          </a:p>
        </p:txBody>
      </p:sp>
    </p:spTree>
    <p:extLst>
      <p:ext uri="{BB962C8B-B14F-4D97-AF65-F5344CB8AC3E}">
        <p14:creationId xmlns:p14="http://schemas.microsoft.com/office/powerpoint/2010/main" val="949118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dirty="0" smtClean="0"/>
              <a:t>Больше </a:t>
            </a:r>
            <a:r>
              <a:rPr lang="en-US" dirty="0" smtClean="0"/>
              <a:t>server-side </a:t>
            </a:r>
            <a:r>
              <a:rPr lang="uk-UA" dirty="0" smtClean="0"/>
              <a:t>автоматизации, меньше в </a:t>
            </a:r>
            <a:r>
              <a:rPr lang="en-US" dirty="0" smtClean="0"/>
              <a:t>UI:</a:t>
            </a:r>
          </a:p>
          <a:p>
            <a:r>
              <a:rPr lang="en-US" dirty="0" smtClean="0"/>
              <a:t>            - DB</a:t>
            </a:r>
          </a:p>
          <a:p>
            <a:r>
              <a:rPr lang="en-US" dirty="0" smtClean="0"/>
              <a:t>            - HTTP </a:t>
            </a:r>
            <a:r>
              <a:rPr lang="uk-UA" dirty="0" smtClean="0"/>
              <a:t>запрос</a:t>
            </a:r>
            <a:r>
              <a:rPr lang="ru-RU" dirty="0" smtClean="0"/>
              <a:t>ы</a:t>
            </a:r>
          </a:p>
          <a:p>
            <a:r>
              <a:rPr lang="ru-RU" dirty="0" smtClean="0"/>
              <a:t>            - Использование веб-сервисов</a:t>
            </a:r>
            <a:endParaRPr lang="en-US" dirty="0" smtClean="0"/>
          </a:p>
          <a:p>
            <a:r>
              <a:rPr lang="en-US" dirty="0" smtClean="0"/>
              <a:t>            - </a:t>
            </a:r>
            <a:r>
              <a:rPr lang="en-US" dirty="0" err="1" smtClean="0"/>
              <a:t>etc</a:t>
            </a:r>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Автоматизатор должен</a:t>
            </a:r>
            <a:r>
              <a:rPr lang="uk-UA" baseline="0" dirty="0" smtClean="0"/>
              <a:t> хорошо з</a:t>
            </a:r>
            <a:r>
              <a:rPr lang="uk-UA" dirty="0" smtClean="0"/>
              <a:t>нать инфраструктуру систем</a:t>
            </a:r>
            <a:r>
              <a:rPr lang="ru-RU" dirty="0" smtClean="0"/>
              <a:t>ы!</a:t>
            </a:r>
            <a:endParaRPr lang="nb-NO" dirty="0" smtClean="0"/>
          </a:p>
          <a:p>
            <a:endParaRPr lang="nb-NO" dirty="0"/>
          </a:p>
        </p:txBody>
      </p:sp>
      <p:sp>
        <p:nvSpPr>
          <p:cNvPr id="4" name="Slide Number Placeholder 3"/>
          <p:cNvSpPr>
            <a:spLocks noGrp="1"/>
          </p:cNvSpPr>
          <p:nvPr>
            <p:ph type="sldNum" sz="quarter" idx="10"/>
          </p:nvPr>
        </p:nvSpPr>
        <p:spPr/>
        <p:txBody>
          <a:bodyPr/>
          <a:lstStyle/>
          <a:p>
            <a:fld id="{1D378F59-DE61-428E-BA9E-FE6FEB8F50B2}" type="slidenum">
              <a:rPr lang="nb-NO" smtClean="0"/>
              <a:t>13</a:t>
            </a:fld>
            <a:endParaRPr lang="nb-NO"/>
          </a:p>
        </p:txBody>
      </p:sp>
    </p:spTree>
    <p:extLst>
      <p:ext uri="{BB962C8B-B14F-4D97-AF65-F5344CB8AC3E}">
        <p14:creationId xmlns:p14="http://schemas.microsoft.com/office/powerpoint/2010/main" val="2618392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dirty="0" smtClean="0"/>
              <a:t>Больше </a:t>
            </a:r>
            <a:r>
              <a:rPr lang="en-US" dirty="0" smtClean="0"/>
              <a:t>server-side </a:t>
            </a:r>
            <a:r>
              <a:rPr lang="uk-UA" dirty="0" smtClean="0"/>
              <a:t>автоматизации, меньше в </a:t>
            </a:r>
            <a:r>
              <a:rPr lang="en-US" dirty="0" smtClean="0"/>
              <a:t>UI:</a:t>
            </a:r>
          </a:p>
          <a:p>
            <a:r>
              <a:rPr lang="en-US" dirty="0" smtClean="0"/>
              <a:t>            - DB</a:t>
            </a:r>
          </a:p>
          <a:p>
            <a:r>
              <a:rPr lang="en-US" dirty="0" smtClean="0"/>
              <a:t>            - HTTP </a:t>
            </a:r>
            <a:r>
              <a:rPr lang="uk-UA" dirty="0" smtClean="0"/>
              <a:t>запрос</a:t>
            </a:r>
            <a:r>
              <a:rPr lang="ru-RU" dirty="0" smtClean="0"/>
              <a:t>ы</a:t>
            </a:r>
          </a:p>
          <a:p>
            <a:r>
              <a:rPr lang="ru-RU" dirty="0" smtClean="0"/>
              <a:t>            - Использование веб-сервисов</a:t>
            </a:r>
            <a:endParaRPr lang="en-US" dirty="0" smtClean="0"/>
          </a:p>
          <a:p>
            <a:r>
              <a:rPr lang="en-US" dirty="0" smtClean="0"/>
              <a:t>            - </a:t>
            </a:r>
            <a:r>
              <a:rPr lang="en-US" dirty="0" err="1" smtClean="0"/>
              <a:t>etc</a:t>
            </a:r>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Автоматизатор должен</a:t>
            </a:r>
            <a:r>
              <a:rPr lang="uk-UA" baseline="0" dirty="0" smtClean="0"/>
              <a:t> хорошо з</a:t>
            </a:r>
            <a:r>
              <a:rPr lang="uk-UA" dirty="0" smtClean="0"/>
              <a:t>нать инфраструктуру систем</a:t>
            </a:r>
            <a:r>
              <a:rPr lang="ru-RU" dirty="0" smtClean="0"/>
              <a:t>ы!</a:t>
            </a:r>
            <a:endParaRPr lang="nb-NO" dirty="0" smtClean="0"/>
          </a:p>
          <a:p>
            <a:endParaRPr lang="nb-NO" dirty="0"/>
          </a:p>
        </p:txBody>
      </p:sp>
      <p:sp>
        <p:nvSpPr>
          <p:cNvPr id="4" name="Slide Number Placeholder 3"/>
          <p:cNvSpPr>
            <a:spLocks noGrp="1"/>
          </p:cNvSpPr>
          <p:nvPr>
            <p:ph type="sldNum" sz="quarter" idx="10"/>
          </p:nvPr>
        </p:nvSpPr>
        <p:spPr/>
        <p:txBody>
          <a:bodyPr/>
          <a:lstStyle/>
          <a:p>
            <a:fld id="{1D378F59-DE61-428E-BA9E-FE6FEB8F50B2}" type="slidenum">
              <a:rPr lang="nb-NO" smtClean="0"/>
              <a:t>14</a:t>
            </a:fld>
            <a:endParaRPr lang="nb-NO"/>
          </a:p>
        </p:txBody>
      </p:sp>
    </p:spTree>
    <p:extLst>
      <p:ext uri="{BB962C8B-B14F-4D97-AF65-F5344CB8AC3E}">
        <p14:creationId xmlns:p14="http://schemas.microsoft.com/office/powerpoint/2010/main" val="1643421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Хорошая распределенность в коде, возможность</a:t>
            </a:r>
            <a:r>
              <a:rPr lang="ru-RU" baseline="0" dirty="0" smtClean="0"/>
              <a:t> легко менять тестовые данные.</a:t>
            </a:r>
            <a:endParaRPr lang="en-US" baseline="0" dirty="0" smtClean="0"/>
          </a:p>
          <a:p>
            <a:r>
              <a:rPr lang="uk-UA" baseline="0" dirty="0" smtClean="0"/>
              <a:t>Ни в коем случае не «захардкоженн</a:t>
            </a:r>
            <a:r>
              <a:rPr lang="ru-RU" baseline="0" dirty="0" smtClean="0"/>
              <a:t>ые</a:t>
            </a:r>
            <a:r>
              <a:rPr lang="uk-UA" baseline="0" dirty="0" smtClean="0"/>
              <a:t>» данные.</a:t>
            </a:r>
            <a:endParaRPr lang="en-US" baseline="0" dirty="0" smtClean="0"/>
          </a:p>
          <a:p>
            <a:r>
              <a:rPr lang="ru-RU" baseline="0" dirty="0" smtClean="0"/>
              <a:t>И вроде бы все это знают и понимают. Но нередко бывает, когда в спешке, поджимает дедлайн, и что-то дописывается «на коленке», подставляются костыли  в стиле «потом когда-нибудь» исправим, но это «когда-нибудь» почему-то не наступает. </a:t>
            </a:r>
            <a:endParaRPr lang="nb-NO" dirty="0"/>
          </a:p>
        </p:txBody>
      </p:sp>
      <p:sp>
        <p:nvSpPr>
          <p:cNvPr id="4" name="Slide Number Placeholder 3"/>
          <p:cNvSpPr>
            <a:spLocks noGrp="1"/>
          </p:cNvSpPr>
          <p:nvPr>
            <p:ph type="sldNum" sz="quarter" idx="10"/>
          </p:nvPr>
        </p:nvSpPr>
        <p:spPr/>
        <p:txBody>
          <a:bodyPr/>
          <a:lstStyle/>
          <a:p>
            <a:fld id="{1D378F59-DE61-428E-BA9E-FE6FEB8F50B2}" type="slidenum">
              <a:rPr lang="nb-NO" smtClean="0"/>
              <a:t>15</a:t>
            </a:fld>
            <a:endParaRPr lang="nb-NO"/>
          </a:p>
        </p:txBody>
      </p:sp>
    </p:spTree>
    <p:extLst>
      <p:ext uri="{BB962C8B-B14F-4D97-AF65-F5344CB8AC3E}">
        <p14:creationId xmlns:p14="http://schemas.microsoft.com/office/powerpoint/2010/main" val="1228280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ru-RU" dirty="0" smtClean="0"/>
              <a:t>Поддержке часто не придают должного значения</a:t>
            </a:r>
            <a:r>
              <a:rPr lang="ru-RU" baseline="0" dirty="0" smtClean="0"/>
              <a:t> в моммент начала работы над автоматизацией. Все вроде как понимают, что тесты надо будет поддерживать, но не четко не ообозначают кто, когда и как это будет делать.</a:t>
            </a:r>
            <a:endParaRPr lang="ru-RU" dirty="0" smtClean="0"/>
          </a:p>
          <a:p>
            <a:pPr marL="285750" indent="-285750">
              <a:buFont typeface="Arial" panose="020B0604020202020204" pitchFamily="34" charset="0"/>
              <a:buChar char="•"/>
            </a:pPr>
            <a:r>
              <a:rPr lang="ru-RU" dirty="0" smtClean="0"/>
              <a:t>Заказчики часто</a:t>
            </a:r>
            <a:r>
              <a:rPr lang="ru-RU" baseline="0" dirty="0" smtClean="0"/>
              <a:t> не понимают на самом деле, что поддержка нужна и важна.</a:t>
            </a:r>
            <a:endParaRPr lang="ru-RU" dirty="0" smtClean="0"/>
          </a:p>
          <a:p>
            <a:pPr marL="285750" indent="-285750">
              <a:buFont typeface="Arial" panose="020B0604020202020204" pitchFamily="34" charset="0"/>
              <a:buChar char="•"/>
            </a:pPr>
            <a:r>
              <a:rPr lang="ru-RU" dirty="0" smtClean="0"/>
              <a:t>Быть честным</a:t>
            </a:r>
            <a:r>
              <a:rPr lang="ru-RU" baseline="0" dirty="0" smtClean="0"/>
              <a:t> с заказчиком, если мы видим, что он сам не сможет поддерживать тесты</a:t>
            </a:r>
            <a:endParaRPr lang="en-US" dirty="0" smtClean="0"/>
          </a:p>
          <a:p>
            <a:pPr marL="285750" indent="-285750">
              <a:buFont typeface="Arial" panose="020B0604020202020204" pitchFamily="34" charset="0"/>
              <a:buChar char="•"/>
            </a:pPr>
            <a:r>
              <a:rPr lang="ru-RU" dirty="0" smtClean="0"/>
              <a:t>Поддержка должна предоставляться в пакете услуг вместе с автоматизацией</a:t>
            </a:r>
            <a:endParaRPr lang="en-US" dirty="0" smtClean="0"/>
          </a:p>
          <a:p>
            <a:pPr marL="0" indent="0">
              <a:buFont typeface="Arial" panose="020B0604020202020204" pitchFamily="34" charset="0"/>
              <a:buNone/>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Делать ревью статуса автоматизации</a:t>
            </a:r>
            <a:r>
              <a:rPr lang="uk-UA" baseline="0" dirty="0" smtClean="0"/>
              <a:t> каждые 3-6 месяцев после финального деливери. Наставивать. Оценить объем требуемых изменений и предложить их</a:t>
            </a:r>
          </a:p>
        </p:txBody>
      </p:sp>
      <p:sp>
        <p:nvSpPr>
          <p:cNvPr id="4" name="Slide Number Placeholder 3"/>
          <p:cNvSpPr>
            <a:spLocks noGrp="1"/>
          </p:cNvSpPr>
          <p:nvPr>
            <p:ph type="sldNum" sz="quarter" idx="10"/>
          </p:nvPr>
        </p:nvSpPr>
        <p:spPr/>
        <p:txBody>
          <a:bodyPr/>
          <a:lstStyle/>
          <a:p>
            <a:fld id="{1D378F59-DE61-428E-BA9E-FE6FEB8F50B2}" type="slidenum">
              <a:rPr lang="nb-NO" smtClean="0"/>
              <a:t>16</a:t>
            </a:fld>
            <a:endParaRPr lang="nb-NO"/>
          </a:p>
        </p:txBody>
      </p:sp>
    </p:spTree>
    <p:extLst>
      <p:ext uri="{BB962C8B-B14F-4D97-AF65-F5344CB8AC3E}">
        <p14:creationId xmlns:p14="http://schemas.microsoft.com/office/powerpoint/2010/main" val="2675002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ru-RU" dirty="0" smtClean="0"/>
              <a:t>Поддержке часто не придают должного значения</a:t>
            </a:r>
            <a:r>
              <a:rPr lang="ru-RU" baseline="0" dirty="0" smtClean="0"/>
              <a:t> в моммент начала работы над автоматизацией. Все вроде как понимают, что тесты надо будет поддерживать, но не четко не ообозначают кто, когда и как это будет делать.</a:t>
            </a:r>
            <a:endParaRPr lang="ru-RU" dirty="0" smtClean="0"/>
          </a:p>
          <a:p>
            <a:pPr marL="285750" indent="-285750">
              <a:buFont typeface="Arial" panose="020B0604020202020204" pitchFamily="34" charset="0"/>
              <a:buChar char="•"/>
            </a:pPr>
            <a:r>
              <a:rPr lang="ru-RU" dirty="0" smtClean="0"/>
              <a:t>Заказчики часто</a:t>
            </a:r>
            <a:r>
              <a:rPr lang="ru-RU" baseline="0" dirty="0" smtClean="0"/>
              <a:t> не понимают на самом деле, что поддержка нужна и важна.</a:t>
            </a:r>
            <a:endParaRPr lang="ru-RU" dirty="0" smtClean="0"/>
          </a:p>
          <a:p>
            <a:pPr marL="285750" indent="-285750">
              <a:buFont typeface="Arial" panose="020B0604020202020204" pitchFamily="34" charset="0"/>
              <a:buChar char="•"/>
            </a:pPr>
            <a:r>
              <a:rPr lang="ru-RU" dirty="0" smtClean="0"/>
              <a:t>Быть честным</a:t>
            </a:r>
            <a:r>
              <a:rPr lang="ru-RU" baseline="0" dirty="0" smtClean="0"/>
              <a:t> с заказчиком, если мы видим, что он сам не сможет поддерживать тесты</a:t>
            </a:r>
            <a:endParaRPr lang="en-US" dirty="0" smtClean="0"/>
          </a:p>
          <a:p>
            <a:pPr marL="285750" indent="-285750">
              <a:buFont typeface="Arial" panose="020B0604020202020204" pitchFamily="34" charset="0"/>
              <a:buChar char="•"/>
            </a:pPr>
            <a:r>
              <a:rPr lang="ru-RU" dirty="0" smtClean="0"/>
              <a:t>Поддержка должна предоставляться в пакете услуг вместе с автоматизацией</a:t>
            </a:r>
            <a:endParaRPr lang="en-US" dirty="0" smtClean="0"/>
          </a:p>
          <a:p>
            <a:pPr marL="0" indent="0">
              <a:buFont typeface="Arial" panose="020B0604020202020204" pitchFamily="34" charset="0"/>
              <a:buNone/>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Делать ревью статуса автоматизации</a:t>
            </a:r>
            <a:r>
              <a:rPr lang="uk-UA" baseline="0" dirty="0" smtClean="0"/>
              <a:t> каждые 3-6 месяцев после финального деливери. Наставивать. Оценить объем требуемых изменений и предложить их</a:t>
            </a:r>
          </a:p>
          <a:p>
            <a:pPr marL="0" marR="0" indent="0" algn="l" defTabSz="914400" rtl="0" eaLnBrk="1" fontAlgn="auto" latinLnBrk="0" hangingPunct="1">
              <a:lnSpc>
                <a:spcPct val="100000"/>
              </a:lnSpc>
              <a:spcBef>
                <a:spcPts val="0"/>
              </a:spcBef>
              <a:spcAft>
                <a:spcPts val="0"/>
              </a:spcAft>
              <a:buClrTx/>
              <a:buSzTx/>
              <a:buFontTx/>
              <a:buNone/>
              <a:tabLst/>
              <a:defRPr/>
            </a:pPr>
            <a:endParaRPr lang="uk-U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uk-UA" baseline="0" dirty="0" smtClean="0"/>
              <a:t>Документ – оценки усилий по поддержке</a:t>
            </a:r>
          </a:p>
        </p:txBody>
      </p:sp>
      <p:sp>
        <p:nvSpPr>
          <p:cNvPr id="4" name="Slide Number Placeholder 3"/>
          <p:cNvSpPr>
            <a:spLocks noGrp="1"/>
          </p:cNvSpPr>
          <p:nvPr>
            <p:ph type="sldNum" sz="quarter" idx="10"/>
          </p:nvPr>
        </p:nvSpPr>
        <p:spPr/>
        <p:txBody>
          <a:bodyPr/>
          <a:lstStyle/>
          <a:p>
            <a:fld id="{1D378F59-DE61-428E-BA9E-FE6FEB8F50B2}" type="slidenum">
              <a:rPr lang="nb-NO" smtClean="0"/>
              <a:t>17</a:t>
            </a:fld>
            <a:endParaRPr lang="nb-NO"/>
          </a:p>
        </p:txBody>
      </p:sp>
    </p:spTree>
    <p:extLst>
      <p:ext uri="{BB962C8B-B14F-4D97-AF65-F5344CB8AC3E}">
        <p14:creationId xmlns:p14="http://schemas.microsoft.com/office/powerpoint/2010/main" val="2675002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uk-UA" dirty="0" smtClean="0"/>
              <a:t>Решение</a:t>
            </a:r>
            <a:r>
              <a:rPr lang="uk-UA" baseline="0" dirty="0" smtClean="0"/>
              <a:t> для автоматизации должно б</a:t>
            </a:r>
            <a:r>
              <a:rPr lang="ru-RU" baseline="0" dirty="0" smtClean="0"/>
              <a:t>ыть легко поддерживаемым.</a:t>
            </a:r>
          </a:p>
          <a:p>
            <a:pPr marL="0" indent="0">
              <a:buNone/>
            </a:pPr>
            <a:r>
              <a:rPr lang="ru-RU" baseline="0" dirty="0" smtClean="0"/>
              <a:t>В случае проектов </a:t>
            </a:r>
            <a:r>
              <a:rPr lang="en-US" baseline="0" dirty="0" smtClean="0"/>
              <a:t>“Test Automation as a service” </a:t>
            </a:r>
            <a:r>
              <a:rPr lang="uk-UA" baseline="0" dirty="0" smtClean="0"/>
              <a:t>– решение должно б</a:t>
            </a:r>
            <a:r>
              <a:rPr lang="ru-RU" baseline="0" dirty="0" smtClean="0"/>
              <a:t>ыть таким, чтобы с ним могли работать и не автоматизаторы, и возможно даже «не технические» люди. </a:t>
            </a:r>
          </a:p>
          <a:p>
            <a:pPr marL="0" indent="0">
              <a:buNone/>
            </a:pPr>
            <a:r>
              <a:rPr lang="ru-RU" baseline="0" dirty="0" smtClean="0"/>
              <a:t>Мы подошли к решению для автоматизации как продукту, который должен быть удобным.</a:t>
            </a:r>
          </a:p>
          <a:p>
            <a:pPr marL="0" indent="0">
              <a:buNone/>
            </a:pPr>
            <a:r>
              <a:rPr lang="ru-RU" baseline="0" dirty="0" smtClean="0"/>
              <a:t>1. Тестовые данные должны быть в удобном формате. Например, </a:t>
            </a:r>
            <a:r>
              <a:rPr lang="en-US" dirty="0" smtClean="0"/>
              <a:t>Excel </a:t>
            </a:r>
            <a:r>
              <a:rPr lang="ru-RU" dirty="0" smtClean="0"/>
              <a:t>с простой структорой.</a:t>
            </a:r>
          </a:p>
          <a:p>
            <a:pPr marL="0" indent="0">
              <a:buNone/>
            </a:pPr>
            <a:r>
              <a:rPr lang="ru-RU" dirty="0" smtClean="0"/>
              <a:t>Хранение данных в </a:t>
            </a:r>
            <a:r>
              <a:rPr lang="en-US" dirty="0" smtClean="0"/>
              <a:t>XML </a:t>
            </a:r>
            <a:r>
              <a:rPr lang="uk-UA" dirty="0" smtClean="0"/>
              <a:t>может</a:t>
            </a:r>
            <a:r>
              <a:rPr lang="uk-UA" baseline="0" dirty="0" smtClean="0"/>
              <a:t> б</a:t>
            </a:r>
            <a:r>
              <a:rPr lang="ru-RU" baseline="0" dirty="0" smtClean="0"/>
              <a:t>ыть удобным для автоматизатора, но не удобным для пользователя, который будет работать с данными.</a:t>
            </a:r>
          </a:p>
          <a:p>
            <a:pPr marL="0" indent="0">
              <a:buNone/>
            </a:pPr>
            <a:r>
              <a:rPr lang="ru-RU" baseline="0" dirty="0" smtClean="0"/>
              <a:t>Если все-таки было принято хранить данный в более сложном формате </a:t>
            </a:r>
            <a:r>
              <a:rPr lang="en-US" dirty="0" smtClean="0"/>
              <a:t>(XML, DB, </a:t>
            </a:r>
            <a:r>
              <a:rPr lang="en-US" dirty="0" err="1" smtClean="0"/>
              <a:t>etc</a:t>
            </a:r>
            <a:r>
              <a:rPr lang="en-US" dirty="0" smtClean="0"/>
              <a:t>)</a:t>
            </a:r>
            <a:r>
              <a:rPr lang="ru-RU" dirty="0" smtClean="0"/>
              <a:t>, то</a:t>
            </a:r>
            <a:r>
              <a:rPr lang="ru-RU" baseline="0" dirty="0" smtClean="0"/>
              <a:t> желательно предоставлять удобные эдиторы для работы с такими данными.</a:t>
            </a:r>
          </a:p>
          <a:p>
            <a:pPr marL="0" indent="0">
              <a:buNone/>
            </a:pPr>
            <a:r>
              <a:rPr lang="ru-RU" baseline="0" dirty="0" smtClean="0"/>
              <a:t>2. </a:t>
            </a:r>
            <a:r>
              <a:rPr lang="ru-RU" dirty="0" smtClean="0"/>
              <a:t>Предоставлять заказчику шаблоны для хранения данных</a:t>
            </a:r>
            <a:r>
              <a:rPr lang="ru-RU" baseline="0" dirty="0" smtClean="0"/>
              <a:t> и примеры.</a:t>
            </a:r>
          </a:p>
          <a:p>
            <a:pPr marL="0" indent="0">
              <a:buNone/>
            </a:pPr>
            <a:r>
              <a:rPr lang="ru-RU" baseline="0" dirty="0" smtClean="0"/>
              <a:t>3. Моздать скрипты, которые генерируют данные.</a:t>
            </a:r>
            <a:endParaRPr lang="ru-RU" dirty="0" smtClean="0"/>
          </a:p>
          <a:p>
            <a:r>
              <a:rPr lang="ru-RU" dirty="0" smtClean="0"/>
              <a:t>4</a:t>
            </a:r>
            <a:r>
              <a:rPr lang="en-US" dirty="0" smtClean="0"/>
              <a:t>. Behavior-driven testing</a:t>
            </a:r>
            <a:endParaRPr lang="nb-NO" dirty="0"/>
          </a:p>
        </p:txBody>
      </p:sp>
      <p:sp>
        <p:nvSpPr>
          <p:cNvPr id="4" name="Slide Number Placeholder 3"/>
          <p:cNvSpPr>
            <a:spLocks noGrp="1"/>
          </p:cNvSpPr>
          <p:nvPr>
            <p:ph type="sldNum" sz="quarter" idx="10"/>
          </p:nvPr>
        </p:nvSpPr>
        <p:spPr/>
        <p:txBody>
          <a:bodyPr/>
          <a:lstStyle/>
          <a:p>
            <a:fld id="{1D378F59-DE61-428E-BA9E-FE6FEB8F50B2}" type="slidenum">
              <a:rPr lang="nb-NO" smtClean="0"/>
              <a:t>18</a:t>
            </a:fld>
            <a:endParaRPr lang="nb-NO"/>
          </a:p>
        </p:txBody>
      </p:sp>
    </p:spTree>
    <p:extLst>
      <p:ext uri="{BB962C8B-B14F-4D97-AF65-F5344CB8AC3E}">
        <p14:creationId xmlns:p14="http://schemas.microsoft.com/office/powerpoint/2010/main" val="2221094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uk-UA" dirty="0" smtClean="0"/>
              <a:t>Решение</a:t>
            </a:r>
            <a:r>
              <a:rPr lang="uk-UA" baseline="0" dirty="0" smtClean="0"/>
              <a:t> для автоматизации должно б</a:t>
            </a:r>
            <a:r>
              <a:rPr lang="ru-RU" baseline="0" dirty="0" smtClean="0"/>
              <a:t>ыть легко поддерживаемым.</a:t>
            </a:r>
          </a:p>
          <a:p>
            <a:pPr marL="0" indent="0">
              <a:buNone/>
            </a:pPr>
            <a:r>
              <a:rPr lang="ru-RU" baseline="0" dirty="0" smtClean="0"/>
              <a:t>В случае проектов </a:t>
            </a:r>
            <a:r>
              <a:rPr lang="en-US" baseline="0" dirty="0" smtClean="0"/>
              <a:t>“Test Automation as a service” </a:t>
            </a:r>
            <a:r>
              <a:rPr lang="uk-UA" baseline="0" dirty="0" smtClean="0"/>
              <a:t>– решение должно б</a:t>
            </a:r>
            <a:r>
              <a:rPr lang="ru-RU" baseline="0" dirty="0" smtClean="0"/>
              <a:t>ыть таким, чтобы с ним могли работать и не автоматизаторы, и возможно даже «не технические» люди. </a:t>
            </a:r>
          </a:p>
          <a:p>
            <a:pPr marL="0" indent="0">
              <a:buNone/>
            </a:pPr>
            <a:r>
              <a:rPr lang="ru-RU" baseline="0" dirty="0" smtClean="0"/>
              <a:t>Мы подошли к решению для автоматизации как продукту, который должен быть удобным.</a:t>
            </a:r>
          </a:p>
          <a:p>
            <a:pPr marL="0" indent="0">
              <a:buNone/>
            </a:pPr>
            <a:r>
              <a:rPr lang="ru-RU" baseline="0" dirty="0" smtClean="0"/>
              <a:t>1. Тестовые данные должны быть в удобном формате. Например, </a:t>
            </a:r>
            <a:r>
              <a:rPr lang="en-US" dirty="0" smtClean="0"/>
              <a:t>Excel </a:t>
            </a:r>
            <a:r>
              <a:rPr lang="ru-RU" dirty="0" smtClean="0"/>
              <a:t>с простой структорой.</a:t>
            </a:r>
          </a:p>
          <a:p>
            <a:pPr marL="0" indent="0">
              <a:buNone/>
            </a:pPr>
            <a:r>
              <a:rPr lang="ru-RU" dirty="0" smtClean="0"/>
              <a:t>Хранение данных в </a:t>
            </a:r>
            <a:r>
              <a:rPr lang="en-US" dirty="0" smtClean="0"/>
              <a:t>XML </a:t>
            </a:r>
            <a:r>
              <a:rPr lang="uk-UA" dirty="0" smtClean="0"/>
              <a:t>может</a:t>
            </a:r>
            <a:r>
              <a:rPr lang="uk-UA" baseline="0" dirty="0" smtClean="0"/>
              <a:t> б</a:t>
            </a:r>
            <a:r>
              <a:rPr lang="ru-RU" baseline="0" dirty="0" smtClean="0"/>
              <a:t>ыть удобным для автоматизатора, но не удобным для пользователя, который будет работать с данными.</a:t>
            </a:r>
          </a:p>
          <a:p>
            <a:pPr marL="0" indent="0">
              <a:buNone/>
            </a:pPr>
            <a:r>
              <a:rPr lang="ru-RU" baseline="0" dirty="0" smtClean="0"/>
              <a:t>Если все-таки было принято хранить данный в более сложном формате </a:t>
            </a:r>
            <a:r>
              <a:rPr lang="en-US" dirty="0" smtClean="0"/>
              <a:t>(XML, DB, </a:t>
            </a:r>
            <a:r>
              <a:rPr lang="en-US" dirty="0" err="1" smtClean="0"/>
              <a:t>etc</a:t>
            </a:r>
            <a:r>
              <a:rPr lang="en-US" dirty="0" smtClean="0"/>
              <a:t>)</a:t>
            </a:r>
            <a:r>
              <a:rPr lang="ru-RU" dirty="0" smtClean="0"/>
              <a:t>, то</a:t>
            </a:r>
            <a:r>
              <a:rPr lang="ru-RU" baseline="0" dirty="0" smtClean="0"/>
              <a:t> желательно предоставлять удобные эдиторы для работы с такими данными.</a:t>
            </a:r>
          </a:p>
          <a:p>
            <a:pPr marL="0" indent="0">
              <a:buNone/>
            </a:pPr>
            <a:r>
              <a:rPr lang="ru-RU" baseline="0" dirty="0" smtClean="0"/>
              <a:t>2. </a:t>
            </a:r>
            <a:r>
              <a:rPr lang="ru-RU" dirty="0" smtClean="0"/>
              <a:t>Предоставлять заказчику шаблоны для хранения данных</a:t>
            </a:r>
            <a:r>
              <a:rPr lang="ru-RU" baseline="0" dirty="0" smtClean="0"/>
              <a:t> и примеры.</a:t>
            </a:r>
          </a:p>
          <a:p>
            <a:pPr marL="0" indent="0">
              <a:buNone/>
            </a:pPr>
            <a:r>
              <a:rPr lang="ru-RU" baseline="0" dirty="0" smtClean="0"/>
              <a:t>3. Моздать скрипты, которые генерируют данные.</a:t>
            </a:r>
            <a:endParaRPr lang="ru-RU" dirty="0" smtClean="0"/>
          </a:p>
          <a:p>
            <a:r>
              <a:rPr lang="ru-RU" dirty="0" smtClean="0"/>
              <a:t>4</a:t>
            </a:r>
            <a:r>
              <a:rPr lang="en-US" dirty="0" smtClean="0"/>
              <a:t>. Behavior-driven testing</a:t>
            </a:r>
            <a:endParaRPr lang="nb-NO" dirty="0"/>
          </a:p>
        </p:txBody>
      </p:sp>
      <p:sp>
        <p:nvSpPr>
          <p:cNvPr id="4" name="Slide Number Placeholder 3"/>
          <p:cNvSpPr>
            <a:spLocks noGrp="1"/>
          </p:cNvSpPr>
          <p:nvPr>
            <p:ph type="sldNum" sz="quarter" idx="10"/>
          </p:nvPr>
        </p:nvSpPr>
        <p:spPr/>
        <p:txBody>
          <a:bodyPr/>
          <a:lstStyle/>
          <a:p>
            <a:fld id="{1D378F59-DE61-428E-BA9E-FE6FEB8F50B2}" type="slidenum">
              <a:rPr lang="nb-NO" smtClean="0"/>
              <a:t>19</a:t>
            </a:fld>
            <a:endParaRPr lang="nb-NO"/>
          </a:p>
        </p:txBody>
      </p:sp>
    </p:spTree>
    <p:extLst>
      <p:ext uri="{BB962C8B-B14F-4D97-AF65-F5344CB8AC3E}">
        <p14:creationId xmlns:p14="http://schemas.microsoft.com/office/powerpoint/2010/main" val="2221094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Работаю</a:t>
            </a:r>
            <a:r>
              <a:rPr lang="ru-RU" baseline="0" dirty="0" smtClean="0"/>
              <a:t> в </a:t>
            </a:r>
            <a:r>
              <a:rPr lang="uk-UA" baseline="0" dirty="0" smtClean="0"/>
              <a:t>тестировании уже почти 10 лет, 5 лет занимаюсь автоматизацией.</a:t>
            </a:r>
          </a:p>
          <a:p>
            <a:r>
              <a:rPr lang="uk-UA" baseline="0" dirty="0" smtClean="0"/>
              <a:t>В данн</a:t>
            </a:r>
            <a:r>
              <a:rPr lang="ru-RU" baseline="0" dirty="0" smtClean="0"/>
              <a:t>ый момент занимаюсь проджект менеджером, но остаюсь автоматизатором в душе.</a:t>
            </a:r>
            <a:endParaRPr lang="en-US" dirty="0"/>
          </a:p>
        </p:txBody>
      </p:sp>
      <p:sp>
        <p:nvSpPr>
          <p:cNvPr id="4" name="Slide Number Placeholder 3"/>
          <p:cNvSpPr>
            <a:spLocks noGrp="1"/>
          </p:cNvSpPr>
          <p:nvPr>
            <p:ph type="sldNum" sz="quarter" idx="10"/>
          </p:nvPr>
        </p:nvSpPr>
        <p:spPr/>
        <p:txBody>
          <a:bodyPr/>
          <a:lstStyle/>
          <a:p>
            <a:fld id="{958501BC-E2E7-43C5-A147-C58ADD4CDF7A}" type="slidenum">
              <a:rPr lang="en-US" smtClean="0"/>
              <a:t>2</a:t>
            </a:fld>
            <a:endParaRPr lang="en-US"/>
          </a:p>
        </p:txBody>
      </p:sp>
    </p:spTree>
    <p:extLst>
      <p:ext uri="{BB962C8B-B14F-4D97-AF65-F5344CB8AC3E}">
        <p14:creationId xmlns:p14="http://schemas.microsoft.com/office/powerpoint/2010/main" val="2649634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Актуально для проектов </a:t>
            </a:r>
            <a:r>
              <a:rPr lang="en-US" dirty="0" smtClean="0"/>
              <a:t>“Test Automation as a Service”.</a:t>
            </a:r>
            <a:r>
              <a:rPr lang="en-US" baseline="0" dirty="0" smtClean="0"/>
              <a:t> </a:t>
            </a:r>
            <a:r>
              <a:rPr lang="ru-RU" dirty="0" smtClean="0"/>
              <a:t>Дать заказчику самому попробовать</a:t>
            </a:r>
            <a:r>
              <a:rPr lang="ru-RU" baseline="0" dirty="0" smtClean="0"/>
              <a:t> автоматизацию в процессе разработки </a:t>
            </a:r>
            <a:endParaRPr lang="nb-NO" dirty="0"/>
          </a:p>
        </p:txBody>
      </p:sp>
      <p:sp>
        <p:nvSpPr>
          <p:cNvPr id="4" name="Slide Number Placeholder 3"/>
          <p:cNvSpPr>
            <a:spLocks noGrp="1"/>
          </p:cNvSpPr>
          <p:nvPr>
            <p:ph type="sldNum" sz="quarter" idx="10"/>
          </p:nvPr>
        </p:nvSpPr>
        <p:spPr/>
        <p:txBody>
          <a:bodyPr/>
          <a:lstStyle/>
          <a:p>
            <a:fld id="{1D378F59-DE61-428E-BA9E-FE6FEB8F50B2}" type="slidenum">
              <a:rPr lang="nb-NO" smtClean="0"/>
              <a:t>20</a:t>
            </a:fld>
            <a:endParaRPr lang="nb-NO"/>
          </a:p>
        </p:txBody>
      </p:sp>
    </p:spTree>
    <p:extLst>
      <p:ext uri="{BB962C8B-B14F-4D97-AF65-F5344CB8AC3E}">
        <p14:creationId xmlns:p14="http://schemas.microsoft.com/office/powerpoint/2010/main" val="1008054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15883" lvl="1" indent="0">
              <a:spcBef>
                <a:spcPct val="20000"/>
              </a:spcBef>
              <a:buFont typeface="Arial" panose="020B0604020202020204" pitchFamily="34" charset="0"/>
              <a:buNone/>
            </a:pPr>
            <a:r>
              <a:rPr lang="ru-RU" dirty="0" smtClean="0"/>
              <a:t>Сильные автоматизаторы часто хорошие программисты, и они</a:t>
            </a:r>
            <a:r>
              <a:rPr lang="ru-RU" baseline="0" dirty="0" smtClean="0"/>
              <a:t> зачастую уверены, что «круче» писать свой код, а не использовать встроенные возможности инструмента.</a:t>
            </a:r>
          </a:p>
          <a:p>
            <a:pPr marL="315883" lvl="1" indent="0">
              <a:spcBef>
                <a:spcPct val="20000"/>
              </a:spcBef>
              <a:buFont typeface="Arial" panose="020B0604020202020204" pitchFamily="34" charset="0"/>
              <a:buNone/>
            </a:pPr>
            <a:r>
              <a:rPr lang="ru-RU" baseline="0" dirty="0" smtClean="0"/>
              <a:t>Я приведу пример, как такой подход навредил проекту.</a:t>
            </a:r>
            <a:endParaRPr lang="ru-RU" dirty="0" smtClean="0"/>
          </a:p>
          <a:p>
            <a:pPr marL="315883" lvl="1" indent="0">
              <a:spcBef>
                <a:spcPct val="20000"/>
              </a:spcBef>
              <a:buFont typeface="Arial" panose="020B0604020202020204" pitchFamily="34" charset="0"/>
              <a:buNone/>
            </a:pPr>
            <a:r>
              <a:rPr lang="en-US" dirty="0" smtClean="0"/>
              <a:t>Less custom code, more TA tool features</a:t>
            </a:r>
          </a:p>
          <a:p>
            <a:pPr marL="315883" lvl="1" indent="0">
              <a:spcBef>
                <a:spcPct val="20000"/>
              </a:spcBef>
              <a:buFont typeface="Arial" panose="020B0604020202020204" pitchFamily="34" charset="0"/>
              <a:buNone/>
            </a:pPr>
            <a:r>
              <a:rPr lang="en-US" dirty="0" smtClean="0"/>
              <a:t>KISS :-*</a:t>
            </a:r>
          </a:p>
          <a:p>
            <a:endParaRPr lang="ru-RU" dirty="0" smtClean="0"/>
          </a:p>
          <a:p>
            <a:endParaRPr lang="nb-NO" dirty="0"/>
          </a:p>
        </p:txBody>
      </p:sp>
      <p:sp>
        <p:nvSpPr>
          <p:cNvPr id="4" name="Slide Number Placeholder 3"/>
          <p:cNvSpPr>
            <a:spLocks noGrp="1"/>
          </p:cNvSpPr>
          <p:nvPr>
            <p:ph type="sldNum" sz="quarter" idx="10"/>
          </p:nvPr>
        </p:nvSpPr>
        <p:spPr/>
        <p:txBody>
          <a:bodyPr/>
          <a:lstStyle/>
          <a:p>
            <a:fld id="{1D378F59-DE61-428E-BA9E-FE6FEB8F50B2}" type="slidenum">
              <a:rPr lang="nb-NO" smtClean="0"/>
              <a:t>21</a:t>
            </a:fld>
            <a:endParaRPr lang="nb-NO"/>
          </a:p>
        </p:txBody>
      </p:sp>
    </p:spTree>
    <p:extLst>
      <p:ext uri="{BB962C8B-B14F-4D97-AF65-F5344CB8AC3E}">
        <p14:creationId xmlns:p14="http://schemas.microsoft.com/office/powerpoint/2010/main" val="3203964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Документация</a:t>
            </a:r>
            <a:r>
              <a:rPr lang="ru-RU" baseline="0" dirty="0" smtClean="0"/>
              <a:t> – это «прививка», которая продлевает жизнь любому решению.</a:t>
            </a:r>
          </a:p>
          <a:p>
            <a:r>
              <a:rPr lang="ru-RU" baseline="0" dirty="0" smtClean="0"/>
              <a:t>Почему же мы так редко ее пишем??</a:t>
            </a:r>
            <a:endParaRPr lang="nb-NO" dirty="0"/>
          </a:p>
        </p:txBody>
      </p:sp>
      <p:sp>
        <p:nvSpPr>
          <p:cNvPr id="4" name="Slide Number Placeholder 3"/>
          <p:cNvSpPr>
            <a:spLocks noGrp="1"/>
          </p:cNvSpPr>
          <p:nvPr>
            <p:ph type="sldNum" sz="quarter" idx="10"/>
          </p:nvPr>
        </p:nvSpPr>
        <p:spPr/>
        <p:txBody>
          <a:bodyPr/>
          <a:lstStyle/>
          <a:p>
            <a:fld id="{1D378F59-DE61-428E-BA9E-FE6FEB8F50B2}" type="slidenum">
              <a:rPr lang="nb-NO" smtClean="0"/>
              <a:t>22</a:t>
            </a:fld>
            <a:endParaRPr lang="nb-NO"/>
          </a:p>
        </p:txBody>
      </p:sp>
    </p:spTree>
    <p:extLst>
      <p:ext uri="{BB962C8B-B14F-4D97-AF65-F5344CB8AC3E}">
        <p14:creationId xmlns:p14="http://schemas.microsoft.com/office/powerpoint/2010/main" val="2559323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Мы поговорим о</a:t>
            </a:r>
            <a:r>
              <a:rPr lang="ru-RU" baseline="0" dirty="0" smtClean="0"/>
              <a:t> ситуации, когда авто-тесты тестируют не то, что должны, и почему это происходит.</a:t>
            </a:r>
          </a:p>
          <a:p>
            <a:r>
              <a:rPr lang="ru-RU" baseline="0" dirty="0" smtClean="0"/>
              <a:t>Иногда – неправильно был выбран скоуп для автоматизации, и в итоге авто-тесты просто не приносят пользу.</a:t>
            </a:r>
          </a:p>
          <a:p>
            <a:r>
              <a:rPr lang="ru-RU" baseline="0" dirty="0" smtClean="0"/>
              <a:t>Иногда – автоматизаторы неправильно интерпретировали ТС, и сместили фокус.</a:t>
            </a:r>
          </a:p>
          <a:p>
            <a:r>
              <a:rPr lang="ru-RU" baseline="0" dirty="0" smtClean="0"/>
              <a:t>А иногда – в проекте просто был бюджет на автоматизацию, и автоматизировали «что-нибудь», не задумываясь, кому это будет нужно.</a:t>
            </a:r>
          </a:p>
          <a:p>
            <a:endParaRPr lang="ru-RU" baseline="0" dirty="0" smtClean="0"/>
          </a:p>
          <a:p>
            <a:r>
              <a:rPr lang="ru-RU" baseline="0" dirty="0" smtClean="0"/>
              <a:t>Одно из решений – это привлекать </a:t>
            </a:r>
            <a:r>
              <a:rPr lang="en-US" baseline="0" dirty="0" smtClean="0"/>
              <a:t>manual </a:t>
            </a:r>
            <a:r>
              <a:rPr lang="uk-UA" baseline="0" dirty="0" smtClean="0"/>
              <a:t>тестировщиков к автоматизации, или автоматизаторов к тест дизайну </a:t>
            </a:r>
            <a:r>
              <a:rPr lang="uk-UA" baseline="0" dirty="0" smtClean="0">
                <a:sym typeface="Wingdings" panose="05000000000000000000" pitchFamily="2" charset="2"/>
              </a:rPr>
              <a:t></a:t>
            </a:r>
          </a:p>
          <a:p>
            <a:r>
              <a:rPr lang="uk-UA" baseline="0" dirty="0" smtClean="0">
                <a:sym typeface="Wingdings" panose="05000000000000000000" pitchFamily="2" charset="2"/>
              </a:rPr>
              <a:t>Еще одно из решений – </a:t>
            </a:r>
            <a:r>
              <a:rPr lang="ru-RU" baseline="0" dirty="0" smtClean="0">
                <a:sym typeface="Wingdings" panose="05000000000000000000" pitchFamily="2" charset="2"/>
              </a:rPr>
              <a:t>это изменить подход к написанию тест кейсов.</a:t>
            </a:r>
          </a:p>
          <a:p>
            <a:endParaRPr lang="ru-RU" baseline="0" dirty="0" smtClean="0">
              <a:sym typeface="Wingdings" panose="05000000000000000000" pitchFamily="2" charset="2"/>
            </a:endParaRPr>
          </a:p>
          <a:p>
            <a:r>
              <a:rPr lang="ru-RU" baseline="0" dirty="0" smtClean="0">
                <a:sym typeface="Wingdings" panose="05000000000000000000" pitchFamily="2" charset="2"/>
              </a:rPr>
              <a:t>В любом случае – автоматизатор должен оставаться тестировщиком, и его главная цель должна быть ТЕСТИРОВАТЬ.</a:t>
            </a:r>
            <a:endParaRPr lang="nb-NO" dirty="0"/>
          </a:p>
        </p:txBody>
      </p:sp>
      <p:sp>
        <p:nvSpPr>
          <p:cNvPr id="4" name="Slide Number Placeholder 3"/>
          <p:cNvSpPr>
            <a:spLocks noGrp="1"/>
          </p:cNvSpPr>
          <p:nvPr>
            <p:ph type="sldNum" sz="quarter" idx="10"/>
          </p:nvPr>
        </p:nvSpPr>
        <p:spPr/>
        <p:txBody>
          <a:bodyPr/>
          <a:lstStyle/>
          <a:p>
            <a:fld id="{1D378F59-DE61-428E-BA9E-FE6FEB8F50B2}" type="slidenum">
              <a:rPr lang="nb-NO" smtClean="0"/>
              <a:t>23</a:t>
            </a:fld>
            <a:endParaRPr lang="nb-NO"/>
          </a:p>
        </p:txBody>
      </p:sp>
    </p:spTree>
    <p:extLst>
      <p:ext uri="{BB962C8B-B14F-4D97-AF65-F5344CB8AC3E}">
        <p14:creationId xmlns:p14="http://schemas.microsoft.com/office/powerpoint/2010/main" val="3877346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dirty="0" smtClean="0"/>
              <a:t>Понятн</a:t>
            </a:r>
            <a:r>
              <a:rPr lang="ru-RU" dirty="0" smtClean="0"/>
              <a:t>ые</a:t>
            </a:r>
            <a:r>
              <a:rPr lang="ru-RU" baseline="0" dirty="0" smtClean="0"/>
              <a:t> отчеты</a:t>
            </a:r>
            <a:r>
              <a:rPr lang="en-US" baseline="0" dirty="0" smtClean="0"/>
              <a:t>:</a:t>
            </a:r>
          </a:p>
          <a:p>
            <a:pPr marL="171450" indent="-171450">
              <a:buFontTx/>
              <a:buChar char="-"/>
            </a:pPr>
            <a:r>
              <a:rPr lang="uk-UA" baseline="0" dirty="0" smtClean="0"/>
              <a:t>Детальн</a:t>
            </a:r>
            <a:r>
              <a:rPr lang="ru-RU" baseline="0" dirty="0" smtClean="0"/>
              <a:t>ые логи теста</a:t>
            </a:r>
          </a:p>
          <a:p>
            <a:pPr marL="171450" indent="-171450">
              <a:buFontTx/>
              <a:buChar char="-"/>
            </a:pPr>
            <a:r>
              <a:rPr lang="ru-RU" baseline="0" dirty="0" smtClean="0"/>
              <a:t>Картинки на ключевых шагах и на ошибках</a:t>
            </a:r>
          </a:p>
          <a:p>
            <a:pPr marL="171450" indent="-171450">
              <a:buFontTx/>
              <a:buChar char="-"/>
            </a:pPr>
            <a:endParaRPr lang="nb-NO" dirty="0"/>
          </a:p>
        </p:txBody>
      </p:sp>
      <p:sp>
        <p:nvSpPr>
          <p:cNvPr id="4" name="Slide Number Placeholder 3"/>
          <p:cNvSpPr>
            <a:spLocks noGrp="1"/>
          </p:cNvSpPr>
          <p:nvPr>
            <p:ph type="sldNum" sz="quarter" idx="10"/>
          </p:nvPr>
        </p:nvSpPr>
        <p:spPr/>
        <p:txBody>
          <a:bodyPr/>
          <a:lstStyle/>
          <a:p>
            <a:fld id="{1D378F59-DE61-428E-BA9E-FE6FEB8F50B2}" type="slidenum">
              <a:rPr lang="nb-NO" smtClean="0"/>
              <a:t>24</a:t>
            </a:fld>
            <a:endParaRPr lang="nb-NO"/>
          </a:p>
        </p:txBody>
      </p:sp>
    </p:spTree>
    <p:extLst>
      <p:ext uri="{BB962C8B-B14F-4D97-AF65-F5344CB8AC3E}">
        <p14:creationId xmlns:p14="http://schemas.microsoft.com/office/powerpoint/2010/main" val="3740314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dirty="0" smtClean="0"/>
              <a:t>Понятн</a:t>
            </a:r>
            <a:r>
              <a:rPr lang="ru-RU" dirty="0" smtClean="0"/>
              <a:t>ые</a:t>
            </a:r>
            <a:r>
              <a:rPr lang="ru-RU" baseline="0" dirty="0" smtClean="0"/>
              <a:t> отчеты</a:t>
            </a:r>
            <a:r>
              <a:rPr lang="en-US" baseline="0" dirty="0" smtClean="0"/>
              <a:t>:</a:t>
            </a:r>
          </a:p>
          <a:p>
            <a:pPr marL="171450" indent="-171450">
              <a:buFontTx/>
              <a:buChar char="-"/>
            </a:pPr>
            <a:r>
              <a:rPr lang="uk-UA" baseline="0" dirty="0" smtClean="0"/>
              <a:t>Детальн</a:t>
            </a:r>
            <a:r>
              <a:rPr lang="ru-RU" baseline="0" dirty="0" smtClean="0"/>
              <a:t>ые логи теста</a:t>
            </a:r>
          </a:p>
          <a:p>
            <a:pPr marL="171450" indent="-171450">
              <a:buFontTx/>
              <a:buChar char="-"/>
            </a:pPr>
            <a:r>
              <a:rPr lang="ru-RU" baseline="0" dirty="0" smtClean="0"/>
              <a:t>Картинки на ключевых шагах и на ошибках</a:t>
            </a:r>
          </a:p>
          <a:p>
            <a:pPr marL="171450" indent="-171450">
              <a:buFontTx/>
              <a:buChar char="-"/>
            </a:pPr>
            <a:endParaRPr lang="nb-NO" dirty="0"/>
          </a:p>
        </p:txBody>
      </p:sp>
      <p:sp>
        <p:nvSpPr>
          <p:cNvPr id="4" name="Slide Number Placeholder 3"/>
          <p:cNvSpPr>
            <a:spLocks noGrp="1"/>
          </p:cNvSpPr>
          <p:nvPr>
            <p:ph type="sldNum" sz="quarter" idx="10"/>
          </p:nvPr>
        </p:nvSpPr>
        <p:spPr/>
        <p:txBody>
          <a:bodyPr/>
          <a:lstStyle/>
          <a:p>
            <a:fld id="{1D378F59-DE61-428E-BA9E-FE6FEB8F50B2}" type="slidenum">
              <a:rPr lang="nb-NO" smtClean="0"/>
              <a:t>25</a:t>
            </a:fld>
            <a:endParaRPr lang="nb-NO"/>
          </a:p>
        </p:txBody>
      </p:sp>
    </p:spTree>
    <p:extLst>
      <p:ext uri="{BB962C8B-B14F-4D97-AF65-F5344CB8AC3E}">
        <p14:creationId xmlns:p14="http://schemas.microsoft.com/office/powerpoint/2010/main" val="3740314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В своей компании, мы составили чеклист</a:t>
            </a:r>
            <a:r>
              <a:rPr lang="ru-RU" baseline="0" dirty="0" smtClean="0"/>
              <a:t> – список того, что необходимо проверить в любом проекте по автоматизации. На этапе завершения </a:t>
            </a:r>
            <a:r>
              <a:rPr lang="en-US" baseline="0" dirty="0" smtClean="0"/>
              <a:t>proof of concept</a:t>
            </a:r>
            <a:r>
              <a:rPr lang="uk-UA" baseline="0" dirty="0" smtClean="0"/>
              <a:t>, необходимо сделать ревью фрреймворка на соответсвие в</a:t>
            </a:r>
            <a:r>
              <a:rPr lang="ru-RU" baseline="0" dirty="0" smtClean="0"/>
              <a:t>ыделенных нами</a:t>
            </a:r>
            <a:r>
              <a:rPr lang="uk-UA" baseline="0" dirty="0" smtClean="0"/>
              <a:t> </a:t>
            </a:r>
            <a:r>
              <a:rPr lang="en-US" baseline="0" dirty="0" smtClean="0"/>
              <a:t>best practices.</a:t>
            </a:r>
            <a:endParaRPr lang="nb-NO" dirty="0"/>
          </a:p>
        </p:txBody>
      </p:sp>
      <p:sp>
        <p:nvSpPr>
          <p:cNvPr id="4" name="Slide Number Placeholder 3"/>
          <p:cNvSpPr>
            <a:spLocks noGrp="1"/>
          </p:cNvSpPr>
          <p:nvPr>
            <p:ph type="sldNum" sz="quarter" idx="10"/>
          </p:nvPr>
        </p:nvSpPr>
        <p:spPr/>
        <p:txBody>
          <a:bodyPr/>
          <a:lstStyle/>
          <a:p>
            <a:fld id="{1D378F59-DE61-428E-BA9E-FE6FEB8F50B2}" type="slidenum">
              <a:rPr lang="nb-NO" smtClean="0"/>
              <a:t>26</a:t>
            </a:fld>
            <a:endParaRPr lang="nb-NO"/>
          </a:p>
        </p:txBody>
      </p:sp>
    </p:spTree>
    <p:extLst>
      <p:ext uri="{BB962C8B-B14F-4D97-AF65-F5344CB8AC3E}">
        <p14:creationId xmlns:p14="http://schemas.microsoft.com/office/powerpoint/2010/main" val="4032728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Компания Итера предоставляет сервис автоматизации тестирования, и имеет хорошую</a:t>
            </a:r>
            <a:r>
              <a:rPr lang="ru-RU" baseline="0" dirty="0" smtClean="0"/>
              <a:t> репутацию.</a:t>
            </a:r>
          </a:p>
          <a:p>
            <a:r>
              <a:rPr lang="ru-RU" baseline="0" dirty="0" smtClean="0"/>
              <a:t>У нас работают действительно хорошие автоматизаторы, возможно одни из сильнейших в Киеве.</a:t>
            </a:r>
          </a:p>
          <a:p>
            <a:r>
              <a:rPr lang="ru-RU" baseline="0" dirty="0" smtClean="0"/>
              <a:t>Более 10 автоматизаторов, около 10 проектов </a:t>
            </a:r>
            <a:r>
              <a:rPr lang="uk-UA" baseline="0" dirty="0" smtClean="0"/>
              <a:t>чисто по автоматизации, несколько проектов по разработке, где тоже есть автоматизация.</a:t>
            </a:r>
            <a:endParaRPr lang="ru-RU" baseline="0" dirty="0" smtClean="0"/>
          </a:p>
          <a:p>
            <a:endParaRPr lang="ru-RU" baseline="0" dirty="0" smtClean="0"/>
          </a:p>
        </p:txBody>
      </p:sp>
      <p:sp>
        <p:nvSpPr>
          <p:cNvPr id="4" name="Slide Number Placeholder 3"/>
          <p:cNvSpPr>
            <a:spLocks noGrp="1"/>
          </p:cNvSpPr>
          <p:nvPr>
            <p:ph type="sldNum" sz="quarter" idx="10"/>
          </p:nvPr>
        </p:nvSpPr>
        <p:spPr/>
        <p:txBody>
          <a:bodyPr/>
          <a:lstStyle/>
          <a:p>
            <a:fld id="{1D378F59-DE61-428E-BA9E-FE6FEB8F50B2}" type="slidenum">
              <a:rPr lang="nb-NO" smtClean="0"/>
              <a:t>3</a:t>
            </a:fld>
            <a:endParaRPr lang="nb-NO"/>
          </a:p>
        </p:txBody>
      </p:sp>
    </p:spTree>
    <p:extLst>
      <p:ext uri="{BB962C8B-B14F-4D97-AF65-F5344CB8AC3E}">
        <p14:creationId xmlns:p14="http://schemas.microsoft.com/office/powerpoint/2010/main" val="1157056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uk-UA" dirty="0" smtClean="0"/>
              <a:t>М</a:t>
            </a:r>
            <a:r>
              <a:rPr lang="ru-RU" dirty="0" smtClean="0"/>
              <a:t>ы</a:t>
            </a:r>
            <a:r>
              <a:rPr lang="ru-RU" baseline="0" dirty="0" smtClean="0"/>
              <a:t> решили взглянуть под новым углом на 3 успешных проекта по автоматизации, после прошествия некоторого времени.</a:t>
            </a:r>
          </a:p>
          <a:p>
            <a:pPr marL="171450" indent="-171450">
              <a:buFontTx/>
              <a:buChar char="-"/>
            </a:pPr>
            <a:r>
              <a:rPr lang="ru-RU" baseline="0" dirty="0" smtClean="0"/>
              <a:t>Используется ли автоматизация по прошествии времени? Живы ли тесты без нашего постоянного внимания? Выживают ли тесты, когда меняются люди в командах?</a:t>
            </a:r>
          </a:p>
          <a:p>
            <a:pPr marL="171450" indent="-171450">
              <a:buFontTx/>
              <a:buChar char="-"/>
            </a:pPr>
            <a:r>
              <a:rPr lang="ru-RU" baseline="0" dirty="0" smtClean="0"/>
              <a:t>Доволен ли заказчик нашим сервисом до сих пор? Приносят ли авто-тесты пользу?</a:t>
            </a:r>
          </a:p>
          <a:p>
            <a:pPr marL="171450" indent="-171450">
              <a:buFontTx/>
              <a:buChar char="-"/>
            </a:pPr>
            <a:endParaRPr lang="ru-RU" baseline="0" dirty="0" smtClean="0"/>
          </a:p>
          <a:p>
            <a:pPr marL="0" indent="0">
              <a:buFont typeface="Arial" panose="020B0604020202020204" pitchFamily="34" charset="0"/>
              <a:buNone/>
            </a:pPr>
            <a:endParaRPr lang="uk-UA" dirty="0" smtClean="0"/>
          </a:p>
          <a:p>
            <a:pPr marL="0" indent="0">
              <a:buFont typeface="Arial" panose="020B0604020202020204" pitchFamily="34" charset="0"/>
              <a:buNone/>
            </a:pPr>
            <a:r>
              <a:rPr lang="en-US" dirty="0" smtClean="0"/>
              <a:t>1. </a:t>
            </a:r>
            <a:r>
              <a:rPr lang="ru-RU" dirty="0" smtClean="0"/>
              <a:t>Телеком проект. После</a:t>
            </a:r>
            <a:r>
              <a:rPr lang="ru-RU" baseline="0" dirty="0" smtClean="0"/>
              <a:t> окончания проекта прошло 2 года. </a:t>
            </a:r>
            <a:r>
              <a:rPr lang="ru-RU" sz="1200" baseline="0" dirty="0" smtClean="0"/>
              <a:t>З</a:t>
            </a:r>
            <a:r>
              <a:rPr lang="ru-RU" sz="1200" dirty="0" smtClean="0"/>
              <a:t>аказчик больше не использует ТА решение</a:t>
            </a:r>
            <a:endParaRPr lang="en-US" sz="1200" dirty="0" smtClean="0"/>
          </a:p>
          <a:p>
            <a:endParaRPr lang="en-US" sz="1200" dirty="0" smtClean="0"/>
          </a:p>
          <a:p>
            <a:pPr marL="0" indent="0">
              <a:buFont typeface="Arial" panose="020B0604020202020204" pitchFamily="34" charset="0"/>
              <a:buNone/>
            </a:pPr>
            <a:r>
              <a:rPr lang="ru-RU" sz="1200" dirty="0" smtClean="0"/>
              <a:t>Авто-тесты больше «не живы»</a:t>
            </a:r>
            <a:endParaRPr lang="en-US" sz="1200" dirty="0" smtClean="0"/>
          </a:p>
          <a:p>
            <a:pPr marL="0" indent="0">
              <a:buFont typeface="Arial" panose="020B0604020202020204" pitchFamily="34" charset="0"/>
              <a:buNone/>
            </a:pPr>
            <a:r>
              <a:rPr lang="en-US" sz="1200" dirty="0" smtClean="0"/>
              <a:t>2.</a:t>
            </a:r>
            <a:r>
              <a:rPr lang="nb-NO" sz="1200" baseline="0" dirty="0" smtClean="0"/>
              <a:t> </a:t>
            </a:r>
            <a:r>
              <a:rPr lang="ru-RU" sz="1200" baseline="0" dirty="0" smtClean="0"/>
              <a:t>Банк. Проект недавно закончился. </a:t>
            </a:r>
            <a:r>
              <a:rPr lang="ru-RU" sz="1200" dirty="0" smtClean="0"/>
              <a:t>Заказчик хочет использовать ТА решение, но не может его поддерживать</a:t>
            </a:r>
            <a:endParaRPr lang="en-US" sz="1200" dirty="0" smtClean="0"/>
          </a:p>
          <a:p>
            <a:pPr marL="0" indent="0">
              <a:buFont typeface="Arial" panose="020B0604020202020204" pitchFamily="34" charset="0"/>
              <a:buNone/>
            </a:pPr>
            <a:r>
              <a:rPr lang="ru-RU" sz="1200" dirty="0" smtClean="0"/>
              <a:t>Прогноз неутешителен</a:t>
            </a:r>
            <a:r>
              <a:rPr lang="en-US" sz="1200" dirty="0" smtClean="0"/>
              <a:t>: </a:t>
            </a:r>
            <a:r>
              <a:rPr lang="ru-RU" sz="1200" dirty="0" smtClean="0"/>
              <a:t>без нас</a:t>
            </a:r>
            <a:r>
              <a:rPr lang="en-US" sz="1200" dirty="0" smtClean="0"/>
              <a:t>, TA </a:t>
            </a:r>
            <a:r>
              <a:rPr lang="ru-RU" sz="1200" dirty="0" smtClean="0"/>
              <a:t>решение скоро «умрет»</a:t>
            </a:r>
            <a:endParaRPr lang="en-US" sz="1200" dirty="0" smtClean="0"/>
          </a:p>
          <a:p>
            <a:endParaRPr lang="en-US" dirty="0" smtClean="0"/>
          </a:p>
          <a:p>
            <a:pPr marL="0" indent="0">
              <a:buFont typeface="Arial" panose="020B0604020202020204" pitchFamily="34" charset="0"/>
              <a:buNone/>
            </a:pPr>
            <a:r>
              <a:rPr lang="en-US" dirty="0" smtClean="0"/>
              <a:t>3. </a:t>
            </a:r>
            <a:r>
              <a:rPr lang="ru-RU" dirty="0" smtClean="0"/>
              <a:t>Страховая компания. </a:t>
            </a:r>
            <a:r>
              <a:rPr lang="ru-RU" sz="1200" dirty="0" smtClean="0"/>
              <a:t>Заказчик использует ТА решение </a:t>
            </a:r>
            <a:r>
              <a:rPr lang="en-US" sz="1200" dirty="0" smtClean="0"/>
              <a:t>(6 </a:t>
            </a:r>
            <a:r>
              <a:rPr lang="ru-RU" sz="1200" dirty="0" smtClean="0"/>
              <a:t>месяцев</a:t>
            </a:r>
            <a:r>
              <a:rPr lang="en-US" sz="1200" dirty="0" smtClean="0"/>
              <a:t>)</a:t>
            </a:r>
          </a:p>
          <a:p>
            <a:pPr marL="0" indent="0">
              <a:buFont typeface="Arial" panose="020B0604020202020204" pitchFamily="34" charset="0"/>
              <a:buNone/>
            </a:pPr>
            <a:r>
              <a:rPr lang="ru-RU" sz="1200" dirty="0" smtClean="0"/>
              <a:t>Заказчик может поддерживать тестовые данные</a:t>
            </a:r>
            <a:endParaRPr lang="en-US" sz="1200" dirty="0" smtClean="0"/>
          </a:p>
          <a:p>
            <a:pPr marL="0" indent="0">
              <a:buFont typeface="Arial" panose="020B0604020202020204" pitchFamily="34" charset="0"/>
              <a:buNone/>
            </a:pPr>
            <a:r>
              <a:rPr lang="ru-RU" sz="1200" dirty="0" smtClean="0"/>
              <a:t>Проект был стрессовый для команды, было</a:t>
            </a:r>
            <a:r>
              <a:rPr lang="ru-RU" sz="1200" baseline="0" dirty="0" smtClean="0"/>
              <a:t> много овертаймов, и некоторые вещи пришлось переделывать несколько раз</a:t>
            </a:r>
          </a:p>
          <a:p>
            <a:pPr marL="0" indent="0">
              <a:buFont typeface="Arial" panose="020B0604020202020204" pitchFamily="34" charset="0"/>
              <a:buNone/>
            </a:pPr>
            <a:endParaRPr lang="ru-RU" sz="1200" baseline="0" dirty="0" smtClean="0"/>
          </a:p>
          <a:p>
            <a:pPr marL="0" indent="0">
              <a:buFont typeface="Arial" panose="020B0604020202020204" pitchFamily="34" charset="0"/>
              <a:buNone/>
            </a:pPr>
            <a:r>
              <a:rPr lang="ru-RU" sz="1200" baseline="0" dirty="0" smtClean="0"/>
              <a:t>Но проектов было на самом деле намного больше! И за 9 лет в тестировании я вижу, что очень часто повторяется одна и та же история...</a:t>
            </a:r>
            <a:endParaRPr lang="en-US" sz="1200" dirty="0" smtClean="0"/>
          </a:p>
          <a:p>
            <a:endParaRPr lang="ru-RU" dirty="0" smtClean="0"/>
          </a:p>
          <a:p>
            <a:endParaRPr lang="ru-RU" dirty="0" smtClean="0"/>
          </a:p>
        </p:txBody>
      </p:sp>
      <p:sp>
        <p:nvSpPr>
          <p:cNvPr id="4" name="Slide Number Placeholder 3"/>
          <p:cNvSpPr>
            <a:spLocks noGrp="1"/>
          </p:cNvSpPr>
          <p:nvPr>
            <p:ph type="sldNum" sz="quarter" idx="10"/>
          </p:nvPr>
        </p:nvSpPr>
        <p:spPr/>
        <p:txBody>
          <a:bodyPr/>
          <a:lstStyle/>
          <a:p>
            <a:fld id="{1D378F59-DE61-428E-BA9E-FE6FEB8F50B2}" type="slidenum">
              <a:rPr lang="nb-NO" smtClean="0"/>
              <a:t>4</a:t>
            </a:fld>
            <a:endParaRPr lang="nb-NO"/>
          </a:p>
        </p:txBody>
      </p:sp>
    </p:spTree>
    <p:extLst>
      <p:ext uri="{BB962C8B-B14F-4D97-AF65-F5344CB8AC3E}">
        <p14:creationId xmlns:p14="http://schemas.microsoft.com/office/powerpoint/2010/main" val="3072071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uk-UA" dirty="0" smtClean="0"/>
              <a:t>М</a:t>
            </a:r>
            <a:r>
              <a:rPr lang="ru-RU" dirty="0" smtClean="0"/>
              <a:t>ы</a:t>
            </a:r>
            <a:r>
              <a:rPr lang="ru-RU" baseline="0" dirty="0" smtClean="0"/>
              <a:t> решили взглянуть под новым углом на 3 успешных проекта по автоматизации, после прошествия некоторого времени.</a:t>
            </a:r>
          </a:p>
          <a:p>
            <a:pPr marL="171450" indent="-171450">
              <a:buFontTx/>
              <a:buChar char="-"/>
            </a:pPr>
            <a:r>
              <a:rPr lang="ru-RU" baseline="0" dirty="0" smtClean="0"/>
              <a:t>Используется ли автоматизация по прошествии времени? Живы ли тесты без нашего постоянного внимания? Выживают ли тесты, когда меняются люди в командах?</a:t>
            </a:r>
          </a:p>
          <a:p>
            <a:pPr marL="171450" indent="-171450">
              <a:buFontTx/>
              <a:buChar char="-"/>
            </a:pPr>
            <a:r>
              <a:rPr lang="ru-RU" baseline="0" dirty="0" smtClean="0"/>
              <a:t>Доволен ли заказчик нашим сервисом до сих пор? Приносят ли авто-тесты пользу?</a:t>
            </a:r>
          </a:p>
          <a:p>
            <a:pPr marL="171450" indent="-171450">
              <a:buFontTx/>
              <a:buChar char="-"/>
            </a:pPr>
            <a:endParaRPr lang="ru-RU" baseline="0" dirty="0" smtClean="0"/>
          </a:p>
          <a:p>
            <a:pPr marL="0" indent="0">
              <a:buFont typeface="Arial" panose="020B0604020202020204" pitchFamily="34" charset="0"/>
              <a:buNone/>
            </a:pPr>
            <a:endParaRPr lang="uk-UA" dirty="0" smtClean="0"/>
          </a:p>
          <a:p>
            <a:pPr marL="0" indent="0">
              <a:buFont typeface="Arial" panose="020B0604020202020204" pitchFamily="34" charset="0"/>
              <a:buNone/>
            </a:pPr>
            <a:r>
              <a:rPr lang="en-US" dirty="0" smtClean="0"/>
              <a:t>1. </a:t>
            </a:r>
            <a:r>
              <a:rPr lang="ru-RU" dirty="0" smtClean="0"/>
              <a:t>Телеком проект. После</a:t>
            </a:r>
            <a:r>
              <a:rPr lang="ru-RU" baseline="0" dirty="0" smtClean="0"/>
              <a:t> окончания проекта прошло 2 года. </a:t>
            </a:r>
            <a:r>
              <a:rPr lang="ru-RU" sz="1200" baseline="0" dirty="0" smtClean="0"/>
              <a:t>З</a:t>
            </a:r>
            <a:r>
              <a:rPr lang="ru-RU" sz="1200" dirty="0" smtClean="0"/>
              <a:t>аказчик больше не использует ТА решение</a:t>
            </a:r>
            <a:endParaRPr lang="en-US" sz="1200" dirty="0" smtClean="0"/>
          </a:p>
          <a:p>
            <a:endParaRPr lang="en-US" sz="1200" dirty="0" smtClean="0"/>
          </a:p>
          <a:p>
            <a:pPr marL="0" indent="0">
              <a:buFont typeface="Arial" panose="020B0604020202020204" pitchFamily="34" charset="0"/>
              <a:buNone/>
            </a:pPr>
            <a:r>
              <a:rPr lang="ru-RU" sz="1200" dirty="0" smtClean="0"/>
              <a:t>Авто-тесты больше «не живы»</a:t>
            </a:r>
            <a:endParaRPr lang="en-US" sz="1200" dirty="0" smtClean="0"/>
          </a:p>
          <a:p>
            <a:pPr marL="0" indent="0">
              <a:buFont typeface="Arial" panose="020B0604020202020204" pitchFamily="34" charset="0"/>
              <a:buNone/>
            </a:pPr>
            <a:r>
              <a:rPr lang="en-US" sz="1200" dirty="0" smtClean="0"/>
              <a:t>2.</a:t>
            </a:r>
            <a:r>
              <a:rPr lang="nb-NO" sz="1200" baseline="0" dirty="0" smtClean="0"/>
              <a:t> </a:t>
            </a:r>
            <a:r>
              <a:rPr lang="ru-RU" sz="1200" baseline="0" dirty="0" smtClean="0"/>
              <a:t>Банк. Проект недавно закончился. </a:t>
            </a:r>
            <a:r>
              <a:rPr lang="ru-RU" sz="1200" dirty="0" smtClean="0"/>
              <a:t>Заказчик хочет использовать ТА решение, но не может его поддерживать</a:t>
            </a:r>
            <a:endParaRPr lang="en-US" sz="1200" dirty="0" smtClean="0"/>
          </a:p>
          <a:p>
            <a:pPr marL="0" indent="0">
              <a:buFont typeface="Arial" panose="020B0604020202020204" pitchFamily="34" charset="0"/>
              <a:buNone/>
            </a:pPr>
            <a:r>
              <a:rPr lang="ru-RU" sz="1200" dirty="0" smtClean="0"/>
              <a:t>Прогноз неутешителен</a:t>
            </a:r>
            <a:r>
              <a:rPr lang="en-US" sz="1200" dirty="0" smtClean="0"/>
              <a:t>: </a:t>
            </a:r>
            <a:r>
              <a:rPr lang="ru-RU" sz="1200" dirty="0" smtClean="0"/>
              <a:t>без нас</a:t>
            </a:r>
            <a:r>
              <a:rPr lang="en-US" sz="1200" dirty="0" smtClean="0"/>
              <a:t>, TA </a:t>
            </a:r>
            <a:r>
              <a:rPr lang="ru-RU" sz="1200" dirty="0" smtClean="0"/>
              <a:t>решение скоро «умрет»</a:t>
            </a:r>
            <a:endParaRPr lang="en-US" sz="1200" dirty="0" smtClean="0"/>
          </a:p>
          <a:p>
            <a:endParaRPr lang="en-US" dirty="0" smtClean="0"/>
          </a:p>
          <a:p>
            <a:pPr marL="0" indent="0">
              <a:buFont typeface="Arial" panose="020B0604020202020204" pitchFamily="34" charset="0"/>
              <a:buNone/>
            </a:pPr>
            <a:r>
              <a:rPr lang="en-US" dirty="0" smtClean="0"/>
              <a:t>3. </a:t>
            </a:r>
            <a:r>
              <a:rPr lang="ru-RU" dirty="0" smtClean="0"/>
              <a:t>Страховая компания. </a:t>
            </a:r>
            <a:r>
              <a:rPr lang="ru-RU" sz="1200" dirty="0" smtClean="0"/>
              <a:t>Заказчик использует ТА решение </a:t>
            </a:r>
            <a:r>
              <a:rPr lang="en-US" sz="1200" dirty="0" smtClean="0"/>
              <a:t>(6 </a:t>
            </a:r>
            <a:r>
              <a:rPr lang="ru-RU" sz="1200" dirty="0" smtClean="0"/>
              <a:t>месяцев</a:t>
            </a:r>
            <a:r>
              <a:rPr lang="en-US" sz="1200" dirty="0" smtClean="0"/>
              <a:t>)</a:t>
            </a:r>
          </a:p>
          <a:p>
            <a:pPr marL="0" indent="0">
              <a:buFont typeface="Arial" panose="020B0604020202020204" pitchFamily="34" charset="0"/>
              <a:buNone/>
            </a:pPr>
            <a:r>
              <a:rPr lang="ru-RU" sz="1200" dirty="0" smtClean="0"/>
              <a:t>Заказчик может поддерживать тестовые данные</a:t>
            </a:r>
            <a:endParaRPr lang="en-US" sz="1200" dirty="0" smtClean="0"/>
          </a:p>
          <a:p>
            <a:pPr marL="0" indent="0">
              <a:buFont typeface="Arial" panose="020B0604020202020204" pitchFamily="34" charset="0"/>
              <a:buNone/>
            </a:pPr>
            <a:r>
              <a:rPr lang="ru-RU" sz="1200" dirty="0" smtClean="0"/>
              <a:t>Проект был стрессовый для команды, было</a:t>
            </a:r>
            <a:r>
              <a:rPr lang="ru-RU" sz="1200" baseline="0" dirty="0" smtClean="0"/>
              <a:t> много овертаймов, и некоторые вещи пришлось переделывать несколько раз</a:t>
            </a:r>
          </a:p>
          <a:p>
            <a:pPr marL="0" indent="0">
              <a:buFont typeface="Arial" panose="020B0604020202020204" pitchFamily="34" charset="0"/>
              <a:buNone/>
            </a:pPr>
            <a:endParaRPr lang="ru-RU"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baseline="0" dirty="0" smtClean="0"/>
              <a:t>Но проектов было на самом деле намного больше! И за почти 10 лет в тестировании я вижу, что очень часто повторяется одна и та же история.</a:t>
            </a:r>
            <a:endParaRPr lang="en-US" sz="1200" dirty="0" smtClean="0"/>
          </a:p>
          <a:p>
            <a:endParaRPr lang="ru-RU" dirty="0" smtClean="0"/>
          </a:p>
          <a:p>
            <a:r>
              <a:rPr lang="ru-RU" baseline="0" dirty="0" smtClean="0"/>
              <a:t>Где-то - ушли 3 ключевые человека из команды, поменялся менеджер – автоматизацию перестали поддерживать, проект умер.</a:t>
            </a:r>
          </a:p>
          <a:p>
            <a:r>
              <a:rPr lang="ru-RU" baseline="0" dirty="0" smtClean="0"/>
              <a:t>Где-то – проект по автоматизации, успешно сдали, прошло время, и оказалось, что его уже никто не использует.</a:t>
            </a:r>
          </a:p>
          <a:p>
            <a:r>
              <a:rPr lang="ru-RU" baseline="0" dirty="0" smtClean="0"/>
              <a:t>Еще один пример – команда автоматизаторов написала свой (!) инструмент для тестирования </a:t>
            </a:r>
            <a:r>
              <a:rPr lang="nb-NO" baseline="0" dirty="0" smtClean="0"/>
              <a:t>TIBCO </a:t>
            </a:r>
            <a:r>
              <a:rPr lang="ru-RU" baseline="0" dirty="0" smtClean="0"/>
              <a:t>платформы. Было заавтоматизирован много тест кейсов. Но затем один за другим автоматизаторы ушли из проекта, вместо них приходили другие люди. В итоге свои инструментам заниматься постепенно перестали, тесты забросили. Купили другой инструмент (коммерческий и очень дорогой),и уже на нем начали вновь автоматизировать те же самые тесты! О прошествии года о старом инструменте и старых тестах все забыли.</a:t>
            </a:r>
          </a:p>
          <a:p>
            <a:endParaRPr lang="ru-RU" dirty="0" smtClean="0"/>
          </a:p>
        </p:txBody>
      </p:sp>
      <p:sp>
        <p:nvSpPr>
          <p:cNvPr id="4" name="Slide Number Placeholder 3"/>
          <p:cNvSpPr>
            <a:spLocks noGrp="1"/>
          </p:cNvSpPr>
          <p:nvPr>
            <p:ph type="sldNum" sz="quarter" idx="10"/>
          </p:nvPr>
        </p:nvSpPr>
        <p:spPr/>
        <p:txBody>
          <a:bodyPr/>
          <a:lstStyle/>
          <a:p>
            <a:fld id="{1D378F59-DE61-428E-BA9E-FE6FEB8F50B2}" type="slidenum">
              <a:rPr lang="nb-NO" smtClean="0"/>
              <a:t>5</a:t>
            </a:fld>
            <a:endParaRPr lang="nb-NO"/>
          </a:p>
        </p:txBody>
      </p:sp>
    </p:spTree>
    <p:extLst>
      <p:ext uri="{BB962C8B-B14F-4D97-AF65-F5344CB8AC3E}">
        <p14:creationId xmlns:p14="http://schemas.microsoft.com/office/powerpoint/2010/main" val="3072071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К сожалению,</a:t>
            </a:r>
            <a:r>
              <a:rPr lang="ru-RU" baseline="0" dirty="0" smtClean="0"/>
              <a:t> редко автоматизация живет много лет.</a:t>
            </a:r>
          </a:p>
          <a:p>
            <a:r>
              <a:rPr lang="uk-UA" baseline="0" dirty="0" smtClean="0"/>
              <a:t>Разн</a:t>
            </a:r>
            <a:r>
              <a:rPr lang="ru-RU" baseline="0" dirty="0" smtClean="0"/>
              <a:t>ые проекты, разные ситуации, но исход часто один...</a:t>
            </a:r>
          </a:p>
        </p:txBody>
      </p:sp>
      <p:sp>
        <p:nvSpPr>
          <p:cNvPr id="4" name="Slide Number Placeholder 3"/>
          <p:cNvSpPr>
            <a:spLocks noGrp="1"/>
          </p:cNvSpPr>
          <p:nvPr>
            <p:ph type="sldNum" sz="quarter" idx="10"/>
          </p:nvPr>
        </p:nvSpPr>
        <p:spPr/>
        <p:txBody>
          <a:bodyPr/>
          <a:lstStyle/>
          <a:p>
            <a:fld id="{1D378F59-DE61-428E-BA9E-FE6FEB8F50B2}" type="slidenum">
              <a:rPr lang="nb-NO" smtClean="0"/>
              <a:t>6</a:t>
            </a:fld>
            <a:endParaRPr lang="nb-NO"/>
          </a:p>
        </p:txBody>
      </p:sp>
    </p:spTree>
    <p:extLst>
      <p:ext uri="{BB962C8B-B14F-4D97-AF65-F5344CB8AC3E}">
        <p14:creationId xmlns:p14="http://schemas.microsoft.com/office/powerpoint/2010/main" val="2701698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dirty="0" smtClean="0"/>
              <a:t>Если проанализировать причины</a:t>
            </a:r>
            <a:r>
              <a:rPr lang="ru-RU" sz="1200" baseline="0" dirty="0" smtClean="0"/>
              <a:t> в разных проектах, то они очень схожи:</a:t>
            </a:r>
            <a:endParaRPr lang="ru-RU" sz="1200" dirty="0" smtClean="0"/>
          </a:p>
          <a:p>
            <a:pPr lvl="0"/>
            <a:endParaRPr lang="ru-RU" sz="1200" dirty="0" smtClean="0"/>
          </a:p>
          <a:p>
            <a:pPr lvl="0"/>
            <a:r>
              <a:rPr lang="ru-RU" sz="1200" dirty="0" smtClean="0"/>
              <a:t>Сложные нестабильные сценарии</a:t>
            </a:r>
            <a:endParaRPr lang="nb-NO" sz="1200" dirty="0" smtClean="0"/>
          </a:p>
          <a:p>
            <a:pPr lvl="0"/>
            <a:r>
              <a:rPr lang="ru-RU" sz="1200" dirty="0" smtClean="0"/>
              <a:t>Сложность решения</a:t>
            </a:r>
            <a:endParaRPr lang="nb-NO" sz="1200" dirty="0" smtClean="0"/>
          </a:p>
          <a:p>
            <a:pPr lvl="0"/>
            <a:r>
              <a:rPr lang="ru-RU" sz="1200" dirty="0" smtClean="0"/>
              <a:t>Заказчик не понимает НА САМОМ ДЕЛЕ необходимость поддержки</a:t>
            </a:r>
            <a:endParaRPr lang="nb-NO" sz="1200" dirty="0" smtClean="0"/>
          </a:p>
          <a:p>
            <a:pPr lvl="0"/>
            <a:r>
              <a:rPr lang="ru-RU" sz="1200" dirty="0" smtClean="0"/>
              <a:t>Авто-тесты тестируют не то, что нужно</a:t>
            </a:r>
            <a:endParaRPr lang="nb-NO" sz="1200" dirty="0" smtClean="0"/>
          </a:p>
          <a:p>
            <a:endParaRPr lang="nb-NO" dirty="0"/>
          </a:p>
        </p:txBody>
      </p:sp>
      <p:sp>
        <p:nvSpPr>
          <p:cNvPr id="4" name="Slide Number Placeholder 3"/>
          <p:cNvSpPr>
            <a:spLocks noGrp="1"/>
          </p:cNvSpPr>
          <p:nvPr>
            <p:ph type="sldNum" sz="quarter" idx="10"/>
          </p:nvPr>
        </p:nvSpPr>
        <p:spPr/>
        <p:txBody>
          <a:bodyPr/>
          <a:lstStyle/>
          <a:p>
            <a:fld id="{1D378F59-DE61-428E-BA9E-FE6FEB8F50B2}" type="slidenum">
              <a:rPr lang="nb-NO" smtClean="0"/>
              <a:t>7</a:t>
            </a:fld>
            <a:endParaRPr lang="nb-NO"/>
          </a:p>
        </p:txBody>
      </p:sp>
    </p:spTree>
    <p:extLst>
      <p:ext uri="{BB962C8B-B14F-4D97-AF65-F5344CB8AC3E}">
        <p14:creationId xmlns:p14="http://schemas.microsoft.com/office/powerpoint/2010/main" val="868792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Я</a:t>
            </a:r>
            <a:r>
              <a:rPr lang="ru-RU" baseline="0" dirty="0" smtClean="0"/>
              <a:t> хочу, чтобы автоматизация жила дольше! Ведь классно, когда есть проект или продукт развивается, и автоматизация, живет и используется 5-8-10 лет!</a:t>
            </a:r>
          </a:p>
          <a:p>
            <a:endParaRPr lang="ru-RU" dirty="0" smtClean="0"/>
          </a:p>
          <a:p>
            <a:r>
              <a:rPr lang="ru-RU" dirty="0" smtClean="0"/>
              <a:t>Проанализировав</a:t>
            </a:r>
            <a:r>
              <a:rPr lang="ru-RU" baseline="0" dirty="0" smtClean="0"/>
              <a:t> общие проблемы, мы пришли к 10 приципам, которых необходимо придерживаться, чтобы не наступать на те же грабли снова.</a:t>
            </a:r>
          </a:p>
          <a:p>
            <a:r>
              <a:rPr lang="ru-RU" baseline="0" dirty="0" smtClean="0"/>
              <a:t>Некоторые из этих принципов – известные </a:t>
            </a:r>
            <a:r>
              <a:rPr lang="en-US" baseline="0" dirty="0" smtClean="0"/>
              <a:t>best practices</a:t>
            </a:r>
            <a:r>
              <a:rPr lang="uk-UA" baseline="0" dirty="0" smtClean="0"/>
              <a:t>, котор</a:t>
            </a:r>
            <a:r>
              <a:rPr lang="ru-RU" baseline="0" dirty="0" smtClean="0"/>
              <a:t>ые мы прочувствовали на своем опыте, а некоторые принципы потребовали изменения в наших подходах.</a:t>
            </a:r>
          </a:p>
          <a:p>
            <a:r>
              <a:rPr lang="ru-RU" baseline="0" dirty="0" smtClean="0"/>
              <a:t>Но эти принципы помогут продлить жизнь автоматизации и получить больше пользы от нее.</a:t>
            </a:r>
            <a:endParaRPr lang="nb-NO" dirty="0"/>
          </a:p>
        </p:txBody>
      </p:sp>
      <p:sp>
        <p:nvSpPr>
          <p:cNvPr id="4" name="Slide Number Placeholder 3"/>
          <p:cNvSpPr>
            <a:spLocks noGrp="1"/>
          </p:cNvSpPr>
          <p:nvPr>
            <p:ph type="sldNum" sz="quarter" idx="10"/>
          </p:nvPr>
        </p:nvSpPr>
        <p:spPr/>
        <p:txBody>
          <a:bodyPr/>
          <a:lstStyle/>
          <a:p>
            <a:fld id="{1D378F59-DE61-428E-BA9E-FE6FEB8F50B2}" type="slidenum">
              <a:rPr lang="nb-NO" smtClean="0"/>
              <a:t>8</a:t>
            </a:fld>
            <a:endParaRPr lang="nb-NO"/>
          </a:p>
        </p:txBody>
      </p:sp>
    </p:spTree>
    <p:extLst>
      <p:ext uri="{BB962C8B-B14F-4D97-AF65-F5344CB8AC3E}">
        <p14:creationId xmlns:p14="http://schemas.microsoft.com/office/powerpoint/2010/main" val="2473417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dirty="0" smtClean="0"/>
              <a:t>Настолько короткие, насколько возможно, узконаправленные. Должны тестировать</a:t>
            </a:r>
            <a:r>
              <a:rPr lang="en-US" sz="1200" dirty="0" smtClean="0"/>
              <a:t>:</a:t>
            </a:r>
          </a:p>
          <a:p>
            <a:pPr marL="285750" indent="-285750">
              <a:buFontTx/>
              <a:buChar char="-"/>
            </a:pPr>
            <a:r>
              <a:rPr lang="uk-UA" sz="1200" dirty="0" smtClean="0"/>
              <a:t>либо отдельн</a:t>
            </a:r>
            <a:r>
              <a:rPr lang="ru-RU" sz="1200" dirty="0" smtClean="0"/>
              <a:t>ый компонент системы</a:t>
            </a:r>
          </a:p>
          <a:p>
            <a:pPr marL="285750" indent="-285750">
              <a:buFontTx/>
              <a:buChar char="-"/>
            </a:pPr>
            <a:r>
              <a:rPr lang="ru-RU" sz="1200" dirty="0" smtClean="0"/>
              <a:t>либо интеграцию между компонентами</a:t>
            </a:r>
            <a:endParaRPr lang="nb-NO" sz="1200" dirty="0" smtClean="0"/>
          </a:p>
          <a:p>
            <a:endParaRPr lang="uk-UA"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Огромные бизнес сценарии со множеством зависимостей не автоматизировать</a:t>
            </a:r>
            <a:endParaRPr lang="nb-NO" sz="1200" dirty="0" smtClean="0"/>
          </a:p>
          <a:p>
            <a:endParaRPr lang="nb-NO" dirty="0"/>
          </a:p>
        </p:txBody>
      </p:sp>
      <p:sp>
        <p:nvSpPr>
          <p:cNvPr id="4" name="Slide Number Placeholder 3"/>
          <p:cNvSpPr>
            <a:spLocks noGrp="1"/>
          </p:cNvSpPr>
          <p:nvPr>
            <p:ph type="sldNum" sz="quarter" idx="10"/>
          </p:nvPr>
        </p:nvSpPr>
        <p:spPr/>
        <p:txBody>
          <a:bodyPr/>
          <a:lstStyle/>
          <a:p>
            <a:fld id="{1D378F59-DE61-428E-BA9E-FE6FEB8F50B2}" type="slidenum">
              <a:rPr lang="nb-NO" smtClean="0"/>
              <a:t>9</a:t>
            </a:fld>
            <a:endParaRPr lang="nb-NO"/>
          </a:p>
        </p:txBody>
      </p:sp>
    </p:spTree>
    <p:extLst>
      <p:ext uri="{BB962C8B-B14F-4D97-AF65-F5344CB8AC3E}">
        <p14:creationId xmlns:p14="http://schemas.microsoft.com/office/powerpoint/2010/main" val="39687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b-NO"/>
          </a:p>
        </p:txBody>
      </p:sp>
      <p:sp>
        <p:nvSpPr>
          <p:cNvPr id="4" name="Date Placeholder 3"/>
          <p:cNvSpPr>
            <a:spLocks noGrp="1"/>
          </p:cNvSpPr>
          <p:nvPr>
            <p:ph type="dt" sz="half" idx="10"/>
          </p:nvPr>
        </p:nvSpPr>
        <p:spPr/>
        <p:txBody>
          <a:bodyPr/>
          <a:lstStyle/>
          <a:p>
            <a:fld id="{8716D6CA-3F2B-4CE8-B41E-67E7EA9481C4}" type="datetimeFigureOut">
              <a:rPr lang="nb-NO" smtClean="0"/>
              <a:t>23.03.2015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29B828DF-19AA-4A7F-8704-58D6E3904E29}" type="slidenum">
              <a:rPr lang="nb-NO" smtClean="0"/>
              <a:t>‹#›</a:t>
            </a:fld>
            <a:endParaRPr lang="nb-NO"/>
          </a:p>
        </p:txBody>
      </p:sp>
    </p:spTree>
    <p:extLst>
      <p:ext uri="{BB962C8B-B14F-4D97-AF65-F5344CB8AC3E}">
        <p14:creationId xmlns:p14="http://schemas.microsoft.com/office/powerpoint/2010/main" val="339220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8716D6CA-3F2B-4CE8-B41E-67E7EA9481C4}" type="datetimeFigureOut">
              <a:rPr lang="nb-NO" smtClean="0"/>
              <a:t>23.03.2015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29B828DF-19AA-4A7F-8704-58D6E3904E29}" type="slidenum">
              <a:rPr lang="nb-NO" smtClean="0"/>
              <a:t>‹#›</a:t>
            </a:fld>
            <a:endParaRPr lang="nb-NO"/>
          </a:p>
        </p:txBody>
      </p:sp>
    </p:spTree>
    <p:extLst>
      <p:ext uri="{BB962C8B-B14F-4D97-AF65-F5344CB8AC3E}">
        <p14:creationId xmlns:p14="http://schemas.microsoft.com/office/powerpoint/2010/main" val="215842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8716D6CA-3F2B-4CE8-B41E-67E7EA9481C4}" type="datetimeFigureOut">
              <a:rPr lang="nb-NO" smtClean="0"/>
              <a:t>23.03.2015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29B828DF-19AA-4A7F-8704-58D6E3904E29}" type="slidenum">
              <a:rPr lang="nb-NO" smtClean="0"/>
              <a:t>‹#›</a:t>
            </a:fld>
            <a:endParaRPr lang="nb-NO"/>
          </a:p>
        </p:txBody>
      </p:sp>
    </p:spTree>
    <p:extLst>
      <p:ext uri="{BB962C8B-B14F-4D97-AF65-F5344CB8AC3E}">
        <p14:creationId xmlns:p14="http://schemas.microsoft.com/office/powerpoint/2010/main" val="4289006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8716D6CA-3F2B-4CE8-B41E-67E7EA9481C4}" type="datetimeFigureOut">
              <a:rPr lang="nb-NO" smtClean="0"/>
              <a:t>23.03.2015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29B828DF-19AA-4A7F-8704-58D6E3904E29}" type="slidenum">
              <a:rPr lang="nb-NO" smtClean="0"/>
              <a:t>‹#›</a:t>
            </a:fld>
            <a:endParaRPr lang="nb-NO"/>
          </a:p>
        </p:txBody>
      </p:sp>
    </p:spTree>
    <p:extLst>
      <p:ext uri="{BB962C8B-B14F-4D97-AF65-F5344CB8AC3E}">
        <p14:creationId xmlns:p14="http://schemas.microsoft.com/office/powerpoint/2010/main" val="4121298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16D6CA-3F2B-4CE8-B41E-67E7EA9481C4}" type="datetimeFigureOut">
              <a:rPr lang="nb-NO" smtClean="0"/>
              <a:t>23.03.2015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29B828DF-19AA-4A7F-8704-58D6E3904E29}" type="slidenum">
              <a:rPr lang="nb-NO" smtClean="0"/>
              <a:t>‹#›</a:t>
            </a:fld>
            <a:endParaRPr lang="nb-NO"/>
          </a:p>
        </p:txBody>
      </p:sp>
    </p:spTree>
    <p:extLst>
      <p:ext uri="{BB962C8B-B14F-4D97-AF65-F5344CB8AC3E}">
        <p14:creationId xmlns:p14="http://schemas.microsoft.com/office/powerpoint/2010/main" val="1571898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Date Placeholder 4"/>
          <p:cNvSpPr>
            <a:spLocks noGrp="1"/>
          </p:cNvSpPr>
          <p:nvPr>
            <p:ph type="dt" sz="half" idx="10"/>
          </p:nvPr>
        </p:nvSpPr>
        <p:spPr/>
        <p:txBody>
          <a:bodyPr/>
          <a:lstStyle/>
          <a:p>
            <a:fld id="{8716D6CA-3F2B-4CE8-B41E-67E7EA9481C4}" type="datetimeFigureOut">
              <a:rPr lang="nb-NO" smtClean="0"/>
              <a:t>23.03.2015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29B828DF-19AA-4A7F-8704-58D6E3904E29}" type="slidenum">
              <a:rPr lang="nb-NO" smtClean="0"/>
              <a:t>‹#›</a:t>
            </a:fld>
            <a:endParaRPr lang="nb-NO"/>
          </a:p>
        </p:txBody>
      </p:sp>
    </p:spTree>
    <p:extLst>
      <p:ext uri="{BB962C8B-B14F-4D97-AF65-F5344CB8AC3E}">
        <p14:creationId xmlns:p14="http://schemas.microsoft.com/office/powerpoint/2010/main" val="3037236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Date Placeholder 6"/>
          <p:cNvSpPr>
            <a:spLocks noGrp="1"/>
          </p:cNvSpPr>
          <p:nvPr>
            <p:ph type="dt" sz="half" idx="10"/>
          </p:nvPr>
        </p:nvSpPr>
        <p:spPr/>
        <p:txBody>
          <a:bodyPr/>
          <a:lstStyle/>
          <a:p>
            <a:fld id="{8716D6CA-3F2B-4CE8-B41E-67E7EA9481C4}" type="datetimeFigureOut">
              <a:rPr lang="nb-NO" smtClean="0"/>
              <a:t>23.03.2015</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29B828DF-19AA-4A7F-8704-58D6E3904E29}" type="slidenum">
              <a:rPr lang="nb-NO" smtClean="0"/>
              <a:t>‹#›</a:t>
            </a:fld>
            <a:endParaRPr lang="nb-NO"/>
          </a:p>
        </p:txBody>
      </p:sp>
    </p:spTree>
    <p:extLst>
      <p:ext uri="{BB962C8B-B14F-4D97-AF65-F5344CB8AC3E}">
        <p14:creationId xmlns:p14="http://schemas.microsoft.com/office/powerpoint/2010/main" val="2879175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Date Placeholder 2"/>
          <p:cNvSpPr>
            <a:spLocks noGrp="1"/>
          </p:cNvSpPr>
          <p:nvPr>
            <p:ph type="dt" sz="half" idx="10"/>
          </p:nvPr>
        </p:nvSpPr>
        <p:spPr/>
        <p:txBody>
          <a:bodyPr/>
          <a:lstStyle/>
          <a:p>
            <a:fld id="{8716D6CA-3F2B-4CE8-B41E-67E7EA9481C4}" type="datetimeFigureOut">
              <a:rPr lang="nb-NO" smtClean="0"/>
              <a:t>23.03.2015</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29B828DF-19AA-4A7F-8704-58D6E3904E29}" type="slidenum">
              <a:rPr lang="nb-NO" smtClean="0"/>
              <a:t>‹#›</a:t>
            </a:fld>
            <a:endParaRPr lang="nb-NO"/>
          </a:p>
        </p:txBody>
      </p:sp>
    </p:spTree>
    <p:extLst>
      <p:ext uri="{BB962C8B-B14F-4D97-AF65-F5344CB8AC3E}">
        <p14:creationId xmlns:p14="http://schemas.microsoft.com/office/powerpoint/2010/main" val="357048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6D6CA-3F2B-4CE8-B41E-67E7EA9481C4}" type="datetimeFigureOut">
              <a:rPr lang="nb-NO" smtClean="0"/>
              <a:t>23.03.2015</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29B828DF-19AA-4A7F-8704-58D6E3904E29}" type="slidenum">
              <a:rPr lang="nb-NO" smtClean="0"/>
              <a:t>‹#›</a:t>
            </a:fld>
            <a:endParaRPr lang="nb-NO"/>
          </a:p>
        </p:txBody>
      </p:sp>
    </p:spTree>
    <p:extLst>
      <p:ext uri="{BB962C8B-B14F-4D97-AF65-F5344CB8AC3E}">
        <p14:creationId xmlns:p14="http://schemas.microsoft.com/office/powerpoint/2010/main" val="1687630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16D6CA-3F2B-4CE8-B41E-67E7EA9481C4}" type="datetimeFigureOut">
              <a:rPr lang="nb-NO" smtClean="0"/>
              <a:t>23.03.2015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29B828DF-19AA-4A7F-8704-58D6E3904E29}" type="slidenum">
              <a:rPr lang="nb-NO" smtClean="0"/>
              <a:t>‹#›</a:t>
            </a:fld>
            <a:endParaRPr lang="nb-NO"/>
          </a:p>
        </p:txBody>
      </p:sp>
    </p:spTree>
    <p:extLst>
      <p:ext uri="{BB962C8B-B14F-4D97-AF65-F5344CB8AC3E}">
        <p14:creationId xmlns:p14="http://schemas.microsoft.com/office/powerpoint/2010/main" val="342137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16D6CA-3F2B-4CE8-B41E-67E7EA9481C4}" type="datetimeFigureOut">
              <a:rPr lang="nb-NO" smtClean="0"/>
              <a:t>23.03.2015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29B828DF-19AA-4A7F-8704-58D6E3904E29}" type="slidenum">
              <a:rPr lang="nb-NO" smtClean="0"/>
              <a:t>‹#›</a:t>
            </a:fld>
            <a:endParaRPr lang="nb-NO"/>
          </a:p>
        </p:txBody>
      </p:sp>
    </p:spTree>
    <p:extLst>
      <p:ext uri="{BB962C8B-B14F-4D97-AF65-F5344CB8AC3E}">
        <p14:creationId xmlns:p14="http://schemas.microsoft.com/office/powerpoint/2010/main" val="808225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b-N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6D6CA-3F2B-4CE8-B41E-67E7EA9481C4}" type="datetimeFigureOut">
              <a:rPr lang="nb-NO" smtClean="0"/>
              <a:t>23.03.2015</a:t>
            </a:fld>
            <a:endParaRPr lang="nb-N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828DF-19AA-4A7F-8704-58D6E3904E29}" type="slidenum">
              <a:rPr lang="nb-NO" smtClean="0"/>
              <a:t>‹#›</a:t>
            </a:fld>
            <a:endParaRPr lang="nb-NO"/>
          </a:p>
        </p:txBody>
      </p:sp>
    </p:spTree>
    <p:extLst>
      <p:ext uri="{BB962C8B-B14F-4D97-AF65-F5344CB8AC3E}">
        <p14:creationId xmlns:p14="http://schemas.microsoft.com/office/powerpoint/2010/main" val="260741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328" y="1988840"/>
            <a:ext cx="7772400" cy="1470025"/>
          </a:xfrm>
        </p:spPr>
        <p:txBody>
          <a:bodyPr>
            <a:normAutofit/>
          </a:bodyPr>
          <a:lstStyle/>
          <a:p>
            <a:r>
              <a:rPr lang="ru-RU" b="1" dirty="0" smtClean="0"/>
              <a:t>10 принципов автоматизации, которые я не предам</a:t>
            </a:r>
            <a:endParaRPr lang="uk-UA" b="1" dirty="0"/>
          </a:p>
        </p:txBody>
      </p:sp>
      <p:sp>
        <p:nvSpPr>
          <p:cNvPr id="3" name="Subtitle 2"/>
          <p:cNvSpPr>
            <a:spLocks noGrp="1"/>
          </p:cNvSpPr>
          <p:nvPr>
            <p:ph type="subTitle" idx="1"/>
          </p:nvPr>
        </p:nvSpPr>
        <p:spPr>
          <a:xfrm>
            <a:off x="1403648" y="4509120"/>
            <a:ext cx="6400800" cy="1752600"/>
          </a:xfrm>
        </p:spPr>
        <p:txBody>
          <a:bodyPr/>
          <a:lstStyle/>
          <a:p>
            <a:r>
              <a:rPr lang="ru-RU" dirty="0"/>
              <a:t>Александра</a:t>
            </a:r>
            <a:r>
              <a:rPr lang="en-US" dirty="0"/>
              <a:t> </a:t>
            </a:r>
            <a:r>
              <a:rPr lang="ru-RU" dirty="0"/>
              <a:t>Волкова</a:t>
            </a:r>
            <a:endParaRPr lang="en-US" dirty="0"/>
          </a:p>
          <a:p>
            <a:r>
              <a:rPr lang="en-US" dirty="0" err="1"/>
              <a:t>Itera</a:t>
            </a:r>
            <a:r>
              <a:rPr lang="en-US" dirty="0"/>
              <a:t>, </a:t>
            </a:r>
            <a:r>
              <a:rPr lang="ru-RU" dirty="0" smtClean="0"/>
              <a:t>Киев</a:t>
            </a:r>
            <a:endParaRPr lang="en-US" dirty="0"/>
          </a:p>
        </p:txBody>
      </p:sp>
      <p:grpSp>
        <p:nvGrpSpPr>
          <p:cNvPr id="5" name="Group 4"/>
          <p:cNvGrpSpPr/>
          <p:nvPr/>
        </p:nvGrpSpPr>
        <p:grpSpPr>
          <a:xfrm>
            <a:off x="3923928" y="764704"/>
            <a:ext cx="1219200" cy="769620"/>
            <a:chOff x="356726" y="246857"/>
            <a:chExt cx="1219200" cy="76962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726" y="246857"/>
              <a:ext cx="1219200" cy="769620"/>
            </a:xfrm>
            <a:prstGeom prst="rect">
              <a:avLst/>
            </a:prstGeom>
          </p:spPr>
        </p:pic>
        <p:sp>
          <p:nvSpPr>
            <p:cNvPr id="7" name="Rectangle 6"/>
            <p:cNvSpPr/>
            <p:nvPr/>
          </p:nvSpPr>
          <p:spPr>
            <a:xfrm>
              <a:off x="1400866" y="246857"/>
              <a:ext cx="175060" cy="145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Tree>
    <p:extLst>
      <p:ext uri="{BB962C8B-B14F-4D97-AF65-F5344CB8AC3E}">
        <p14:creationId xmlns:p14="http://schemas.microsoft.com/office/powerpoint/2010/main" val="1693225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fontScale="90000"/>
          </a:bodyPr>
          <a:lstStyle/>
          <a:p>
            <a:pPr algn="r"/>
            <a:r>
              <a:rPr lang="ru-RU" dirty="0" smtClean="0"/>
              <a:t>Принцип №1</a:t>
            </a:r>
            <a:r>
              <a:rPr lang="en-US" dirty="0" smtClean="0"/>
              <a:t>:</a:t>
            </a:r>
            <a:r>
              <a:rPr lang="ru-RU" dirty="0" smtClean="0"/>
              <a:t/>
            </a:r>
            <a:br>
              <a:rPr lang="ru-RU" dirty="0" smtClean="0"/>
            </a:br>
            <a:r>
              <a:rPr lang="ru-RU" dirty="0" smtClean="0"/>
              <a:t>Короткие тестовые сценарии</a:t>
            </a:r>
            <a:endParaRPr lang="uk-UA" dirty="0"/>
          </a:p>
        </p:txBody>
      </p:sp>
      <p:grpSp>
        <p:nvGrpSpPr>
          <p:cNvPr id="7" name="Group 6"/>
          <p:cNvGrpSpPr/>
          <p:nvPr/>
        </p:nvGrpSpPr>
        <p:grpSpPr>
          <a:xfrm>
            <a:off x="285245" y="211902"/>
            <a:ext cx="1219200" cy="769620"/>
            <a:chOff x="356726" y="246857"/>
            <a:chExt cx="1219200" cy="76962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726" y="246857"/>
              <a:ext cx="1219200" cy="769620"/>
            </a:xfrm>
            <a:prstGeom prst="rect">
              <a:avLst/>
            </a:prstGeom>
          </p:spPr>
        </p:pic>
        <p:sp>
          <p:nvSpPr>
            <p:cNvPr id="9" name="Rectangle 8"/>
            <p:cNvSpPr/>
            <p:nvPr/>
          </p:nvSpPr>
          <p:spPr>
            <a:xfrm>
              <a:off x="1400866" y="246857"/>
              <a:ext cx="175060" cy="145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10" name="Content Placeholder 2"/>
          <p:cNvSpPr>
            <a:spLocks noGrp="1"/>
          </p:cNvSpPr>
          <p:nvPr>
            <p:ph idx="1"/>
          </p:nvPr>
        </p:nvSpPr>
        <p:spPr>
          <a:xfrm>
            <a:off x="457298" y="1556792"/>
            <a:ext cx="8229600" cy="2232247"/>
          </a:xfrm>
        </p:spPr>
        <p:txBody>
          <a:bodyPr>
            <a:normAutofit/>
          </a:bodyPr>
          <a:lstStyle/>
          <a:p>
            <a:pPr>
              <a:buFont typeface="Wingdings" panose="05000000000000000000" pitchFamily="2" charset="2"/>
              <a:buChar char="ü"/>
            </a:pPr>
            <a:endParaRPr lang="ru-RU" sz="2400" dirty="0">
              <a:sym typeface="Wingdings" panose="05000000000000000000" pitchFamily="2" charset="2"/>
            </a:endParaRPr>
          </a:p>
          <a:p>
            <a:pPr>
              <a:buFont typeface="Wingdings" panose="05000000000000000000" pitchFamily="2" charset="2"/>
              <a:buChar char="ü"/>
            </a:pPr>
            <a:r>
              <a:rPr lang="ru-RU" sz="2400" dirty="0" smtClean="0">
                <a:sym typeface="Wingdings" panose="05000000000000000000" pitchFamily="2" charset="2"/>
              </a:rPr>
              <a:t>Отдельные компоненты системы</a:t>
            </a:r>
          </a:p>
          <a:p>
            <a:pPr>
              <a:buFont typeface="Wingdings" panose="05000000000000000000" pitchFamily="2" charset="2"/>
              <a:buChar char="ü"/>
            </a:pPr>
            <a:r>
              <a:rPr lang="ru-RU" sz="2400" dirty="0" smtClean="0">
                <a:sym typeface="Wingdings" panose="05000000000000000000" pitchFamily="2" charset="2"/>
              </a:rPr>
              <a:t>Интеграция между компонентами</a:t>
            </a:r>
          </a:p>
          <a:p>
            <a:pPr>
              <a:buFont typeface="Wingdings" panose="05000000000000000000" pitchFamily="2" charset="2"/>
              <a:buChar char="ü"/>
            </a:pPr>
            <a:r>
              <a:rPr lang="ru-RU" sz="2400" strike="sngStrike" dirty="0" smtClean="0">
                <a:sym typeface="Wingdings" panose="05000000000000000000" pitchFamily="2" charset="2"/>
              </a:rPr>
              <a:t>Огромные бизнес сценарии со множеством зависимостей </a:t>
            </a:r>
            <a:endParaRPr lang="nb-NO" sz="2400" strike="sngStrike" dirty="0" smtClean="0">
              <a:sym typeface="Wingdings" panose="05000000000000000000" pitchFamily="2" charset="2"/>
            </a:endParaRPr>
          </a:p>
          <a:p>
            <a:pPr>
              <a:buFont typeface="Wingdings" panose="05000000000000000000" pitchFamily="2" charset="2"/>
              <a:buChar char="ü"/>
            </a:pPr>
            <a:r>
              <a:rPr lang="ru-RU" sz="2400" dirty="0" smtClean="0">
                <a:sym typeface="Wingdings" panose="05000000000000000000" pitchFamily="2" charset="2"/>
              </a:rPr>
              <a:t>Привлекать автоматизаторов к ревью ТС</a:t>
            </a:r>
            <a:endParaRPr lang="uk-UA" sz="2400" dirty="0" smtClean="0">
              <a:sym typeface="Wingdings" panose="05000000000000000000" pitchFamily="2" charset="2"/>
            </a:endParaRPr>
          </a:p>
          <a:p>
            <a:pPr marL="0" indent="0">
              <a:buNone/>
            </a:pPr>
            <a:endParaRPr lang="uk-UA" sz="2400" dirty="0">
              <a:sym typeface="Wingdings" panose="05000000000000000000" pitchFamily="2" charset="2"/>
            </a:endParaRPr>
          </a:p>
        </p:txBody>
      </p:sp>
      <p:sp>
        <p:nvSpPr>
          <p:cNvPr id="12" name="Content Placeholder 2"/>
          <p:cNvSpPr txBox="1">
            <a:spLocks/>
          </p:cNvSpPr>
          <p:nvPr/>
        </p:nvSpPr>
        <p:spPr>
          <a:xfrm>
            <a:off x="4047108" y="4349276"/>
            <a:ext cx="5853336" cy="20882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2400" dirty="0" smtClean="0">
                <a:sym typeface="Wingdings" panose="05000000000000000000" pitchFamily="2" charset="2"/>
              </a:rPr>
              <a:t>А как же </a:t>
            </a:r>
            <a:r>
              <a:rPr lang="nb-NO" sz="2400" dirty="0">
                <a:sym typeface="Wingdings" panose="05000000000000000000" pitchFamily="2" charset="2"/>
              </a:rPr>
              <a:t>f</a:t>
            </a:r>
            <a:r>
              <a:rPr lang="en-US" sz="2400" dirty="0" err="1" smtClean="0">
                <a:sym typeface="Wingdings" panose="05000000000000000000" pitchFamily="2" charset="2"/>
              </a:rPr>
              <a:t>ull</a:t>
            </a:r>
            <a:r>
              <a:rPr lang="en-US" sz="2400" dirty="0" smtClean="0">
                <a:sym typeface="Wingdings" panose="05000000000000000000" pitchFamily="2" charset="2"/>
              </a:rPr>
              <a:t> flow?</a:t>
            </a:r>
          </a:p>
          <a:p>
            <a:pPr marL="0" indent="0">
              <a:buNone/>
            </a:pPr>
            <a:r>
              <a:rPr lang="ru-RU" sz="2400" dirty="0" smtClean="0">
                <a:sym typeface="Wingdings" panose="05000000000000000000" pitchFamily="2" charset="2"/>
              </a:rPr>
              <a:t>Тесты могут связываться в цепочки, запускаясь последовательно</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74" y="4205260"/>
            <a:ext cx="3559474" cy="1768544"/>
          </a:xfrm>
          <a:prstGeom prst="rect">
            <a:avLst/>
          </a:prstGeom>
        </p:spPr>
      </p:pic>
    </p:spTree>
    <p:extLst>
      <p:ext uri="{BB962C8B-B14F-4D97-AF65-F5344CB8AC3E}">
        <p14:creationId xmlns:p14="http://schemas.microsoft.com/office/powerpoint/2010/main" val="114406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fontScale="90000"/>
          </a:bodyPr>
          <a:lstStyle/>
          <a:p>
            <a:pPr algn="r"/>
            <a:r>
              <a:rPr lang="ru-RU" dirty="0" smtClean="0"/>
              <a:t>Принцип №2</a:t>
            </a:r>
            <a:r>
              <a:rPr lang="en-US" dirty="0" smtClean="0"/>
              <a:t>:</a:t>
            </a:r>
            <a:r>
              <a:rPr lang="ru-RU" dirty="0" smtClean="0"/>
              <a:t/>
            </a:r>
            <a:br>
              <a:rPr lang="ru-RU" dirty="0" smtClean="0"/>
            </a:br>
            <a:r>
              <a:rPr lang="ru-RU" dirty="0" smtClean="0"/>
              <a:t>Независимость</a:t>
            </a:r>
            <a:endParaRPr lang="uk-UA" dirty="0"/>
          </a:p>
        </p:txBody>
      </p:sp>
      <p:grpSp>
        <p:nvGrpSpPr>
          <p:cNvPr id="7" name="Group 6"/>
          <p:cNvGrpSpPr/>
          <p:nvPr/>
        </p:nvGrpSpPr>
        <p:grpSpPr>
          <a:xfrm>
            <a:off x="285245" y="211902"/>
            <a:ext cx="1219200" cy="769620"/>
            <a:chOff x="356726" y="246857"/>
            <a:chExt cx="1219200" cy="76962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726" y="246857"/>
              <a:ext cx="1219200" cy="769620"/>
            </a:xfrm>
            <a:prstGeom prst="rect">
              <a:avLst/>
            </a:prstGeom>
          </p:spPr>
        </p:pic>
        <p:sp>
          <p:nvSpPr>
            <p:cNvPr id="9" name="Rectangle 8"/>
            <p:cNvSpPr/>
            <p:nvPr/>
          </p:nvSpPr>
          <p:spPr>
            <a:xfrm>
              <a:off x="1400866" y="246857"/>
              <a:ext cx="175060" cy="145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0727" y="1772816"/>
            <a:ext cx="5029200" cy="3810000"/>
          </a:xfrm>
          <a:prstGeom prst="rect">
            <a:avLst/>
          </a:prstGeom>
        </p:spPr>
      </p:pic>
    </p:spTree>
    <p:extLst>
      <p:ext uri="{BB962C8B-B14F-4D97-AF65-F5344CB8AC3E}">
        <p14:creationId xmlns:p14="http://schemas.microsoft.com/office/powerpoint/2010/main" val="2075397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fontScale="90000"/>
          </a:bodyPr>
          <a:lstStyle/>
          <a:p>
            <a:pPr algn="r"/>
            <a:r>
              <a:rPr lang="ru-RU" dirty="0" smtClean="0"/>
              <a:t>Принцип №2</a:t>
            </a:r>
            <a:r>
              <a:rPr lang="en-US" dirty="0" smtClean="0"/>
              <a:t>:</a:t>
            </a:r>
            <a:r>
              <a:rPr lang="ru-RU" dirty="0" smtClean="0"/>
              <a:t/>
            </a:r>
            <a:br>
              <a:rPr lang="ru-RU" dirty="0" smtClean="0"/>
            </a:br>
            <a:r>
              <a:rPr lang="ru-RU" dirty="0" smtClean="0"/>
              <a:t>Независимость</a:t>
            </a:r>
            <a:endParaRPr lang="uk-UA" dirty="0"/>
          </a:p>
        </p:txBody>
      </p:sp>
      <p:grpSp>
        <p:nvGrpSpPr>
          <p:cNvPr id="7" name="Group 6"/>
          <p:cNvGrpSpPr/>
          <p:nvPr/>
        </p:nvGrpSpPr>
        <p:grpSpPr>
          <a:xfrm>
            <a:off x="285245" y="211902"/>
            <a:ext cx="1219200" cy="769620"/>
            <a:chOff x="356726" y="246857"/>
            <a:chExt cx="1219200" cy="76962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726" y="246857"/>
              <a:ext cx="1219200" cy="769620"/>
            </a:xfrm>
            <a:prstGeom prst="rect">
              <a:avLst/>
            </a:prstGeom>
          </p:spPr>
        </p:pic>
        <p:sp>
          <p:nvSpPr>
            <p:cNvPr id="9" name="Rectangle 8"/>
            <p:cNvSpPr/>
            <p:nvPr/>
          </p:nvSpPr>
          <p:spPr>
            <a:xfrm>
              <a:off x="1400866" y="246857"/>
              <a:ext cx="175060" cy="145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aphicFrame>
        <p:nvGraphicFramePr>
          <p:cNvPr id="15" name="Diagram 14"/>
          <p:cNvGraphicFramePr/>
          <p:nvPr>
            <p:extLst>
              <p:ext uri="{D42A27DB-BD31-4B8C-83A1-F6EECF244321}">
                <p14:modId xmlns:p14="http://schemas.microsoft.com/office/powerpoint/2010/main" val="4208233238"/>
              </p:ext>
            </p:extLst>
          </p:nvPr>
        </p:nvGraphicFramePr>
        <p:xfrm>
          <a:off x="395536" y="2276872"/>
          <a:ext cx="8281977" cy="39919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Rounded Rectangle 15"/>
          <p:cNvSpPr/>
          <p:nvPr/>
        </p:nvSpPr>
        <p:spPr>
          <a:xfrm>
            <a:off x="3275856" y="1769964"/>
            <a:ext cx="5300843" cy="504056"/>
          </a:xfrm>
          <a:prstGeom prst="roundRect">
            <a:avLst/>
          </a:prstGeom>
          <a:solidFill>
            <a:schemeClr val="accent5">
              <a:lumMod val="40000"/>
              <a:lumOff val="60000"/>
            </a:schemeClr>
          </a:solidFill>
          <a:ln>
            <a:solidFill>
              <a:srgbClr val="00B0F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t>Preconditions</a:t>
            </a:r>
            <a:endParaRPr lang="nb-NO" sz="2400" dirty="0"/>
          </a:p>
        </p:txBody>
      </p:sp>
    </p:spTree>
    <p:extLst>
      <p:ext uri="{BB962C8B-B14F-4D97-AF65-F5344CB8AC3E}">
        <p14:creationId xmlns:p14="http://schemas.microsoft.com/office/powerpoint/2010/main" val="3555112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fontScale="90000"/>
          </a:bodyPr>
          <a:lstStyle/>
          <a:p>
            <a:pPr algn="r"/>
            <a:r>
              <a:rPr lang="ru-RU" dirty="0" smtClean="0"/>
              <a:t>Принцип №3</a:t>
            </a:r>
            <a:r>
              <a:rPr lang="en-US" dirty="0" smtClean="0"/>
              <a:t>:</a:t>
            </a:r>
            <a:r>
              <a:rPr lang="ru-RU" dirty="0" smtClean="0"/>
              <a:t/>
            </a:r>
            <a:br>
              <a:rPr lang="ru-RU" dirty="0" smtClean="0"/>
            </a:br>
            <a:r>
              <a:rPr lang="en-US" dirty="0" smtClean="0"/>
              <a:t>Server-side vs UI</a:t>
            </a:r>
            <a:endParaRPr lang="uk-UA" dirty="0"/>
          </a:p>
        </p:txBody>
      </p:sp>
      <p:grpSp>
        <p:nvGrpSpPr>
          <p:cNvPr id="7" name="Group 6"/>
          <p:cNvGrpSpPr/>
          <p:nvPr/>
        </p:nvGrpSpPr>
        <p:grpSpPr>
          <a:xfrm>
            <a:off x="285245" y="211902"/>
            <a:ext cx="1219200" cy="769620"/>
            <a:chOff x="356726" y="246857"/>
            <a:chExt cx="1219200" cy="76962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726" y="246857"/>
              <a:ext cx="1219200" cy="769620"/>
            </a:xfrm>
            <a:prstGeom prst="rect">
              <a:avLst/>
            </a:prstGeom>
          </p:spPr>
        </p:pic>
        <p:sp>
          <p:nvSpPr>
            <p:cNvPr id="9" name="Rectangle 8"/>
            <p:cNvSpPr/>
            <p:nvPr/>
          </p:nvSpPr>
          <p:spPr>
            <a:xfrm>
              <a:off x="1400866" y="246857"/>
              <a:ext cx="175060" cy="145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688" y="1501607"/>
            <a:ext cx="6177423" cy="4772488"/>
          </a:xfrm>
          <a:prstGeom prst="rect">
            <a:avLst/>
          </a:prstGeom>
        </p:spPr>
      </p:pic>
    </p:spTree>
    <p:extLst>
      <p:ext uri="{BB962C8B-B14F-4D97-AF65-F5344CB8AC3E}">
        <p14:creationId xmlns:p14="http://schemas.microsoft.com/office/powerpoint/2010/main" val="3813935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7544" y="187544"/>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mtClean="0"/>
              <a:t>Принцип №3</a:t>
            </a:r>
            <a:r>
              <a:rPr lang="en-US" smtClean="0"/>
              <a:t>:</a:t>
            </a:r>
            <a:r>
              <a:rPr lang="ru-RU" smtClean="0"/>
              <a:t/>
            </a:r>
            <a:br>
              <a:rPr lang="ru-RU" smtClean="0"/>
            </a:br>
            <a:r>
              <a:rPr lang="en-US" smtClean="0"/>
              <a:t>Server-side vs UI</a:t>
            </a:r>
            <a:endParaRPr lang="uk-UA" dirty="0"/>
          </a:p>
        </p:txBody>
      </p:sp>
      <p:sp>
        <p:nvSpPr>
          <p:cNvPr id="5" name="Content Placeholder 2"/>
          <p:cNvSpPr>
            <a:spLocks noGrp="1"/>
          </p:cNvSpPr>
          <p:nvPr>
            <p:ph idx="1"/>
          </p:nvPr>
        </p:nvSpPr>
        <p:spPr>
          <a:xfrm>
            <a:off x="467544" y="1261944"/>
            <a:ext cx="8229600" cy="5263400"/>
          </a:xfrm>
        </p:spPr>
        <p:txBody>
          <a:bodyPr>
            <a:noAutofit/>
          </a:bodyPr>
          <a:lstStyle/>
          <a:p>
            <a:pPr>
              <a:buFont typeface="Wingdings" panose="05000000000000000000" pitchFamily="2" charset="2"/>
              <a:buChar char="ü"/>
            </a:pPr>
            <a:endParaRPr lang="ru-RU" sz="2400" dirty="0">
              <a:sym typeface="Wingdings" panose="05000000000000000000" pitchFamily="2" charset="2"/>
            </a:endParaRPr>
          </a:p>
          <a:p>
            <a:pPr>
              <a:buFont typeface="Wingdings" panose="05000000000000000000" pitchFamily="2" charset="2"/>
              <a:buChar char="ü"/>
            </a:pPr>
            <a:r>
              <a:rPr lang="uk-UA" sz="2400" dirty="0" smtClean="0">
                <a:sym typeface="Wingdings" panose="05000000000000000000" pitchFamily="2" charset="2"/>
              </a:rPr>
              <a:t>Знать инфраструктуру систем</a:t>
            </a:r>
            <a:r>
              <a:rPr lang="ru-RU" sz="2400" dirty="0" smtClean="0">
                <a:sym typeface="Wingdings" panose="05000000000000000000" pitchFamily="2" charset="2"/>
              </a:rPr>
              <a:t>ы</a:t>
            </a:r>
          </a:p>
          <a:p>
            <a:pPr>
              <a:buFont typeface="Wingdings" panose="05000000000000000000" pitchFamily="2" charset="2"/>
              <a:buChar char="ü"/>
            </a:pPr>
            <a:r>
              <a:rPr lang="uk-UA" sz="2400" dirty="0" smtClean="0">
                <a:sym typeface="Wingdings" panose="05000000000000000000" pitchFamily="2" charset="2"/>
              </a:rPr>
              <a:t>Используем</a:t>
            </a:r>
            <a:r>
              <a:rPr lang="en-US" sz="2400" dirty="0" smtClean="0">
                <a:sym typeface="Wingdings" panose="05000000000000000000" pitchFamily="2" charset="2"/>
              </a:rPr>
              <a:t>:</a:t>
            </a:r>
          </a:p>
          <a:p>
            <a:pPr lvl="1">
              <a:buFont typeface="Wingdings" panose="05000000000000000000" pitchFamily="2" charset="2"/>
              <a:buChar char="ü"/>
            </a:pPr>
            <a:r>
              <a:rPr lang="en-US" sz="2400" dirty="0" smtClean="0">
                <a:sym typeface="Wingdings" panose="05000000000000000000" pitchFamily="2" charset="2"/>
              </a:rPr>
              <a:t>DB</a:t>
            </a:r>
          </a:p>
          <a:p>
            <a:pPr lvl="1">
              <a:buFont typeface="Wingdings" panose="05000000000000000000" pitchFamily="2" charset="2"/>
              <a:buChar char="ü"/>
            </a:pPr>
            <a:r>
              <a:rPr lang="en-US" sz="2400" dirty="0" smtClean="0">
                <a:sym typeface="Wingdings" panose="05000000000000000000" pitchFamily="2" charset="2"/>
              </a:rPr>
              <a:t>HTTP </a:t>
            </a:r>
            <a:r>
              <a:rPr lang="uk-UA" sz="2400" dirty="0" smtClean="0">
                <a:sym typeface="Wingdings" panose="05000000000000000000" pitchFamily="2" charset="2"/>
              </a:rPr>
              <a:t>запрос</a:t>
            </a:r>
            <a:r>
              <a:rPr lang="ru-RU" sz="2400" dirty="0" smtClean="0">
                <a:sym typeface="Wingdings" panose="05000000000000000000" pitchFamily="2" charset="2"/>
              </a:rPr>
              <a:t>ы</a:t>
            </a:r>
          </a:p>
          <a:p>
            <a:pPr lvl="1">
              <a:buFont typeface="Wingdings" panose="05000000000000000000" pitchFamily="2" charset="2"/>
              <a:buChar char="ü"/>
            </a:pPr>
            <a:r>
              <a:rPr lang="en-US" sz="2400" dirty="0" smtClean="0">
                <a:sym typeface="Wingdings" panose="05000000000000000000" pitchFamily="2" charset="2"/>
              </a:rPr>
              <a:t>Web services</a:t>
            </a:r>
            <a:endParaRPr lang="uk-UA" sz="2400" dirty="0" smtClean="0">
              <a:sym typeface="Wingdings" panose="05000000000000000000" pitchFamily="2" charset="2"/>
            </a:endParaRPr>
          </a:p>
          <a:p>
            <a:pPr lvl="1">
              <a:buFont typeface="Wingdings" panose="05000000000000000000" pitchFamily="2" charset="2"/>
              <a:buChar char="ü"/>
            </a:pPr>
            <a:r>
              <a:rPr lang="en-US" sz="2400" dirty="0" smtClean="0">
                <a:sym typeface="Wingdings" panose="05000000000000000000" pitchFamily="2" charset="2"/>
              </a:rPr>
              <a:t>APIs</a:t>
            </a:r>
          </a:p>
          <a:p>
            <a:pPr lvl="1">
              <a:buFont typeface="Wingdings" panose="05000000000000000000" pitchFamily="2" charset="2"/>
              <a:buChar char="ü"/>
            </a:pPr>
            <a:r>
              <a:rPr lang="en-US" sz="2400" dirty="0" err="1" smtClean="0">
                <a:sym typeface="Wingdings" panose="05000000000000000000" pitchFamily="2" charset="2"/>
              </a:rPr>
              <a:t>Etc</a:t>
            </a:r>
            <a:endParaRPr lang="en-US" sz="2400" dirty="0">
              <a:sym typeface="Wingdings" panose="05000000000000000000" pitchFamily="2" charset="2"/>
            </a:endParaRPr>
          </a:p>
          <a:p>
            <a:pPr>
              <a:buFont typeface="Wingdings" panose="05000000000000000000" pitchFamily="2" charset="2"/>
              <a:buChar char="ü"/>
            </a:pPr>
            <a:r>
              <a:rPr lang="uk-UA" sz="2400" dirty="0" smtClean="0">
                <a:sym typeface="Wingdings" panose="05000000000000000000" pitchFamily="2" charset="2"/>
              </a:rPr>
              <a:t>Ввод данн</a:t>
            </a:r>
            <a:r>
              <a:rPr lang="ru-RU" sz="2400" dirty="0" smtClean="0">
                <a:sym typeface="Wingdings" panose="05000000000000000000" pitchFamily="2" charset="2"/>
              </a:rPr>
              <a:t>ых – </a:t>
            </a:r>
            <a:r>
              <a:rPr lang="en-US" sz="2400" dirty="0" smtClean="0">
                <a:sym typeface="Wingdings" panose="05000000000000000000" pitchFamily="2" charset="2"/>
              </a:rPr>
              <a:t>backend, </a:t>
            </a:r>
            <a:r>
              <a:rPr lang="uk-UA" sz="2400" dirty="0" smtClean="0">
                <a:sym typeface="Wingdings" panose="05000000000000000000" pitchFamily="2" charset="2"/>
              </a:rPr>
              <a:t>проверка – </a:t>
            </a:r>
            <a:r>
              <a:rPr lang="en-US" sz="2400" dirty="0" smtClean="0">
                <a:sym typeface="Wingdings" panose="05000000000000000000" pitchFamily="2" charset="2"/>
              </a:rPr>
              <a:t>UI</a:t>
            </a:r>
          </a:p>
          <a:p>
            <a:pPr>
              <a:buFont typeface="Wingdings" panose="05000000000000000000" pitchFamily="2" charset="2"/>
              <a:buChar char="ü"/>
            </a:pPr>
            <a:r>
              <a:rPr lang="uk-UA" sz="2400" dirty="0" smtClean="0">
                <a:sym typeface="Wingdings" panose="05000000000000000000" pitchFamily="2" charset="2"/>
              </a:rPr>
              <a:t>Либо ввод данн</a:t>
            </a:r>
            <a:r>
              <a:rPr lang="ru-RU" sz="2400" dirty="0" smtClean="0">
                <a:sym typeface="Wingdings" panose="05000000000000000000" pitchFamily="2" charset="2"/>
              </a:rPr>
              <a:t>ых – </a:t>
            </a:r>
            <a:r>
              <a:rPr lang="en-US" sz="2400" dirty="0" smtClean="0">
                <a:sym typeface="Wingdings" panose="05000000000000000000" pitchFamily="2" charset="2"/>
              </a:rPr>
              <a:t>UI, </a:t>
            </a:r>
            <a:r>
              <a:rPr lang="uk-UA" sz="2400" dirty="0" smtClean="0">
                <a:sym typeface="Wingdings" panose="05000000000000000000" pitchFamily="2" charset="2"/>
              </a:rPr>
              <a:t>проверка - </a:t>
            </a:r>
            <a:r>
              <a:rPr lang="en-US" sz="2400" dirty="0" smtClean="0">
                <a:sym typeface="Wingdings" panose="05000000000000000000" pitchFamily="2" charset="2"/>
              </a:rPr>
              <a:t>backend</a:t>
            </a:r>
            <a:endParaRPr lang="nb-NO" sz="2400" dirty="0" smtClean="0">
              <a:sym typeface="Wingdings" panose="05000000000000000000" pitchFamily="2" charset="2"/>
            </a:endParaRPr>
          </a:p>
          <a:p>
            <a:pPr marL="0" indent="0">
              <a:buNone/>
            </a:pPr>
            <a:endParaRPr lang="uk-UA" sz="2400" dirty="0">
              <a:sym typeface="Wingdings" panose="05000000000000000000" pitchFamily="2" charset="2"/>
            </a:endParaRPr>
          </a:p>
        </p:txBody>
      </p:sp>
      <p:grpSp>
        <p:nvGrpSpPr>
          <p:cNvPr id="6" name="Group 5"/>
          <p:cNvGrpSpPr/>
          <p:nvPr/>
        </p:nvGrpSpPr>
        <p:grpSpPr>
          <a:xfrm>
            <a:off x="285245" y="211902"/>
            <a:ext cx="1219200" cy="769620"/>
            <a:chOff x="356726" y="246857"/>
            <a:chExt cx="1219200" cy="76962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726" y="246857"/>
              <a:ext cx="1219200" cy="769620"/>
            </a:xfrm>
            <a:prstGeom prst="rect">
              <a:avLst/>
            </a:prstGeom>
          </p:spPr>
        </p:pic>
        <p:sp>
          <p:nvSpPr>
            <p:cNvPr id="8" name="Rectangle 7"/>
            <p:cNvSpPr/>
            <p:nvPr/>
          </p:nvSpPr>
          <p:spPr>
            <a:xfrm>
              <a:off x="1400866" y="246857"/>
              <a:ext cx="175060" cy="145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Tree>
    <p:extLst>
      <p:ext uri="{BB962C8B-B14F-4D97-AF65-F5344CB8AC3E}">
        <p14:creationId xmlns:p14="http://schemas.microsoft.com/office/powerpoint/2010/main" val="24010312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84710"/>
            <a:ext cx="8229600" cy="1143000"/>
          </a:xfrm>
        </p:spPr>
        <p:txBody>
          <a:bodyPr>
            <a:normAutofit fontScale="90000"/>
          </a:bodyPr>
          <a:lstStyle/>
          <a:p>
            <a:pPr algn="r"/>
            <a:r>
              <a:rPr lang="ru-RU" dirty="0" smtClean="0"/>
              <a:t>Принцип №4</a:t>
            </a:r>
            <a:r>
              <a:rPr lang="en-US" dirty="0" smtClean="0"/>
              <a:t>:</a:t>
            </a:r>
            <a:r>
              <a:rPr lang="ru-RU" dirty="0" smtClean="0"/>
              <a:t/>
            </a:r>
            <a:br>
              <a:rPr lang="ru-RU" dirty="0" smtClean="0"/>
            </a:br>
            <a:r>
              <a:rPr lang="ru-RU" dirty="0" smtClean="0"/>
              <a:t>Разделение тестовых данных и логики теста</a:t>
            </a:r>
            <a:endParaRPr lang="uk-UA" dirty="0"/>
          </a:p>
        </p:txBody>
      </p:sp>
      <p:grpSp>
        <p:nvGrpSpPr>
          <p:cNvPr id="7" name="Group 6"/>
          <p:cNvGrpSpPr/>
          <p:nvPr/>
        </p:nvGrpSpPr>
        <p:grpSpPr>
          <a:xfrm>
            <a:off x="285245" y="211902"/>
            <a:ext cx="1219200" cy="769620"/>
            <a:chOff x="356726" y="246857"/>
            <a:chExt cx="1219200" cy="76962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726" y="246857"/>
              <a:ext cx="1219200" cy="769620"/>
            </a:xfrm>
            <a:prstGeom prst="rect">
              <a:avLst/>
            </a:prstGeom>
          </p:spPr>
        </p:pic>
        <p:sp>
          <p:nvSpPr>
            <p:cNvPr id="9" name="Rectangle 8"/>
            <p:cNvSpPr/>
            <p:nvPr/>
          </p:nvSpPr>
          <p:spPr>
            <a:xfrm>
              <a:off x="1400866" y="246857"/>
              <a:ext cx="175060" cy="145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7744" y="2132856"/>
            <a:ext cx="5278896" cy="3519264"/>
          </a:xfrm>
          <a:prstGeom prst="rect">
            <a:avLst/>
          </a:prstGeom>
        </p:spPr>
      </p:pic>
    </p:spTree>
    <p:extLst>
      <p:ext uri="{BB962C8B-B14F-4D97-AF65-F5344CB8AC3E}">
        <p14:creationId xmlns:p14="http://schemas.microsoft.com/office/powerpoint/2010/main" val="41695990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84710"/>
            <a:ext cx="8229600" cy="1143000"/>
          </a:xfrm>
        </p:spPr>
        <p:txBody>
          <a:bodyPr>
            <a:normAutofit fontScale="90000"/>
          </a:bodyPr>
          <a:lstStyle/>
          <a:p>
            <a:pPr algn="r"/>
            <a:r>
              <a:rPr lang="ru-RU" dirty="0" smtClean="0"/>
              <a:t>Принцип №5</a:t>
            </a:r>
            <a:r>
              <a:rPr lang="en-US" dirty="0" smtClean="0"/>
              <a:t>:</a:t>
            </a:r>
            <a:r>
              <a:rPr lang="ru-RU" dirty="0" smtClean="0"/>
              <a:t/>
            </a:r>
            <a:br>
              <a:rPr lang="ru-RU" dirty="0" smtClean="0"/>
            </a:br>
            <a:r>
              <a:rPr lang="ru-RU" dirty="0" smtClean="0"/>
              <a:t>Поддержка</a:t>
            </a:r>
            <a:endParaRPr lang="uk-UA" dirty="0"/>
          </a:p>
        </p:txBody>
      </p:sp>
      <p:grpSp>
        <p:nvGrpSpPr>
          <p:cNvPr id="7" name="Group 6"/>
          <p:cNvGrpSpPr/>
          <p:nvPr/>
        </p:nvGrpSpPr>
        <p:grpSpPr>
          <a:xfrm>
            <a:off x="285245" y="211902"/>
            <a:ext cx="1219200" cy="769620"/>
            <a:chOff x="356726" y="246857"/>
            <a:chExt cx="1219200" cy="76962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726" y="246857"/>
              <a:ext cx="1219200" cy="769620"/>
            </a:xfrm>
            <a:prstGeom prst="rect">
              <a:avLst/>
            </a:prstGeom>
          </p:spPr>
        </p:pic>
        <p:sp>
          <p:nvSpPr>
            <p:cNvPr id="9" name="Rectangle 8"/>
            <p:cNvSpPr/>
            <p:nvPr/>
          </p:nvSpPr>
          <p:spPr>
            <a:xfrm>
              <a:off x="1400866" y="246857"/>
              <a:ext cx="175060" cy="145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7704" y="1975710"/>
            <a:ext cx="5598368" cy="3685592"/>
          </a:xfrm>
          <a:prstGeom prst="rect">
            <a:avLst/>
          </a:prstGeom>
        </p:spPr>
      </p:pic>
    </p:spTree>
    <p:extLst>
      <p:ext uri="{BB962C8B-B14F-4D97-AF65-F5344CB8AC3E}">
        <p14:creationId xmlns:p14="http://schemas.microsoft.com/office/powerpoint/2010/main" val="2000069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84710"/>
            <a:ext cx="8229600" cy="1143000"/>
          </a:xfrm>
        </p:spPr>
        <p:txBody>
          <a:bodyPr>
            <a:normAutofit fontScale="90000"/>
          </a:bodyPr>
          <a:lstStyle/>
          <a:p>
            <a:pPr algn="r"/>
            <a:r>
              <a:rPr lang="ru-RU" dirty="0" smtClean="0"/>
              <a:t>Принцип №5</a:t>
            </a:r>
            <a:r>
              <a:rPr lang="en-US" dirty="0" smtClean="0"/>
              <a:t>:</a:t>
            </a:r>
            <a:r>
              <a:rPr lang="ru-RU" dirty="0" smtClean="0"/>
              <a:t/>
            </a:r>
            <a:br>
              <a:rPr lang="ru-RU" dirty="0" smtClean="0"/>
            </a:br>
            <a:r>
              <a:rPr lang="ru-RU" dirty="0" smtClean="0"/>
              <a:t>Поддержка</a:t>
            </a:r>
            <a:endParaRPr lang="uk-UA" dirty="0"/>
          </a:p>
        </p:txBody>
      </p:sp>
      <p:grpSp>
        <p:nvGrpSpPr>
          <p:cNvPr id="7" name="Group 6"/>
          <p:cNvGrpSpPr/>
          <p:nvPr/>
        </p:nvGrpSpPr>
        <p:grpSpPr>
          <a:xfrm>
            <a:off x="285245" y="211902"/>
            <a:ext cx="1219200" cy="769620"/>
            <a:chOff x="356726" y="246857"/>
            <a:chExt cx="1219200" cy="76962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726" y="246857"/>
              <a:ext cx="1219200" cy="769620"/>
            </a:xfrm>
            <a:prstGeom prst="rect">
              <a:avLst/>
            </a:prstGeom>
          </p:spPr>
        </p:pic>
        <p:sp>
          <p:nvSpPr>
            <p:cNvPr id="9" name="Rectangle 8"/>
            <p:cNvSpPr/>
            <p:nvPr/>
          </p:nvSpPr>
          <p:spPr>
            <a:xfrm>
              <a:off x="1400866" y="246857"/>
              <a:ext cx="175060" cy="145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10" name="Content Placeholder 2"/>
          <p:cNvSpPr>
            <a:spLocks noGrp="1"/>
          </p:cNvSpPr>
          <p:nvPr>
            <p:ph idx="1"/>
          </p:nvPr>
        </p:nvSpPr>
        <p:spPr>
          <a:xfrm>
            <a:off x="683568" y="1844824"/>
            <a:ext cx="8229600" cy="2455088"/>
          </a:xfrm>
        </p:spPr>
        <p:txBody>
          <a:bodyPr>
            <a:noAutofit/>
          </a:bodyPr>
          <a:lstStyle/>
          <a:p>
            <a:pPr>
              <a:buFont typeface="Wingdings" panose="05000000000000000000" pitchFamily="2" charset="2"/>
              <a:buChar char="ü"/>
            </a:pPr>
            <a:endParaRPr lang="ru-RU" sz="2400" dirty="0">
              <a:sym typeface="Wingdings" panose="05000000000000000000" pitchFamily="2" charset="2"/>
            </a:endParaRPr>
          </a:p>
          <a:p>
            <a:pPr>
              <a:buFont typeface="Wingdings" panose="05000000000000000000" pitchFamily="2" charset="2"/>
              <a:buChar char="ü"/>
            </a:pPr>
            <a:r>
              <a:rPr lang="ru-RU" sz="2400" dirty="0" smtClean="0">
                <a:sym typeface="Wingdings" panose="05000000000000000000" pitchFamily="2" charset="2"/>
              </a:rPr>
              <a:t>Кто? Когда? Как?</a:t>
            </a:r>
          </a:p>
          <a:p>
            <a:pPr>
              <a:buFont typeface="Wingdings" panose="05000000000000000000" pitchFamily="2" charset="2"/>
              <a:buChar char="ü"/>
            </a:pPr>
            <a:r>
              <a:rPr lang="uk-UA" sz="2400" dirty="0">
                <a:sym typeface="Wingdings" panose="05000000000000000000" pitchFamily="2" charset="2"/>
              </a:rPr>
              <a:t>Честность с </a:t>
            </a:r>
            <a:r>
              <a:rPr lang="uk-UA" sz="2400" dirty="0" smtClean="0">
                <a:sym typeface="Wingdings" panose="05000000000000000000" pitchFamily="2" charset="2"/>
              </a:rPr>
              <a:t>заказчиком</a:t>
            </a:r>
            <a:endParaRPr lang="ru-RU" sz="2400" dirty="0" smtClean="0">
              <a:sym typeface="Wingdings" panose="05000000000000000000" pitchFamily="2" charset="2"/>
            </a:endParaRPr>
          </a:p>
          <a:p>
            <a:pPr>
              <a:buFont typeface="Wingdings" panose="05000000000000000000" pitchFamily="2" charset="2"/>
              <a:buChar char="ü"/>
            </a:pPr>
            <a:r>
              <a:rPr lang="uk-UA" sz="2400" dirty="0" smtClean="0">
                <a:sym typeface="Wingdings" panose="05000000000000000000" pitchFamily="2" charset="2"/>
              </a:rPr>
              <a:t>Поддержка – часть контракта</a:t>
            </a:r>
          </a:p>
          <a:p>
            <a:pPr>
              <a:buFont typeface="Wingdings" panose="05000000000000000000" pitchFamily="2" charset="2"/>
              <a:buChar char="ü"/>
            </a:pPr>
            <a:r>
              <a:rPr lang="en-US" sz="2400" dirty="0" smtClean="0">
                <a:sym typeface="Wingdings" panose="05000000000000000000" pitchFamily="2" charset="2"/>
              </a:rPr>
              <a:t>Review</a:t>
            </a:r>
            <a:r>
              <a:rPr lang="nb-NO" sz="2400" dirty="0" smtClean="0">
                <a:sym typeface="Wingdings" panose="05000000000000000000" pitchFamily="2" charset="2"/>
              </a:rPr>
              <a:t> </a:t>
            </a:r>
            <a:r>
              <a:rPr lang="uk-UA" sz="2400" dirty="0" smtClean="0">
                <a:sym typeface="Wingdings" panose="05000000000000000000" pitchFamily="2" charset="2"/>
              </a:rPr>
              <a:t>каж</a:t>
            </a:r>
            <a:r>
              <a:rPr lang="ru-RU" sz="2400" dirty="0" smtClean="0">
                <a:sym typeface="Wingdings" panose="05000000000000000000" pitchFamily="2" charset="2"/>
              </a:rPr>
              <a:t>дые 3-6 месяцев</a:t>
            </a:r>
            <a:endParaRPr lang="en-US" sz="2400" dirty="0" smtClean="0">
              <a:sym typeface="Wingdings" panose="05000000000000000000" pitchFamily="2" charset="2"/>
            </a:endParaRPr>
          </a:p>
        </p:txBody>
      </p:sp>
    </p:spTree>
    <p:extLst>
      <p:ext uri="{BB962C8B-B14F-4D97-AF65-F5344CB8AC3E}">
        <p14:creationId xmlns:p14="http://schemas.microsoft.com/office/powerpoint/2010/main" val="9967823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1340768"/>
            <a:ext cx="2649478" cy="4032448"/>
          </a:xfrm>
          <a:prstGeom prst="rect">
            <a:avLst/>
          </a:prstGeom>
        </p:spPr>
      </p:pic>
      <p:sp>
        <p:nvSpPr>
          <p:cNvPr id="2" name="Title 1"/>
          <p:cNvSpPr>
            <a:spLocks noGrp="1"/>
          </p:cNvSpPr>
          <p:nvPr>
            <p:ph type="title"/>
          </p:nvPr>
        </p:nvSpPr>
        <p:spPr>
          <a:xfrm>
            <a:off x="467544" y="284710"/>
            <a:ext cx="8229600" cy="1143000"/>
          </a:xfrm>
        </p:spPr>
        <p:txBody>
          <a:bodyPr>
            <a:normAutofit fontScale="90000"/>
          </a:bodyPr>
          <a:lstStyle/>
          <a:p>
            <a:pPr algn="r"/>
            <a:r>
              <a:rPr lang="ru-RU" dirty="0" smtClean="0"/>
              <a:t>Принцип №6</a:t>
            </a:r>
            <a:r>
              <a:rPr lang="en-US" dirty="0" smtClean="0"/>
              <a:t>:</a:t>
            </a:r>
            <a:r>
              <a:rPr lang="ru-RU" dirty="0" smtClean="0"/>
              <a:t/>
            </a:r>
            <a:br>
              <a:rPr lang="ru-RU" dirty="0" smtClean="0"/>
            </a:br>
            <a:r>
              <a:rPr lang="ru-RU" dirty="0" smtClean="0"/>
              <a:t>Автоматизация с человеческим лицом</a:t>
            </a:r>
            <a:endParaRPr lang="uk-UA" dirty="0"/>
          </a:p>
        </p:txBody>
      </p:sp>
      <p:grpSp>
        <p:nvGrpSpPr>
          <p:cNvPr id="7" name="Group 6"/>
          <p:cNvGrpSpPr/>
          <p:nvPr/>
        </p:nvGrpSpPr>
        <p:grpSpPr>
          <a:xfrm>
            <a:off x="285245" y="211902"/>
            <a:ext cx="1219200" cy="769620"/>
            <a:chOff x="356726" y="246857"/>
            <a:chExt cx="1219200" cy="76962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726" y="246857"/>
              <a:ext cx="1219200" cy="769620"/>
            </a:xfrm>
            <a:prstGeom prst="rect">
              <a:avLst/>
            </a:prstGeom>
          </p:spPr>
        </p:pic>
        <p:sp>
          <p:nvSpPr>
            <p:cNvPr id="9" name="Rectangle 8"/>
            <p:cNvSpPr/>
            <p:nvPr/>
          </p:nvSpPr>
          <p:spPr>
            <a:xfrm>
              <a:off x="1400866" y="246857"/>
              <a:ext cx="175060" cy="145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Tree>
    <p:extLst>
      <p:ext uri="{BB962C8B-B14F-4D97-AF65-F5344CB8AC3E}">
        <p14:creationId xmlns:p14="http://schemas.microsoft.com/office/powerpoint/2010/main" val="982918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84710"/>
            <a:ext cx="8229600" cy="1143000"/>
          </a:xfrm>
        </p:spPr>
        <p:txBody>
          <a:bodyPr>
            <a:normAutofit fontScale="90000"/>
          </a:bodyPr>
          <a:lstStyle/>
          <a:p>
            <a:pPr algn="r"/>
            <a:r>
              <a:rPr lang="ru-RU" dirty="0" smtClean="0"/>
              <a:t>Принцип №6</a:t>
            </a:r>
            <a:r>
              <a:rPr lang="en-US" dirty="0" smtClean="0"/>
              <a:t>:</a:t>
            </a:r>
            <a:r>
              <a:rPr lang="ru-RU" dirty="0" smtClean="0"/>
              <a:t/>
            </a:r>
            <a:br>
              <a:rPr lang="ru-RU" dirty="0" smtClean="0"/>
            </a:br>
            <a:r>
              <a:rPr lang="ru-RU" dirty="0" smtClean="0"/>
              <a:t>Автоматизация с человеческим лицом</a:t>
            </a:r>
            <a:endParaRPr lang="uk-UA" dirty="0"/>
          </a:p>
        </p:txBody>
      </p:sp>
      <p:grpSp>
        <p:nvGrpSpPr>
          <p:cNvPr id="7" name="Group 6"/>
          <p:cNvGrpSpPr/>
          <p:nvPr/>
        </p:nvGrpSpPr>
        <p:grpSpPr>
          <a:xfrm>
            <a:off x="285245" y="211902"/>
            <a:ext cx="1219200" cy="769620"/>
            <a:chOff x="356726" y="246857"/>
            <a:chExt cx="1219200" cy="76962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726" y="246857"/>
              <a:ext cx="1219200" cy="769620"/>
            </a:xfrm>
            <a:prstGeom prst="rect">
              <a:avLst/>
            </a:prstGeom>
          </p:spPr>
        </p:pic>
        <p:sp>
          <p:nvSpPr>
            <p:cNvPr id="9" name="Rectangle 8"/>
            <p:cNvSpPr/>
            <p:nvPr/>
          </p:nvSpPr>
          <p:spPr>
            <a:xfrm>
              <a:off x="1400866" y="246857"/>
              <a:ext cx="175060" cy="145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11" name="Content Placeholder 2"/>
          <p:cNvSpPr>
            <a:spLocks noGrp="1"/>
          </p:cNvSpPr>
          <p:nvPr>
            <p:ph idx="1"/>
          </p:nvPr>
        </p:nvSpPr>
        <p:spPr>
          <a:xfrm>
            <a:off x="683568" y="1844824"/>
            <a:ext cx="8229600" cy="4536504"/>
          </a:xfrm>
        </p:spPr>
        <p:txBody>
          <a:bodyPr>
            <a:noAutofit/>
          </a:bodyPr>
          <a:lstStyle/>
          <a:p>
            <a:pPr>
              <a:buFont typeface="Wingdings" panose="05000000000000000000" pitchFamily="2" charset="2"/>
              <a:buChar char="ü"/>
            </a:pPr>
            <a:endParaRPr lang="ru-RU" sz="2400" dirty="0">
              <a:sym typeface="Wingdings" panose="05000000000000000000" pitchFamily="2" charset="2"/>
            </a:endParaRPr>
          </a:p>
          <a:p>
            <a:pPr>
              <a:buFont typeface="Wingdings" panose="05000000000000000000" pitchFamily="2" charset="2"/>
              <a:buChar char="ü"/>
            </a:pPr>
            <a:r>
              <a:rPr lang="ru-RU" sz="2400" dirty="0" smtClean="0">
                <a:sym typeface="Wingdings" panose="05000000000000000000" pitchFamily="2" charset="2"/>
              </a:rPr>
              <a:t>Автоматизация – </a:t>
            </a:r>
            <a:r>
              <a:rPr lang="uk-UA" sz="2400" dirty="0" smtClean="0">
                <a:sym typeface="Wingdings" panose="05000000000000000000" pitchFamily="2" charset="2"/>
              </a:rPr>
              <a:t>он должна быть </a:t>
            </a:r>
            <a:r>
              <a:rPr lang="uk-UA" sz="2400" u="sng" dirty="0" smtClean="0">
                <a:sym typeface="Wingdings" panose="05000000000000000000" pitchFamily="2" charset="2"/>
              </a:rPr>
              <a:t>удобной</a:t>
            </a:r>
          </a:p>
          <a:p>
            <a:pPr marL="0" indent="0">
              <a:buNone/>
            </a:pPr>
            <a:endParaRPr lang="uk-UA" sz="2400" u="sng" dirty="0" smtClean="0">
              <a:sym typeface="Wingdings" panose="05000000000000000000" pitchFamily="2" charset="2"/>
            </a:endParaRPr>
          </a:p>
          <a:p>
            <a:pPr>
              <a:buFont typeface="Wingdings" panose="05000000000000000000" pitchFamily="2" charset="2"/>
              <a:buChar char="ü"/>
            </a:pPr>
            <a:r>
              <a:rPr lang="uk-UA" sz="2400" dirty="0" smtClean="0">
                <a:sym typeface="Wingdings" panose="05000000000000000000" pitchFamily="2" charset="2"/>
              </a:rPr>
              <a:t>Удобный формат данных</a:t>
            </a:r>
            <a:r>
              <a:rPr lang="en-US" sz="2400" dirty="0" smtClean="0">
                <a:sym typeface="Wingdings" panose="05000000000000000000" pitchFamily="2" charset="2"/>
              </a:rPr>
              <a:t>:</a:t>
            </a:r>
          </a:p>
          <a:p>
            <a:pPr marL="0" indent="0">
              <a:buNone/>
            </a:pPr>
            <a:r>
              <a:rPr lang="en-US" sz="2400" dirty="0">
                <a:sym typeface="Wingdings" panose="05000000000000000000" pitchFamily="2" charset="2"/>
              </a:rPr>
              <a:t> </a:t>
            </a:r>
            <a:r>
              <a:rPr lang="en-US" sz="2400" dirty="0" smtClean="0">
                <a:sym typeface="Wingdings" panose="05000000000000000000" pitchFamily="2" charset="2"/>
              </a:rPr>
              <a:t>                    </a:t>
            </a:r>
            <a:r>
              <a:rPr lang="en-US" sz="2000" dirty="0" smtClean="0">
                <a:sym typeface="Wingdings" panose="05000000000000000000" pitchFamily="2" charset="2"/>
              </a:rPr>
              <a:t>1 -                              2 -</a:t>
            </a:r>
            <a:endParaRPr lang="en-US" sz="2000" dirty="0">
              <a:sym typeface="Wingdings" panose="05000000000000000000" pitchFamily="2" charset="2"/>
            </a:endParaRPr>
          </a:p>
          <a:p>
            <a:pPr lvl="1">
              <a:buFont typeface="Wingdings" panose="05000000000000000000" pitchFamily="2" charset="2"/>
              <a:buChar char="ü"/>
            </a:pPr>
            <a:endParaRPr lang="en-US" sz="2000" dirty="0" smtClean="0">
              <a:sym typeface="Wingdings" panose="05000000000000000000" pitchFamily="2" charset="2"/>
            </a:endParaRPr>
          </a:p>
          <a:p>
            <a:pPr marL="0" indent="0">
              <a:buNone/>
            </a:pPr>
            <a:endParaRPr lang="uk-UA" sz="2400" dirty="0" smtClean="0">
              <a:sym typeface="Wingdings" panose="05000000000000000000" pitchFamily="2" charset="2"/>
            </a:endParaRPr>
          </a:p>
          <a:p>
            <a:pPr>
              <a:buFont typeface="Wingdings" panose="05000000000000000000" pitchFamily="2" charset="2"/>
              <a:buChar char="ü"/>
            </a:pPr>
            <a:r>
              <a:rPr lang="en-US" sz="2400" dirty="0" smtClean="0">
                <a:sym typeface="Wingdings" panose="05000000000000000000" pitchFamily="2" charset="2"/>
              </a:rPr>
              <a:t>Behavior-driven testing</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780" y="3625272"/>
            <a:ext cx="792088" cy="774641"/>
          </a:xfrm>
          <a:prstGeom prst="rect">
            <a:avLst/>
          </a:prstGeom>
        </p:spPr>
      </p:pic>
      <p:grpSp>
        <p:nvGrpSpPr>
          <p:cNvPr id="13" name="Group 12"/>
          <p:cNvGrpSpPr/>
          <p:nvPr/>
        </p:nvGrpSpPr>
        <p:grpSpPr>
          <a:xfrm>
            <a:off x="4572000" y="3462809"/>
            <a:ext cx="2880320" cy="1134835"/>
            <a:chOff x="3131840" y="3590309"/>
            <a:chExt cx="2880320" cy="1134835"/>
          </a:xfrm>
        </p:grpSpPr>
        <p:sp>
          <p:nvSpPr>
            <p:cNvPr id="4" name="Rectangle 3"/>
            <p:cNvSpPr/>
            <p:nvPr/>
          </p:nvSpPr>
          <p:spPr>
            <a:xfrm>
              <a:off x="3131840" y="3645024"/>
              <a:ext cx="2880320" cy="10801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nb-NO" dirty="0"/>
            </a:p>
          </p:txBody>
        </p:sp>
        <p:sp>
          <p:nvSpPr>
            <p:cNvPr id="12" name="Rectangle 11"/>
            <p:cNvSpPr/>
            <p:nvPr/>
          </p:nvSpPr>
          <p:spPr>
            <a:xfrm>
              <a:off x="3599892" y="3959641"/>
              <a:ext cx="1944216" cy="7290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t>XML, DB, CSV, </a:t>
              </a:r>
              <a:r>
                <a:rPr lang="en-US" b="1" dirty="0" err="1" smtClean="0"/>
                <a:t>etc</a:t>
              </a:r>
              <a:endParaRPr lang="nb-NO" b="1" dirty="0"/>
            </a:p>
          </p:txBody>
        </p:sp>
        <p:sp>
          <p:nvSpPr>
            <p:cNvPr id="6" name="TextBox 5"/>
            <p:cNvSpPr txBox="1"/>
            <p:nvPr/>
          </p:nvSpPr>
          <p:spPr>
            <a:xfrm>
              <a:off x="4139952" y="3590309"/>
              <a:ext cx="864096" cy="400110"/>
            </a:xfrm>
            <a:prstGeom prst="rect">
              <a:avLst/>
            </a:prstGeom>
            <a:noFill/>
          </p:spPr>
          <p:txBody>
            <a:bodyPr wrap="square" rtlCol="0">
              <a:spAutoFit/>
            </a:bodyPr>
            <a:lstStyle/>
            <a:p>
              <a:r>
                <a:rPr lang="en-US" sz="2000" b="1" dirty="0" smtClean="0"/>
                <a:t>Editor</a:t>
              </a:r>
              <a:endParaRPr lang="nb-NO" sz="2000" b="1" dirty="0"/>
            </a:p>
          </p:txBody>
        </p:sp>
      </p:grpSp>
    </p:spTree>
    <p:extLst>
      <p:ext uri="{BB962C8B-B14F-4D97-AF65-F5344CB8AC3E}">
        <p14:creationId xmlns:p14="http://schemas.microsoft.com/office/powerpoint/2010/main" val="370208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57735"/>
            <a:ext cx="8229600" cy="1143000"/>
          </a:xfrm>
        </p:spPr>
        <p:txBody>
          <a:bodyPr/>
          <a:lstStyle/>
          <a:p>
            <a:pPr marL="0" indent="0"/>
            <a:r>
              <a:rPr lang="uk-UA" dirty="0" smtClean="0"/>
              <a:t>Александра Волкова</a:t>
            </a:r>
            <a:endParaRPr lang="en-US" dirty="0" smtClean="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130" y="4968479"/>
            <a:ext cx="1519638" cy="809456"/>
          </a:xfrm>
          <a:prstGeom prst="rect">
            <a:avLst/>
          </a:prstGeom>
        </p:spPr>
      </p:pic>
      <p:sp>
        <p:nvSpPr>
          <p:cNvPr id="14" name="TextBox 13"/>
          <p:cNvSpPr txBox="1"/>
          <p:nvPr/>
        </p:nvSpPr>
        <p:spPr>
          <a:xfrm>
            <a:off x="1728508" y="3677778"/>
            <a:ext cx="4479843" cy="369332"/>
          </a:xfrm>
          <a:prstGeom prst="rect">
            <a:avLst/>
          </a:prstGeom>
          <a:noFill/>
        </p:spPr>
        <p:txBody>
          <a:bodyPr wrap="square" rtlCol="0">
            <a:spAutoFit/>
          </a:bodyPr>
          <a:lstStyle/>
          <a:p>
            <a:r>
              <a:rPr lang="en-US" dirty="0" smtClean="0">
                <a:latin typeface="Arial" pitchFamily="34" charset="0"/>
                <a:cs typeface="Arial" pitchFamily="34" charset="0"/>
              </a:rPr>
              <a:t>alexandra.volkova@iteraconsulting.com</a:t>
            </a:r>
            <a:endParaRPr lang="en-US" dirty="0">
              <a:latin typeface="Arial" pitchFamily="34" charset="0"/>
              <a:cs typeface="Arial" pitchFamily="34" charset="0"/>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492" y="3408475"/>
            <a:ext cx="762000" cy="762000"/>
          </a:xfrm>
          <a:prstGeom prst="rect">
            <a:avLst/>
          </a:prstGeom>
        </p:spPr>
      </p:pic>
      <p:sp>
        <p:nvSpPr>
          <p:cNvPr id="5" name="TextBox 4"/>
          <p:cNvSpPr txBox="1"/>
          <p:nvPr/>
        </p:nvSpPr>
        <p:spPr>
          <a:xfrm>
            <a:off x="321764" y="1624252"/>
            <a:ext cx="6609805" cy="1631216"/>
          </a:xfrm>
          <a:prstGeom prst="rect">
            <a:avLst/>
          </a:prstGeom>
          <a:noFill/>
        </p:spPr>
        <p:txBody>
          <a:bodyPr wrap="square" rtlCol="0">
            <a:spAutoFit/>
          </a:bodyPr>
          <a:lstStyle/>
          <a:p>
            <a:r>
              <a:rPr lang="ru-RU" sz="2000" dirty="0" smtClean="0">
                <a:latin typeface="Arial" pitchFamily="34" charset="0"/>
                <a:cs typeface="Arial" pitchFamily="34" charset="0"/>
              </a:rPr>
              <a:t>Области экспертизы</a:t>
            </a:r>
            <a:r>
              <a:rPr lang="en-US" sz="2000" dirty="0" smtClean="0">
                <a:latin typeface="Arial" pitchFamily="34" charset="0"/>
                <a:cs typeface="Arial" pitchFamily="34" charset="0"/>
              </a:rPr>
              <a:t>: </a:t>
            </a:r>
          </a:p>
          <a:p>
            <a:r>
              <a:rPr lang="en-US" sz="2000" dirty="0" smtClean="0">
                <a:latin typeface="Arial" pitchFamily="34" charset="0"/>
                <a:cs typeface="Arial" pitchFamily="34" charset="0"/>
              </a:rPr>
              <a:t>                                </a:t>
            </a:r>
            <a:r>
              <a:rPr lang="ru-RU" sz="2000" dirty="0" smtClean="0">
                <a:latin typeface="Arial" pitchFamily="34" charset="0"/>
                <a:cs typeface="Arial" pitchFamily="34" charset="0"/>
              </a:rPr>
              <a:t>Автоматизация тестирования</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                                </a:t>
            </a:r>
            <a:r>
              <a:rPr lang="ru-RU" sz="2000" dirty="0" smtClean="0">
                <a:latin typeface="Arial" pitchFamily="34" charset="0"/>
                <a:cs typeface="Arial" pitchFamily="34" charset="0"/>
              </a:rPr>
              <a:t>Тестирование </a:t>
            </a:r>
            <a:r>
              <a:rPr lang="en-US" sz="2000" dirty="0">
                <a:latin typeface="Arial" pitchFamily="34" charset="0"/>
                <a:cs typeface="Arial" pitchFamily="34" charset="0"/>
              </a:rPr>
              <a:t>SOA </a:t>
            </a:r>
            <a:r>
              <a:rPr lang="ru-RU" sz="2000" dirty="0" smtClean="0">
                <a:latin typeface="Arial" pitchFamily="34" charset="0"/>
                <a:cs typeface="Arial" pitchFamily="34" charset="0"/>
              </a:rPr>
              <a:t>систем</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                                Test Management</a:t>
            </a:r>
          </a:p>
          <a:p>
            <a:r>
              <a:rPr lang="en-US" sz="2000" dirty="0" smtClean="0">
                <a:latin typeface="Arial" pitchFamily="34" charset="0"/>
                <a:cs typeface="Arial" pitchFamily="34" charset="0"/>
              </a:rPr>
              <a:t>                                Project Management</a:t>
            </a:r>
            <a:r>
              <a:rPr lang="ru-RU" sz="2000" dirty="0">
                <a:latin typeface="Arial" pitchFamily="34" charset="0"/>
                <a:cs typeface="Arial" pitchFamily="34" charset="0"/>
              </a:rPr>
              <a:t>	</a:t>
            </a:r>
            <a:r>
              <a:rPr lang="ru-RU" sz="2000" dirty="0" smtClean="0">
                <a:latin typeface="Arial" pitchFamily="34" charset="0"/>
                <a:cs typeface="Arial" pitchFamily="34" charset="0"/>
              </a:rPr>
              <a:t>	       </a:t>
            </a:r>
            <a:endParaRPr lang="en-US" sz="2000"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F2431999-5FDF-4ABB-8E7E-B056EFFFB78B}" type="slidenum">
              <a:rPr lang="en-US" smtClean="0"/>
              <a:t>2</a:t>
            </a:fld>
            <a:endParaRPr lang="en-US"/>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9871" y="5014451"/>
            <a:ext cx="729274" cy="729274"/>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9468" r="6661"/>
          <a:stretch/>
        </p:blipFill>
        <p:spPr>
          <a:xfrm>
            <a:off x="6482270" y="1628800"/>
            <a:ext cx="2459114" cy="2418310"/>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13382" y="5042412"/>
            <a:ext cx="1026570" cy="650316"/>
          </a:xfrm>
          <a:prstGeom prst="rect">
            <a:avLst/>
          </a:prstGeom>
        </p:spPr>
      </p:pic>
      <p:grpSp>
        <p:nvGrpSpPr>
          <p:cNvPr id="11" name="Group 10"/>
          <p:cNvGrpSpPr/>
          <p:nvPr/>
        </p:nvGrpSpPr>
        <p:grpSpPr>
          <a:xfrm>
            <a:off x="356726" y="246857"/>
            <a:ext cx="1219200" cy="769620"/>
            <a:chOff x="356726" y="246857"/>
            <a:chExt cx="1219200" cy="769620"/>
          </a:xfrm>
        </p:grpSpPr>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6726" y="246857"/>
              <a:ext cx="1219200" cy="769620"/>
            </a:xfrm>
            <a:prstGeom prst="rect">
              <a:avLst/>
            </a:prstGeom>
          </p:spPr>
        </p:pic>
        <p:sp>
          <p:nvSpPr>
            <p:cNvPr id="7" name="Rectangle 6"/>
            <p:cNvSpPr/>
            <p:nvPr/>
          </p:nvSpPr>
          <p:spPr>
            <a:xfrm>
              <a:off x="1400866" y="246857"/>
              <a:ext cx="175060" cy="145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Tree>
    <p:extLst>
      <p:ext uri="{BB962C8B-B14F-4D97-AF65-F5344CB8AC3E}">
        <p14:creationId xmlns:p14="http://schemas.microsoft.com/office/powerpoint/2010/main" val="348014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85245" y="211902"/>
            <a:ext cx="1219200" cy="769620"/>
            <a:chOff x="356726" y="246857"/>
            <a:chExt cx="1219200" cy="76962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726" y="246857"/>
              <a:ext cx="1219200" cy="769620"/>
            </a:xfrm>
            <a:prstGeom prst="rect">
              <a:avLst/>
            </a:prstGeom>
          </p:spPr>
        </p:pic>
        <p:sp>
          <p:nvSpPr>
            <p:cNvPr id="9" name="Rectangle 8"/>
            <p:cNvSpPr/>
            <p:nvPr/>
          </p:nvSpPr>
          <p:spPr>
            <a:xfrm>
              <a:off x="1400866" y="246857"/>
              <a:ext cx="175060" cy="145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6744" y="1484784"/>
            <a:ext cx="3459480" cy="4602480"/>
          </a:xfrm>
          <a:prstGeom prst="rect">
            <a:avLst/>
          </a:prstGeom>
        </p:spPr>
      </p:pic>
      <p:sp>
        <p:nvSpPr>
          <p:cNvPr id="10" name="Title 1"/>
          <p:cNvSpPr txBox="1">
            <a:spLocks/>
          </p:cNvSpPr>
          <p:nvPr/>
        </p:nvSpPr>
        <p:spPr>
          <a:xfrm>
            <a:off x="683568" y="25212"/>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nb-NO" dirty="0" smtClean="0"/>
              <a:t>Test Drive</a:t>
            </a:r>
            <a:endParaRPr lang="uk-UA" dirty="0"/>
          </a:p>
        </p:txBody>
      </p:sp>
    </p:spTree>
    <p:extLst>
      <p:ext uri="{BB962C8B-B14F-4D97-AF65-F5344CB8AC3E}">
        <p14:creationId xmlns:p14="http://schemas.microsoft.com/office/powerpoint/2010/main" val="8683045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84710"/>
            <a:ext cx="8229600" cy="1143000"/>
          </a:xfrm>
        </p:spPr>
        <p:txBody>
          <a:bodyPr>
            <a:normAutofit fontScale="90000"/>
          </a:bodyPr>
          <a:lstStyle/>
          <a:p>
            <a:pPr algn="r"/>
            <a:r>
              <a:rPr lang="ru-RU" dirty="0" smtClean="0"/>
              <a:t>Принцип №7</a:t>
            </a:r>
            <a:r>
              <a:rPr lang="en-US" dirty="0" smtClean="0"/>
              <a:t>:</a:t>
            </a:r>
            <a:r>
              <a:rPr lang="ru-RU" dirty="0" smtClean="0"/>
              <a:t/>
            </a:r>
            <a:br>
              <a:rPr lang="ru-RU" dirty="0" smtClean="0"/>
            </a:br>
            <a:r>
              <a:rPr lang="nb-NO" dirty="0" err="1" smtClean="0"/>
              <a:t>Keep</a:t>
            </a:r>
            <a:r>
              <a:rPr lang="nb-NO" dirty="0" smtClean="0"/>
              <a:t> It Simple</a:t>
            </a:r>
            <a:endParaRPr lang="ru-RU" dirty="0" smtClean="0"/>
          </a:p>
        </p:txBody>
      </p:sp>
      <p:grpSp>
        <p:nvGrpSpPr>
          <p:cNvPr id="7" name="Group 6"/>
          <p:cNvGrpSpPr/>
          <p:nvPr/>
        </p:nvGrpSpPr>
        <p:grpSpPr>
          <a:xfrm>
            <a:off x="285245" y="211902"/>
            <a:ext cx="1219200" cy="769620"/>
            <a:chOff x="356726" y="246857"/>
            <a:chExt cx="1219200" cy="76962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726" y="246857"/>
              <a:ext cx="1219200" cy="769620"/>
            </a:xfrm>
            <a:prstGeom prst="rect">
              <a:avLst/>
            </a:prstGeom>
          </p:spPr>
        </p:pic>
        <p:sp>
          <p:nvSpPr>
            <p:cNvPr id="9" name="Rectangle 8"/>
            <p:cNvSpPr/>
            <p:nvPr/>
          </p:nvSpPr>
          <p:spPr>
            <a:xfrm>
              <a:off x="1400866" y="246857"/>
              <a:ext cx="175060" cy="145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720" y="2780927"/>
            <a:ext cx="6083838" cy="1976475"/>
          </a:xfrm>
          <a:prstGeom prst="rect">
            <a:avLst/>
          </a:prstGeom>
        </p:spPr>
      </p:pic>
    </p:spTree>
    <p:extLst>
      <p:ext uri="{BB962C8B-B14F-4D97-AF65-F5344CB8AC3E}">
        <p14:creationId xmlns:p14="http://schemas.microsoft.com/office/powerpoint/2010/main" val="38023641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84710"/>
            <a:ext cx="8229600" cy="1143000"/>
          </a:xfrm>
        </p:spPr>
        <p:txBody>
          <a:bodyPr>
            <a:normAutofit fontScale="90000"/>
          </a:bodyPr>
          <a:lstStyle/>
          <a:p>
            <a:pPr algn="r"/>
            <a:r>
              <a:rPr lang="ru-RU" dirty="0" smtClean="0"/>
              <a:t>Принцип №8</a:t>
            </a:r>
            <a:r>
              <a:rPr lang="en-US" dirty="0" smtClean="0"/>
              <a:t>:</a:t>
            </a:r>
            <a:r>
              <a:rPr lang="ru-RU" dirty="0" smtClean="0"/>
              <a:t/>
            </a:r>
            <a:br>
              <a:rPr lang="ru-RU" dirty="0" smtClean="0"/>
            </a:br>
            <a:r>
              <a:rPr lang="ru-RU" dirty="0" smtClean="0"/>
              <a:t>Документация</a:t>
            </a:r>
          </a:p>
        </p:txBody>
      </p:sp>
      <p:grpSp>
        <p:nvGrpSpPr>
          <p:cNvPr id="7" name="Group 6"/>
          <p:cNvGrpSpPr/>
          <p:nvPr/>
        </p:nvGrpSpPr>
        <p:grpSpPr>
          <a:xfrm>
            <a:off x="285245" y="211902"/>
            <a:ext cx="1219200" cy="769620"/>
            <a:chOff x="356726" y="246857"/>
            <a:chExt cx="1219200" cy="76962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726" y="246857"/>
              <a:ext cx="1219200" cy="769620"/>
            </a:xfrm>
            <a:prstGeom prst="rect">
              <a:avLst/>
            </a:prstGeom>
          </p:spPr>
        </p:pic>
        <p:sp>
          <p:nvSpPr>
            <p:cNvPr id="9" name="Rectangle 8"/>
            <p:cNvSpPr/>
            <p:nvPr/>
          </p:nvSpPr>
          <p:spPr>
            <a:xfrm>
              <a:off x="1400866" y="246857"/>
              <a:ext cx="175060" cy="145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1760" y="2060848"/>
            <a:ext cx="4782564" cy="3312368"/>
          </a:xfrm>
          <a:prstGeom prst="rect">
            <a:avLst/>
          </a:prstGeom>
        </p:spPr>
      </p:pic>
    </p:spTree>
    <p:extLst>
      <p:ext uri="{BB962C8B-B14F-4D97-AF65-F5344CB8AC3E}">
        <p14:creationId xmlns:p14="http://schemas.microsoft.com/office/powerpoint/2010/main" val="4686124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84710"/>
            <a:ext cx="8229600" cy="1143000"/>
          </a:xfrm>
        </p:spPr>
        <p:txBody>
          <a:bodyPr>
            <a:normAutofit fontScale="90000"/>
          </a:bodyPr>
          <a:lstStyle/>
          <a:p>
            <a:pPr algn="r"/>
            <a:r>
              <a:rPr lang="ru-RU" dirty="0" smtClean="0"/>
              <a:t>Принцип №9</a:t>
            </a:r>
            <a:r>
              <a:rPr lang="en-US" dirty="0" smtClean="0"/>
              <a:t>:</a:t>
            </a:r>
            <a:r>
              <a:rPr lang="ru-RU" dirty="0" smtClean="0"/>
              <a:t/>
            </a:r>
            <a:br>
              <a:rPr lang="ru-RU" dirty="0" smtClean="0"/>
            </a:br>
            <a:r>
              <a:rPr lang="en-US" dirty="0" smtClean="0"/>
              <a:t>QA </a:t>
            </a:r>
            <a:r>
              <a:rPr lang="uk-UA" dirty="0" smtClean="0"/>
              <a:t>и автоматизатор </a:t>
            </a:r>
            <a:br>
              <a:rPr lang="uk-UA" dirty="0" smtClean="0"/>
            </a:br>
            <a:r>
              <a:rPr lang="uk-UA" dirty="0" smtClean="0"/>
              <a:t>в одном лице</a:t>
            </a:r>
            <a:endParaRPr lang="ru-RU" dirty="0" smtClean="0"/>
          </a:p>
        </p:txBody>
      </p:sp>
      <p:grpSp>
        <p:nvGrpSpPr>
          <p:cNvPr id="7" name="Group 6"/>
          <p:cNvGrpSpPr/>
          <p:nvPr/>
        </p:nvGrpSpPr>
        <p:grpSpPr>
          <a:xfrm>
            <a:off x="285245" y="211902"/>
            <a:ext cx="1219200" cy="769620"/>
            <a:chOff x="356726" y="246857"/>
            <a:chExt cx="1219200" cy="76962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726" y="246857"/>
              <a:ext cx="1219200" cy="769620"/>
            </a:xfrm>
            <a:prstGeom prst="rect">
              <a:avLst/>
            </a:prstGeom>
          </p:spPr>
        </p:pic>
        <p:sp>
          <p:nvSpPr>
            <p:cNvPr id="9" name="Rectangle 8"/>
            <p:cNvSpPr/>
            <p:nvPr/>
          </p:nvSpPr>
          <p:spPr>
            <a:xfrm>
              <a:off x="1400866" y="246857"/>
              <a:ext cx="175060" cy="145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1756"/>
          <a:stretch/>
        </p:blipFill>
        <p:spPr>
          <a:xfrm>
            <a:off x="2546541" y="1916832"/>
            <a:ext cx="3905001" cy="4494854"/>
          </a:xfrm>
          <a:prstGeom prst="rect">
            <a:avLst/>
          </a:prstGeom>
        </p:spPr>
      </p:pic>
    </p:spTree>
    <p:extLst>
      <p:ext uri="{BB962C8B-B14F-4D97-AF65-F5344CB8AC3E}">
        <p14:creationId xmlns:p14="http://schemas.microsoft.com/office/powerpoint/2010/main" val="13852357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84710"/>
            <a:ext cx="8229600" cy="1143000"/>
          </a:xfrm>
        </p:spPr>
        <p:txBody>
          <a:bodyPr>
            <a:normAutofit fontScale="90000"/>
          </a:bodyPr>
          <a:lstStyle/>
          <a:p>
            <a:pPr algn="r"/>
            <a:r>
              <a:rPr lang="ru-RU" dirty="0" smtClean="0"/>
              <a:t>Принцип №</a:t>
            </a:r>
            <a:r>
              <a:rPr lang="en-US" dirty="0" smtClean="0"/>
              <a:t>10:</a:t>
            </a:r>
            <a:r>
              <a:rPr lang="ru-RU" dirty="0" smtClean="0"/>
              <a:t/>
            </a:r>
            <a:br>
              <a:rPr lang="ru-RU" dirty="0" smtClean="0"/>
            </a:br>
            <a:r>
              <a:rPr lang="uk-UA" dirty="0" smtClean="0"/>
              <a:t>Понятн</a:t>
            </a:r>
            <a:r>
              <a:rPr lang="ru-RU" dirty="0" smtClean="0"/>
              <a:t>ые отчеты</a:t>
            </a:r>
          </a:p>
        </p:txBody>
      </p:sp>
      <p:grpSp>
        <p:nvGrpSpPr>
          <p:cNvPr id="7" name="Group 6"/>
          <p:cNvGrpSpPr/>
          <p:nvPr/>
        </p:nvGrpSpPr>
        <p:grpSpPr>
          <a:xfrm>
            <a:off x="285245" y="211902"/>
            <a:ext cx="1219200" cy="769620"/>
            <a:chOff x="356726" y="246857"/>
            <a:chExt cx="1219200" cy="76962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726" y="246857"/>
              <a:ext cx="1219200" cy="769620"/>
            </a:xfrm>
            <a:prstGeom prst="rect">
              <a:avLst/>
            </a:prstGeom>
          </p:spPr>
        </p:pic>
        <p:sp>
          <p:nvSpPr>
            <p:cNvPr id="9" name="Rectangle 8"/>
            <p:cNvSpPr/>
            <p:nvPr/>
          </p:nvSpPr>
          <p:spPr>
            <a:xfrm>
              <a:off x="1400866" y="246857"/>
              <a:ext cx="175060" cy="145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3516" y="1844824"/>
            <a:ext cx="3657600" cy="2743200"/>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7320" r="8216"/>
          <a:stretch/>
        </p:blipFill>
        <p:spPr>
          <a:xfrm>
            <a:off x="1407949" y="2576142"/>
            <a:ext cx="3655384" cy="2706844"/>
          </a:xfrm>
          <a:prstGeom prst="rect">
            <a:avLst/>
          </a:prstGeom>
        </p:spPr>
      </p:pic>
    </p:spTree>
    <p:extLst>
      <p:ext uri="{BB962C8B-B14F-4D97-AF65-F5344CB8AC3E}">
        <p14:creationId xmlns:p14="http://schemas.microsoft.com/office/powerpoint/2010/main" val="26087304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84710"/>
            <a:ext cx="8229600" cy="1143000"/>
          </a:xfrm>
        </p:spPr>
        <p:txBody>
          <a:bodyPr>
            <a:normAutofit fontScale="90000"/>
          </a:bodyPr>
          <a:lstStyle/>
          <a:p>
            <a:pPr algn="r"/>
            <a:r>
              <a:rPr lang="ru-RU" dirty="0" smtClean="0"/>
              <a:t>Принцип №</a:t>
            </a:r>
            <a:r>
              <a:rPr lang="en-US" dirty="0" smtClean="0"/>
              <a:t>10:</a:t>
            </a:r>
            <a:r>
              <a:rPr lang="ru-RU" dirty="0" smtClean="0"/>
              <a:t/>
            </a:r>
            <a:br>
              <a:rPr lang="ru-RU" dirty="0" smtClean="0"/>
            </a:br>
            <a:r>
              <a:rPr lang="uk-UA" dirty="0" smtClean="0"/>
              <a:t>Понятн</a:t>
            </a:r>
            <a:r>
              <a:rPr lang="ru-RU" dirty="0" smtClean="0"/>
              <a:t>ые отчеты</a:t>
            </a:r>
          </a:p>
        </p:txBody>
      </p:sp>
      <p:grpSp>
        <p:nvGrpSpPr>
          <p:cNvPr id="7" name="Group 6"/>
          <p:cNvGrpSpPr/>
          <p:nvPr/>
        </p:nvGrpSpPr>
        <p:grpSpPr>
          <a:xfrm>
            <a:off x="285245" y="211902"/>
            <a:ext cx="1219200" cy="769620"/>
            <a:chOff x="356726" y="246857"/>
            <a:chExt cx="1219200" cy="76962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726" y="246857"/>
              <a:ext cx="1219200" cy="769620"/>
            </a:xfrm>
            <a:prstGeom prst="rect">
              <a:avLst/>
            </a:prstGeom>
          </p:spPr>
        </p:pic>
        <p:sp>
          <p:nvSpPr>
            <p:cNvPr id="9" name="Rectangle 8"/>
            <p:cNvSpPr/>
            <p:nvPr/>
          </p:nvSpPr>
          <p:spPr>
            <a:xfrm>
              <a:off x="1400866" y="246857"/>
              <a:ext cx="175060" cy="145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44" y="2060848"/>
            <a:ext cx="3055225" cy="2381632"/>
          </a:xfrm>
          <a:prstGeom prst="rect">
            <a:avLst/>
          </a:prstGeom>
        </p:spPr>
      </p:pic>
      <p:sp>
        <p:nvSpPr>
          <p:cNvPr id="12" name="Content Placeholder 2"/>
          <p:cNvSpPr>
            <a:spLocks noGrp="1"/>
          </p:cNvSpPr>
          <p:nvPr>
            <p:ph idx="1"/>
          </p:nvPr>
        </p:nvSpPr>
        <p:spPr>
          <a:xfrm>
            <a:off x="1043608" y="2064840"/>
            <a:ext cx="5904656" cy="2948336"/>
          </a:xfrm>
        </p:spPr>
        <p:txBody>
          <a:bodyPr>
            <a:noAutofit/>
          </a:bodyPr>
          <a:lstStyle/>
          <a:p>
            <a:pPr marL="0" indent="0">
              <a:buNone/>
            </a:pPr>
            <a:endParaRPr lang="ru-RU" sz="2400" dirty="0">
              <a:sym typeface="Wingdings" panose="05000000000000000000" pitchFamily="2" charset="2"/>
            </a:endParaRPr>
          </a:p>
          <a:p>
            <a:pPr>
              <a:buFont typeface="Wingdings" panose="05000000000000000000" pitchFamily="2" charset="2"/>
              <a:buChar char="ü"/>
            </a:pPr>
            <a:r>
              <a:rPr lang="uk-UA" sz="2400" dirty="0"/>
              <a:t>Детальн</a:t>
            </a:r>
            <a:r>
              <a:rPr lang="ru-RU" sz="2400" dirty="0"/>
              <a:t>ые логи </a:t>
            </a:r>
            <a:r>
              <a:rPr lang="ru-RU" sz="2400" dirty="0" smtClean="0"/>
              <a:t>теста</a:t>
            </a:r>
          </a:p>
          <a:p>
            <a:pPr>
              <a:buFont typeface="Wingdings" panose="05000000000000000000" pitchFamily="2" charset="2"/>
              <a:buChar char="ü"/>
            </a:pPr>
            <a:r>
              <a:rPr lang="ru-RU" sz="2400" dirty="0"/>
              <a:t>Картинки на ключевых шагах </a:t>
            </a:r>
          </a:p>
          <a:p>
            <a:pPr>
              <a:buFont typeface="Wingdings" panose="05000000000000000000" pitchFamily="2" charset="2"/>
              <a:buChar char="ü"/>
            </a:pPr>
            <a:r>
              <a:rPr lang="ru-RU" sz="2400" dirty="0" smtClean="0"/>
              <a:t>Картинки на ошибках</a:t>
            </a:r>
          </a:p>
          <a:p>
            <a:pPr>
              <a:buFont typeface="Wingdings" panose="05000000000000000000" pitchFamily="2" charset="2"/>
              <a:buChar char="ü"/>
            </a:pPr>
            <a:r>
              <a:rPr lang="ru-RU" sz="2400" dirty="0" smtClean="0"/>
              <a:t>Встроенного репортинга инструмента может быть недостаточно</a:t>
            </a:r>
            <a:endParaRPr lang="ru-RU" sz="2400" dirty="0"/>
          </a:p>
        </p:txBody>
      </p:sp>
    </p:spTree>
    <p:extLst>
      <p:ext uri="{BB962C8B-B14F-4D97-AF65-F5344CB8AC3E}">
        <p14:creationId xmlns:p14="http://schemas.microsoft.com/office/powerpoint/2010/main" val="22793852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85245" y="211902"/>
            <a:ext cx="1219200" cy="769620"/>
            <a:chOff x="356726" y="246857"/>
            <a:chExt cx="1219200" cy="76962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726" y="246857"/>
              <a:ext cx="1219200" cy="769620"/>
            </a:xfrm>
            <a:prstGeom prst="rect">
              <a:avLst/>
            </a:prstGeom>
          </p:spPr>
        </p:pic>
        <p:sp>
          <p:nvSpPr>
            <p:cNvPr id="6" name="Rectangle 5"/>
            <p:cNvSpPr/>
            <p:nvPr/>
          </p:nvSpPr>
          <p:spPr>
            <a:xfrm>
              <a:off x="1400866" y="246857"/>
              <a:ext cx="175060" cy="145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8" name="Title 1"/>
          <p:cNvSpPr>
            <a:spLocks noGrp="1"/>
          </p:cNvSpPr>
          <p:nvPr>
            <p:ph type="title"/>
          </p:nvPr>
        </p:nvSpPr>
        <p:spPr>
          <a:xfrm>
            <a:off x="539552" y="61431"/>
            <a:ext cx="8229600" cy="1143000"/>
          </a:xfrm>
        </p:spPr>
        <p:txBody>
          <a:bodyPr>
            <a:normAutofit/>
          </a:bodyPr>
          <a:lstStyle/>
          <a:p>
            <a:pPr algn="r"/>
            <a:r>
              <a:rPr lang="en-US" dirty="0" smtClean="0"/>
              <a:t>Checklist</a:t>
            </a:r>
            <a:endParaRPr lang="ru-RU" dirty="0" smtClean="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784" y="1623683"/>
            <a:ext cx="4351734" cy="3962856"/>
          </a:xfrm>
          <a:prstGeom prst="rect">
            <a:avLst/>
          </a:prstGeom>
        </p:spPr>
      </p:pic>
    </p:spTree>
    <p:extLst>
      <p:ext uri="{BB962C8B-B14F-4D97-AF65-F5344CB8AC3E}">
        <p14:creationId xmlns:p14="http://schemas.microsoft.com/office/powerpoint/2010/main" val="33937729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85245" y="211902"/>
            <a:ext cx="1219200" cy="769620"/>
            <a:chOff x="356726" y="246857"/>
            <a:chExt cx="1219200" cy="76962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726" y="246857"/>
              <a:ext cx="1219200" cy="769620"/>
            </a:xfrm>
            <a:prstGeom prst="rect">
              <a:avLst/>
            </a:prstGeom>
          </p:spPr>
        </p:pic>
        <p:sp>
          <p:nvSpPr>
            <p:cNvPr id="6" name="Rectangle 5"/>
            <p:cNvSpPr/>
            <p:nvPr/>
          </p:nvSpPr>
          <p:spPr>
            <a:xfrm>
              <a:off x="1400866" y="246857"/>
              <a:ext cx="175060" cy="145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760" t="12512" r="14346" b="2358"/>
          <a:stretch/>
        </p:blipFill>
        <p:spPr>
          <a:xfrm>
            <a:off x="2411760" y="1610751"/>
            <a:ext cx="4841781" cy="4299063"/>
          </a:xfrm>
          <a:prstGeom prst="rect">
            <a:avLst/>
          </a:prstGeom>
        </p:spPr>
      </p:pic>
      <p:sp>
        <p:nvSpPr>
          <p:cNvPr id="9" name="Title 1"/>
          <p:cNvSpPr>
            <a:spLocks noGrp="1"/>
          </p:cNvSpPr>
          <p:nvPr>
            <p:ph type="title"/>
          </p:nvPr>
        </p:nvSpPr>
        <p:spPr>
          <a:xfrm>
            <a:off x="481684" y="211902"/>
            <a:ext cx="8229600" cy="1143000"/>
          </a:xfrm>
        </p:spPr>
        <p:txBody>
          <a:bodyPr>
            <a:normAutofit/>
          </a:bodyPr>
          <a:lstStyle/>
          <a:p>
            <a:pPr algn="r"/>
            <a:r>
              <a:rPr lang="ru-RU" dirty="0" smtClean="0"/>
              <a:t>Спасибо!</a:t>
            </a:r>
          </a:p>
        </p:txBody>
      </p:sp>
    </p:spTree>
    <p:extLst>
      <p:ext uri="{BB962C8B-B14F-4D97-AF65-F5344CB8AC3E}">
        <p14:creationId xmlns:p14="http://schemas.microsoft.com/office/powerpoint/2010/main" val="3897260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32975"/>
            <a:ext cx="8229600" cy="1143000"/>
          </a:xfrm>
        </p:spPr>
        <p:txBody>
          <a:bodyPr>
            <a:normAutofit fontScale="90000"/>
          </a:bodyPr>
          <a:lstStyle/>
          <a:p>
            <a:pPr algn="r"/>
            <a:r>
              <a:rPr lang="ru-RU" dirty="0" smtClean="0"/>
              <a:t>О нашей (и не только)</a:t>
            </a:r>
            <a:br>
              <a:rPr lang="ru-RU" dirty="0" smtClean="0"/>
            </a:br>
            <a:r>
              <a:rPr lang="ru-RU" dirty="0" smtClean="0"/>
              <a:t> команде</a:t>
            </a:r>
            <a:endParaRPr lang="uk-UA"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9677" y="2070409"/>
            <a:ext cx="3071630" cy="4095506"/>
          </a:xfrm>
          <a:prstGeom prst="rect">
            <a:avLst/>
          </a:prstGeom>
        </p:spPr>
      </p:pic>
      <p:grpSp>
        <p:nvGrpSpPr>
          <p:cNvPr id="5" name="Group 4"/>
          <p:cNvGrpSpPr/>
          <p:nvPr/>
        </p:nvGrpSpPr>
        <p:grpSpPr>
          <a:xfrm>
            <a:off x="356726" y="319665"/>
            <a:ext cx="1219200" cy="769620"/>
            <a:chOff x="356726" y="246857"/>
            <a:chExt cx="1219200" cy="76962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726" y="246857"/>
              <a:ext cx="1219200" cy="769620"/>
            </a:xfrm>
            <a:prstGeom prst="rect">
              <a:avLst/>
            </a:prstGeom>
          </p:spPr>
        </p:pic>
        <p:sp>
          <p:nvSpPr>
            <p:cNvPr id="7" name="Rectangle 6"/>
            <p:cNvSpPr/>
            <p:nvPr/>
          </p:nvSpPr>
          <p:spPr>
            <a:xfrm>
              <a:off x="1400866" y="246857"/>
              <a:ext cx="175060" cy="145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Tree>
    <p:extLst>
      <p:ext uri="{BB962C8B-B14F-4D97-AF65-F5344CB8AC3E}">
        <p14:creationId xmlns:p14="http://schemas.microsoft.com/office/powerpoint/2010/main" val="3124280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6476"/>
          <a:stretch/>
        </p:blipFill>
        <p:spPr>
          <a:xfrm>
            <a:off x="598292" y="1812647"/>
            <a:ext cx="2060168" cy="1750313"/>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7257" t="15364" b="9734"/>
          <a:stretch/>
        </p:blipFill>
        <p:spPr>
          <a:xfrm>
            <a:off x="5972015" y="1917151"/>
            <a:ext cx="2628238" cy="1698103"/>
          </a:xfrm>
          <a:prstGeom prst="rect">
            <a:avLst/>
          </a:prstGeom>
        </p:spPr>
      </p:pic>
      <p:grpSp>
        <p:nvGrpSpPr>
          <p:cNvPr id="4" name="Group 3"/>
          <p:cNvGrpSpPr/>
          <p:nvPr/>
        </p:nvGrpSpPr>
        <p:grpSpPr>
          <a:xfrm>
            <a:off x="356726" y="319665"/>
            <a:ext cx="1219200" cy="769620"/>
            <a:chOff x="356726" y="246857"/>
            <a:chExt cx="1219200" cy="769620"/>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726" y="246857"/>
              <a:ext cx="1219200" cy="769620"/>
            </a:xfrm>
            <a:prstGeom prst="rect">
              <a:avLst/>
            </a:prstGeom>
          </p:spPr>
        </p:pic>
        <p:sp>
          <p:nvSpPr>
            <p:cNvPr id="6" name="Rectangle 5"/>
            <p:cNvSpPr/>
            <p:nvPr/>
          </p:nvSpPr>
          <p:spPr>
            <a:xfrm>
              <a:off x="1400866" y="246857"/>
              <a:ext cx="175060" cy="145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15" name="Title 1"/>
          <p:cNvSpPr>
            <a:spLocks noGrp="1"/>
          </p:cNvSpPr>
          <p:nvPr>
            <p:ph type="title"/>
          </p:nvPr>
        </p:nvSpPr>
        <p:spPr>
          <a:xfrm>
            <a:off x="688358" y="205699"/>
            <a:ext cx="8229600" cy="1143000"/>
          </a:xfrm>
        </p:spPr>
        <p:txBody>
          <a:bodyPr>
            <a:normAutofit/>
          </a:bodyPr>
          <a:lstStyle/>
          <a:p>
            <a:pPr algn="r"/>
            <a:r>
              <a:rPr lang="uk-UA" dirty="0" smtClean="0"/>
              <a:t>Истории разн</a:t>
            </a:r>
            <a:r>
              <a:rPr lang="ru-RU" dirty="0" smtClean="0"/>
              <a:t>ы</a:t>
            </a:r>
            <a:r>
              <a:rPr lang="uk-UA" dirty="0" smtClean="0"/>
              <a:t>х проектов</a:t>
            </a:r>
            <a:endParaRPr lang="uk-UA" dirty="0"/>
          </a:p>
        </p:txBody>
      </p:sp>
      <p:sp>
        <p:nvSpPr>
          <p:cNvPr id="17" name="TextBox 16"/>
          <p:cNvSpPr txBox="1"/>
          <p:nvPr/>
        </p:nvSpPr>
        <p:spPr>
          <a:xfrm>
            <a:off x="6070228" y="3456852"/>
            <a:ext cx="3096344" cy="400110"/>
          </a:xfrm>
          <a:prstGeom prst="rect">
            <a:avLst/>
          </a:prstGeom>
          <a:noFill/>
        </p:spPr>
        <p:txBody>
          <a:bodyPr wrap="square" rtlCol="0">
            <a:spAutoFit/>
          </a:bodyPr>
          <a:lstStyle/>
          <a:p>
            <a:r>
              <a:rPr lang="ru-RU" sz="2000" b="1" dirty="0" smtClean="0">
                <a:solidFill>
                  <a:srgbClr val="00B0F0"/>
                </a:solidFill>
              </a:rPr>
              <a:t>Страховая компания</a:t>
            </a:r>
            <a:endParaRPr lang="nb-NO" sz="2000" b="1" dirty="0">
              <a:solidFill>
                <a:srgbClr val="00B0F0"/>
              </a:solidFill>
            </a:endParaRPr>
          </a:p>
        </p:txBody>
      </p:sp>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t="6135"/>
          <a:stretch/>
        </p:blipFill>
        <p:spPr>
          <a:xfrm>
            <a:off x="3282172" y="1954281"/>
            <a:ext cx="2243592" cy="1686430"/>
          </a:xfrm>
          <a:prstGeom prst="rect">
            <a:avLst/>
          </a:prstGeom>
        </p:spPr>
      </p:pic>
      <p:sp>
        <p:nvSpPr>
          <p:cNvPr id="9" name="TextBox 8"/>
          <p:cNvSpPr txBox="1"/>
          <p:nvPr/>
        </p:nvSpPr>
        <p:spPr>
          <a:xfrm>
            <a:off x="4002377" y="3440656"/>
            <a:ext cx="1368152" cy="400110"/>
          </a:xfrm>
          <a:prstGeom prst="rect">
            <a:avLst/>
          </a:prstGeom>
          <a:noFill/>
        </p:spPr>
        <p:txBody>
          <a:bodyPr wrap="square" rtlCol="0">
            <a:spAutoFit/>
          </a:bodyPr>
          <a:lstStyle/>
          <a:p>
            <a:r>
              <a:rPr lang="en-US" sz="2000" b="1" dirty="0" smtClean="0">
                <a:solidFill>
                  <a:srgbClr val="FF0000"/>
                </a:solidFill>
              </a:rPr>
              <a:t>Bank</a:t>
            </a:r>
            <a:endParaRPr lang="nb-NO" sz="2000" b="1" dirty="0">
              <a:solidFill>
                <a:srgbClr val="FF0000"/>
              </a:solidFill>
            </a:endParaRPr>
          </a:p>
        </p:txBody>
      </p:sp>
      <p:sp>
        <p:nvSpPr>
          <p:cNvPr id="3" name="TextBox 2"/>
          <p:cNvSpPr txBox="1"/>
          <p:nvPr/>
        </p:nvSpPr>
        <p:spPr>
          <a:xfrm>
            <a:off x="598292" y="3440656"/>
            <a:ext cx="3480781" cy="400110"/>
          </a:xfrm>
          <a:prstGeom prst="rect">
            <a:avLst/>
          </a:prstGeom>
          <a:noFill/>
        </p:spPr>
        <p:txBody>
          <a:bodyPr wrap="square" rtlCol="0">
            <a:spAutoFit/>
          </a:bodyPr>
          <a:lstStyle/>
          <a:p>
            <a:r>
              <a:rPr lang="en-US" sz="2000" b="1" dirty="0" smtClean="0">
                <a:solidFill>
                  <a:srgbClr val="00B050"/>
                </a:solidFill>
              </a:rPr>
              <a:t>Telecom Provider</a:t>
            </a:r>
            <a:endParaRPr lang="nb-NO" sz="2000" b="1" dirty="0">
              <a:solidFill>
                <a:srgbClr val="00B050"/>
              </a:solidFill>
            </a:endParaRPr>
          </a:p>
        </p:txBody>
      </p:sp>
      <p:sp>
        <p:nvSpPr>
          <p:cNvPr id="16" name="TextBox 15"/>
          <p:cNvSpPr txBox="1"/>
          <p:nvPr/>
        </p:nvSpPr>
        <p:spPr>
          <a:xfrm>
            <a:off x="1652650" y="4437112"/>
            <a:ext cx="6627518" cy="461665"/>
          </a:xfrm>
          <a:prstGeom prst="rect">
            <a:avLst/>
          </a:prstGeom>
          <a:noFill/>
        </p:spPr>
        <p:txBody>
          <a:bodyPr wrap="square" rtlCol="0">
            <a:spAutoFit/>
          </a:bodyPr>
          <a:lstStyle/>
          <a:p>
            <a:pPr algn="ctr"/>
            <a:r>
              <a:rPr lang="ru-RU" sz="2400" dirty="0" smtClean="0">
                <a:solidFill>
                  <a:srgbClr val="C00000"/>
                </a:solidFill>
              </a:rPr>
              <a:t>Как долго живет решение для автоматизации?</a:t>
            </a:r>
            <a:endParaRPr lang="nb-NO" sz="2400" dirty="0">
              <a:solidFill>
                <a:srgbClr val="C00000"/>
              </a:solidFill>
            </a:endParaRPr>
          </a:p>
        </p:txBody>
      </p:sp>
    </p:spTree>
    <p:extLst>
      <p:ext uri="{BB962C8B-B14F-4D97-AF65-F5344CB8AC3E}">
        <p14:creationId xmlns:p14="http://schemas.microsoft.com/office/powerpoint/2010/main" val="2396280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56726" y="319665"/>
            <a:ext cx="1219200" cy="769620"/>
            <a:chOff x="356726" y="246857"/>
            <a:chExt cx="1219200" cy="76962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726" y="246857"/>
              <a:ext cx="1219200" cy="769620"/>
            </a:xfrm>
            <a:prstGeom prst="rect">
              <a:avLst/>
            </a:prstGeom>
          </p:spPr>
        </p:pic>
        <p:sp>
          <p:nvSpPr>
            <p:cNvPr id="6" name="Rectangle 5"/>
            <p:cNvSpPr/>
            <p:nvPr/>
          </p:nvSpPr>
          <p:spPr>
            <a:xfrm>
              <a:off x="1400866" y="246857"/>
              <a:ext cx="175060" cy="145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15" name="Title 1"/>
          <p:cNvSpPr>
            <a:spLocks noGrp="1"/>
          </p:cNvSpPr>
          <p:nvPr>
            <p:ph type="title"/>
          </p:nvPr>
        </p:nvSpPr>
        <p:spPr>
          <a:xfrm>
            <a:off x="688358" y="205699"/>
            <a:ext cx="8229600" cy="1143000"/>
          </a:xfrm>
        </p:spPr>
        <p:txBody>
          <a:bodyPr>
            <a:normAutofit/>
          </a:bodyPr>
          <a:lstStyle/>
          <a:p>
            <a:pPr algn="r"/>
            <a:r>
              <a:rPr lang="ru-RU" dirty="0" smtClean="0"/>
              <a:t>Истории разных проектов</a:t>
            </a:r>
            <a:endParaRPr lang="uk-UA" dirty="0"/>
          </a:p>
        </p:txBody>
      </p:sp>
      <p:pic>
        <p:nvPicPr>
          <p:cNvPr id="1030" name="Picture 6" descr="http://www.getacoder.com/blog/wp-content/uploads/2013/02/divide_projec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1627093"/>
            <a:ext cx="1569829" cy="156982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www.getacoder.com/blog/wp-content/uploads/2013/02/divide_projec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4032" y="1916832"/>
            <a:ext cx="1569829" cy="156982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ttp://www.getacoder.com/blog/wp-content/uploads/2013/02/divide_projec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951" y="1600386"/>
            <a:ext cx="1569829" cy="156982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http://www.getacoder.com/blog/wp-content/uploads/2013/02/divide_projec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5816" y="2128168"/>
            <a:ext cx="1569829" cy="156982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http://www.getacoder.com/blog/wp-content/uploads/2013/02/divide_projec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3702685"/>
            <a:ext cx="1569829" cy="156982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http://www.getacoder.com/blog/wp-content/uploads/2013/02/divide_projec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963" y="3697997"/>
            <a:ext cx="1569829" cy="15698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http://www.getacoder.com/blog/wp-content/uploads/2013/02/divide_projec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4020212"/>
            <a:ext cx="1569829" cy="156982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http://www.getacoder.com/blog/wp-content/uploads/2013/02/divide_projec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4221088"/>
            <a:ext cx="1569829" cy="1569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666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56726" y="319665"/>
            <a:ext cx="1219200" cy="769620"/>
            <a:chOff x="356726" y="246857"/>
            <a:chExt cx="1219200" cy="76962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726" y="246857"/>
              <a:ext cx="1219200" cy="769620"/>
            </a:xfrm>
            <a:prstGeom prst="rect">
              <a:avLst/>
            </a:prstGeom>
          </p:spPr>
        </p:pic>
        <p:sp>
          <p:nvSpPr>
            <p:cNvPr id="6" name="Rectangle 5"/>
            <p:cNvSpPr/>
            <p:nvPr/>
          </p:nvSpPr>
          <p:spPr>
            <a:xfrm>
              <a:off x="1400866" y="246857"/>
              <a:ext cx="175060" cy="145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8" name="Title 1"/>
          <p:cNvSpPr>
            <a:spLocks noGrp="1"/>
          </p:cNvSpPr>
          <p:nvPr>
            <p:ph type="title"/>
          </p:nvPr>
        </p:nvSpPr>
        <p:spPr>
          <a:xfrm>
            <a:off x="976818" y="0"/>
            <a:ext cx="8229600" cy="1143000"/>
          </a:xfrm>
        </p:spPr>
        <p:txBody>
          <a:bodyPr>
            <a:normAutofit/>
          </a:bodyPr>
          <a:lstStyle/>
          <a:p>
            <a:pPr algn="r"/>
            <a:r>
              <a:rPr lang="uk-UA" dirty="0" smtClean="0"/>
              <a:t>К сожалению...</a:t>
            </a:r>
            <a:endParaRPr lang="uk-UA" dirty="0"/>
          </a:p>
        </p:txBody>
      </p:sp>
      <p:pic>
        <p:nvPicPr>
          <p:cNvPr id="2050" name="Picture 2" descr="http://tjhouston.com/wp-content/uploads/2013/03/ri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808" y="1484784"/>
            <a:ext cx="3743325" cy="37433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21394154">
            <a:off x="3756388" y="3235291"/>
            <a:ext cx="1434849" cy="307777"/>
          </a:xfrm>
          <a:prstGeom prst="rect">
            <a:avLst/>
          </a:prstGeom>
          <a:noFill/>
        </p:spPr>
        <p:txBody>
          <a:bodyPr wrap="square" rtlCol="0">
            <a:spAutoFit/>
          </a:bodyPr>
          <a:lstStyle/>
          <a:p>
            <a:r>
              <a:rPr lang="en-US" sz="1400" dirty="0" smtClean="0"/>
              <a:t>TA Solution</a:t>
            </a:r>
            <a:endParaRPr lang="nb-NO" sz="1400" dirty="0"/>
          </a:p>
        </p:txBody>
      </p:sp>
    </p:spTree>
    <p:extLst>
      <p:ext uri="{BB962C8B-B14F-4D97-AF65-F5344CB8AC3E}">
        <p14:creationId xmlns:p14="http://schemas.microsoft.com/office/powerpoint/2010/main" val="1974901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229600" cy="1143000"/>
          </a:xfrm>
        </p:spPr>
        <p:txBody>
          <a:bodyPr/>
          <a:lstStyle/>
          <a:p>
            <a:pPr algn="r"/>
            <a:r>
              <a:rPr lang="ru-RU" dirty="0" smtClean="0"/>
              <a:t>Общие причины</a:t>
            </a:r>
            <a:endParaRPr lang="uk-UA" dirty="0"/>
          </a:p>
        </p:txBody>
      </p:sp>
      <p:grpSp>
        <p:nvGrpSpPr>
          <p:cNvPr id="10" name="Group 9"/>
          <p:cNvGrpSpPr/>
          <p:nvPr/>
        </p:nvGrpSpPr>
        <p:grpSpPr>
          <a:xfrm>
            <a:off x="285245" y="211902"/>
            <a:ext cx="1219200" cy="769620"/>
            <a:chOff x="356726" y="246857"/>
            <a:chExt cx="1219200" cy="76962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726" y="246857"/>
              <a:ext cx="1219200" cy="769620"/>
            </a:xfrm>
            <a:prstGeom prst="rect">
              <a:avLst/>
            </a:prstGeom>
          </p:spPr>
        </p:pic>
        <p:sp>
          <p:nvSpPr>
            <p:cNvPr id="12" name="Rectangle 11"/>
            <p:cNvSpPr/>
            <p:nvPr/>
          </p:nvSpPr>
          <p:spPr>
            <a:xfrm>
              <a:off x="1400866" y="246857"/>
              <a:ext cx="175060" cy="145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5" name="TextBox 4"/>
          <p:cNvSpPr txBox="1"/>
          <p:nvPr/>
        </p:nvSpPr>
        <p:spPr>
          <a:xfrm>
            <a:off x="831747" y="1556792"/>
            <a:ext cx="8139159" cy="584775"/>
          </a:xfrm>
          <a:prstGeom prst="rect">
            <a:avLst/>
          </a:prstGeom>
          <a:noFill/>
        </p:spPr>
        <p:txBody>
          <a:bodyPr wrap="square" rtlCol="0">
            <a:spAutoFit/>
          </a:bodyPr>
          <a:lstStyle/>
          <a:p>
            <a:pPr marL="285750" lvl="0" indent="-285750">
              <a:buFont typeface="Wingdings" panose="05000000000000000000" pitchFamily="2" charset="2"/>
              <a:buChar char="Ø"/>
            </a:pPr>
            <a:r>
              <a:rPr lang="ru-RU" sz="3200" dirty="0"/>
              <a:t>Сложные нестабильные </a:t>
            </a:r>
            <a:r>
              <a:rPr lang="ru-RU" sz="3200" dirty="0" smtClean="0"/>
              <a:t>сценарии</a:t>
            </a:r>
          </a:p>
        </p:txBody>
      </p:sp>
      <p:sp>
        <p:nvSpPr>
          <p:cNvPr id="6" name="TextBox 5"/>
          <p:cNvSpPr txBox="1"/>
          <p:nvPr/>
        </p:nvSpPr>
        <p:spPr>
          <a:xfrm>
            <a:off x="831747" y="2420888"/>
            <a:ext cx="7226507" cy="1077218"/>
          </a:xfrm>
          <a:prstGeom prst="rect">
            <a:avLst/>
          </a:prstGeom>
          <a:noFill/>
        </p:spPr>
        <p:txBody>
          <a:bodyPr wrap="square" rtlCol="0">
            <a:spAutoFit/>
          </a:bodyPr>
          <a:lstStyle/>
          <a:p>
            <a:pPr marL="285750" lvl="0" indent="-285750">
              <a:buFont typeface="Wingdings" panose="05000000000000000000" pitchFamily="2" charset="2"/>
              <a:buChar char="Ø"/>
            </a:pPr>
            <a:r>
              <a:rPr lang="ru-RU" sz="3200" dirty="0"/>
              <a:t>Сложность решения</a:t>
            </a:r>
          </a:p>
          <a:p>
            <a:pPr lvl="0"/>
            <a:endParaRPr lang="nb-NO" sz="3200" dirty="0"/>
          </a:p>
        </p:txBody>
      </p:sp>
      <p:sp>
        <p:nvSpPr>
          <p:cNvPr id="7" name="TextBox 6"/>
          <p:cNvSpPr txBox="1"/>
          <p:nvPr/>
        </p:nvSpPr>
        <p:spPr>
          <a:xfrm>
            <a:off x="857387" y="2921835"/>
            <a:ext cx="7681003" cy="2062103"/>
          </a:xfrm>
          <a:prstGeom prst="rect">
            <a:avLst/>
          </a:prstGeom>
          <a:noFill/>
        </p:spPr>
        <p:txBody>
          <a:bodyPr wrap="square" rtlCol="0">
            <a:spAutoFit/>
          </a:bodyPr>
          <a:lstStyle/>
          <a:p>
            <a:pPr lvl="0"/>
            <a:endParaRPr lang="nb-NO" sz="3200" dirty="0"/>
          </a:p>
          <a:p>
            <a:pPr marL="285750" lvl="0" indent="-285750">
              <a:buFont typeface="Wingdings" panose="05000000000000000000" pitchFamily="2" charset="2"/>
              <a:buChar char="Ø"/>
            </a:pPr>
            <a:r>
              <a:rPr lang="ru-RU" sz="3200" dirty="0"/>
              <a:t>Заказчик не понимает НА САМОМ ДЕЛЕ необходимость поддержки</a:t>
            </a:r>
          </a:p>
          <a:p>
            <a:pPr lvl="0"/>
            <a:endParaRPr lang="nb-NO" sz="3200" dirty="0"/>
          </a:p>
        </p:txBody>
      </p:sp>
      <p:sp>
        <p:nvSpPr>
          <p:cNvPr id="9" name="TextBox 8"/>
          <p:cNvSpPr txBox="1"/>
          <p:nvPr/>
        </p:nvSpPr>
        <p:spPr>
          <a:xfrm>
            <a:off x="857387" y="4797152"/>
            <a:ext cx="7082491" cy="1077218"/>
          </a:xfrm>
          <a:prstGeom prst="rect">
            <a:avLst/>
          </a:prstGeom>
          <a:noFill/>
        </p:spPr>
        <p:txBody>
          <a:bodyPr wrap="square" rtlCol="0">
            <a:spAutoFit/>
          </a:bodyPr>
          <a:lstStyle/>
          <a:p>
            <a:pPr marL="285750" lvl="0" indent="-285750">
              <a:buFont typeface="Wingdings" panose="05000000000000000000" pitchFamily="2" charset="2"/>
              <a:buChar char="Ø"/>
            </a:pPr>
            <a:r>
              <a:rPr lang="ru-RU" sz="3200" dirty="0" smtClean="0"/>
              <a:t>Авто-тесты </a:t>
            </a:r>
            <a:r>
              <a:rPr lang="ru-RU" sz="3200" dirty="0"/>
              <a:t>тестируют не то, что </a:t>
            </a:r>
            <a:r>
              <a:rPr lang="ru-RU" sz="3200" dirty="0" smtClean="0"/>
              <a:t>нужно</a:t>
            </a:r>
            <a:endParaRPr lang="nb-NO" sz="3200" dirty="0"/>
          </a:p>
        </p:txBody>
      </p:sp>
    </p:spTree>
    <p:extLst>
      <p:ext uri="{BB962C8B-B14F-4D97-AF65-F5344CB8AC3E}">
        <p14:creationId xmlns:p14="http://schemas.microsoft.com/office/powerpoint/2010/main" val="260085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9913" y="19472"/>
            <a:ext cx="5915730" cy="1325563"/>
          </a:xfrm>
        </p:spPr>
        <p:txBody>
          <a:bodyPr>
            <a:normAutofit fontScale="90000"/>
          </a:bodyPr>
          <a:lstStyle/>
          <a:p>
            <a:pPr algn="ctr"/>
            <a:r>
              <a:rPr lang="ru-RU" dirty="0" smtClean="0"/>
              <a:t>Что мы можем сделать?</a:t>
            </a:r>
            <a:endParaRPr lang="uk-U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2979" y="2039381"/>
            <a:ext cx="1904505" cy="3403239"/>
          </a:xfrm>
          <a:prstGeom prst="rect">
            <a:avLst/>
          </a:prstGeom>
        </p:spPr>
      </p:pic>
      <p:grpSp>
        <p:nvGrpSpPr>
          <p:cNvPr id="5" name="Group 4"/>
          <p:cNvGrpSpPr/>
          <p:nvPr/>
        </p:nvGrpSpPr>
        <p:grpSpPr>
          <a:xfrm>
            <a:off x="285245" y="211902"/>
            <a:ext cx="1219200" cy="769620"/>
            <a:chOff x="356726" y="246857"/>
            <a:chExt cx="1219200" cy="76962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726" y="246857"/>
              <a:ext cx="1219200" cy="769620"/>
            </a:xfrm>
            <a:prstGeom prst="rect">
              <a:avLst/>
            </a:prstGeom>
          </p:spPr>
        </p:pic>
        <p:sp>
          <p:nvSpPr>
            <p:cNvPr id="7" name="Rectangle 6"/>
            <p:cNvSpPr/>
            <p:nvPr/>
          </p:nvSpPr>
          <p:spPr>
            <a:xfrm>
              <a:off x="1400866" y="246857"/>
              <a:ext cx="175060" cy="145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Tree>
    <p:extLst>
      <p:ext uri="{BB962C8B-B14F-4D97-AF65-F5344CB8AC3E}">
        <p14:creationId xmlns:p14="http://schemas.microsoft.com/office/powerpoint/2010/main" val="673439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fontScale="90000"/>
          </a:bodyPr>
          <a:lstStyle/>
          <a:p>
            <a:pPr algn="r"/>
            <a:r>
              <a:rPr lang="ru-RU" dirty="0" smtClean="0"/>
              <a:t>Принцип №1</a:t>
            </a:r>
            <a:r>
              <a:rPr lang="en-US" dirty="0" smtClean="0"/>
              <a:t>:</a:t>
            </a:r>
            <a:r>
              <a:rPr lang="ru-RU" dirty="0" smtClean="0"/>
              <a:t/>
            </a:r>
            <a:br>
              <a:rPr lang="ru-RU" dirty="0" smtClean="0"/>
            </a:br>
            <a:r>
              <a:rPr lang="ru-RU" dirty="0" smtClean="0"/>
              <a:t>Короткие тестовые сценарии</a:t>
            </a:r>
            <a:endParaRPr lang="uk-UA" dirty="0"/>
          </a:p>
        </p:txBody>
      </p:sp>
      <p:grpSp>
        <p:nvGrpSpPr>
          <p:cNvPr id="7" name="Group 6"/>
          <p:cNvGrpSpPr/>
          <p:nvPr/>
        </p:nvGrpSpPr>
        <p:grpSpPr>
          <a:xfrm>
            <a:off x="285245" y="211902"/>
            <a:ext cx="1219200" cy="769620"/>
            <a:chOff x="356726" y="246857"/>
            <a:chExt cx="1219200" cy="76962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726" y="246857"/>
              <a:ext cx="1219200" cy="769620"/>
            </a:xfrm>
            <a:prstGeom prst="rect">
              <a:avLst/>
            </a:prstGeom>
          </p:spPr>
        </p:pic>
        <p:sp>
          <p:nvSpPr>
            <p:cNvPr id="9" name="Rectangle 8"/>
            <p:cNvSpPr/>
            <p:nvPr/>
          </p:nvSpPr>
          <p:spPr>
            <a:xfrm>
              <a:off x="1400866" y="246857"/>
              <a:ext cx="175060" cy="145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20" name="Group 19"/>
          <p:cNvGrpSpPr/>
          <p:nvPr/>
        </p:nvGrpSpPr>
        <p:grpSpPr>
          <a:xfrm>
            <a:off x="2915816" y="1488461"/>
            <a:ext cx="6697665" cy="5052242"/>
            <a:chOff x="2915816" y="1488461"/>
            <a:chExt cx="6697665" cy="5052242"/>
          </a:xfrm>
        </p:grpSpPr>
        <p:sp>
          <p:nvSpPr>
            <p:cNvPr id="18" name="Rectangle 17"/>
            <p:cNvSpPr/>
            <p:nvPr/>
          </p:nvSpPr>
          <p:spPr>
            <a:xfrm>
              <a:off x="2927280" y="5964639"/>
              <a:ext cx="3596616" cy="5760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a:ln>
                  <a:solidFill>
                    <a:schemeClr val="tx1"/>
                  </a:solidFill>
                </a:ln>
                <a:solidFill>
                  <a:schemeClr val="tx1"/>
                </a:solidFill>
              </a:endParaRP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14505"/>
            <a:stretch/>
          </p:blipFill>
          <p:spPr>
            <a:xfrm>
              <a:off x="2915816" y="1488461"/>
              <a:ext cx="3608080" cy="4567330"/>
            </a:xfrm>
            <a:prstGeom prst="rect">
              <a:avLst/>
            </a:prstGeom>
          </p:spPr>
        </p:pic>
        <p:sp>
          <p:nvSpPr>
            <p:cNvPr id="19" name="TextBox 18"/>
            <p:cNvSpPr txBox="1"/>
            <p:nvPr/>
          </p:nvSpPr>
          <p:spPr>
            <a:xfrm>
              <a:off x="2915816" y="5964639"/>
              <a:ext cx="6697665" cy="461665"/>
            </a:xfrm>
            <a:prstGeom prst="rect">
              <a:avLst/>
            </a:prstGeom>
            <a:noFill/>
          </p:spPr>
          <p:txBody>
            <a:bodyPr wrap="square" rtlCol="0">
              <a:spAutoFit/>
            </a:bodyPr>
            <a:lstStyle/>
            <a:p>
              <a:r>
                <a:rPr lang="uk-UA" sz="2400" dirty="0" smtClean="0">
                  <a:solidFill>
                    <a:schemeClr val="bg1"/>
                  </a:solidFill>
                </a:rPr>
                <a:t>Краткость – сестра таланта</a:t>
              </a:r>
              <a:endParaRPr lang="nb-NO" sz="2400" dirty="0">
                <a:solidFill>
                  <a:schemeClr val="bg1"/>
                </a:solidFill>
              </a:endParaRPr>
            </a:p>
          </p:txBody>
        </p:sp>
      </p:grpSp>
    </p:spTree>
    <p:extLst>
      <p:ext uri="{BB962C8B-B14F-4D97-AF65-F5344CB8AC3E}">
        <p14:creationId xmlns:p14="http://schemas.microsoft.com/office/powerpoint/2010/main" val="2940434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6091</TotalTime>
  <Words>2392</Words>
  <Application>Microsoft Office PowerPoint</Application>
  <PresentationFormat>On-screen Show (4:3)</PresentationFormat>
  <Paragraphs>274</Paragraphs>
  <Slides>27</Slides>
  <Notes>26</Notes>
  <HiddenSlides>1</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10 принципов автоматизации, которые я не предам</vt:lpstr>
      <vt:lpstr>Александра Волкова</vt:lpstr>
      <vt:lpstr>О нашей (и не только)  команде</vt:lpstr>
      <vt:lpstr>Истории разных проектов</vt:lpstr>
      <vt:lpstr>Истории разных проектов</vt:lpstr>
      <vt:lpstr>К сожалению...</vt:lpstr>
      <vt:lpstr>Общие причины</vt:lpstr>
      <vt:lpstr>Что мы можем сделать?</vt:lpstr>
      <vt:lpstr>Принцип №1: Короткие тестовые сценарии</vt:lpstr>
      <vt:lpstr>Принцип №1: Короткие тестовые сценарии</vt:lpstr>
      <vt:lpstr>Принцип №2: Независимость</vt:lpstr>
      <vt:lpstr>Принцип №2: Независимость</vt:lpstr>
      <vt:lpstr>Принцип №3: Server-side vs UI</vt:lpstr>
      <vt:lpstr>PowerPoint Presentation</vt:lpstr>
      <vt:lpstr>Принцип №4: Разделение тестовых данных и логики теста</vt:lpstr>
      <vt:lpstr>Принцип №5: Поддержка</vt:lpstr>
      <vt:lpstr>Принцип №5: Поддержка</vt:lpstr>
      <vt:lpstr>Принцип №6: Автоматизация с человеческим лицом</vt:lpstr>
      <vt:lpstr>Принцип №6: Автоматизация с человеческим лицом</vt:lpstr>
      <vt:lpstr>PowerPoint Presentation</vt:lpstr>
      <vt:lpstr>Принцип №7: Keep It Simple</vt:lpstr>
      <vt:lpstr>Принцип №8: Документация</vt:lpstr>
      <vt:lpstr>Принцип №9: QA и автоматизатор  в одном лице</vt:lpstr>
      <vt:lpstr>Принцип №10: Понятные отчеты</vt:lpstr>
      <vt:lpstr>Принцип №10: Понятные отчеты</vt:lpstr>
      <vt:lpstr>Checklist</vt:lpstr>
      <vt:lpstr>Спасибо!</vt:lpstr>
    </vt:vector>
  </TitlesOfParts>
  <Company>Schibsted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Automation as a Service</dc:title>
  <dc:creator>Volkova, Alexandra</dc:creator>
  <cp:lastModifiedBy>Volkova, Alexandra</cp:lastModifiedBy>
  <cp:revision>97</cp:revision>
  <dcterms:created xsi:type="dcterms:W3CDTF">2015-03-10T14:31:26Z</dcterms:created>
  <dcterms:modified xsi:type="dcterms:W3CDTF">2015-03-23T14:12:48Z</dcterms:modified>
</cp:coreProperties>
</file>