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7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5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9" r:id="rId24"/>
    <p:sldId id="280" r:id="rId25"/>
    <p:sldId id="2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6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E14-40E7-BA54-B9A7034E05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E14-40E7-BA54-B9A7034E050D}"/>
              </c:ext>
            </c:extLst>
          </c:dPt>
          <c:dLbls>
            <c:dLbl>
              <c:idx val="0"/>
              <c:layout>
                <c:manualLayout>
                  <c:x val="5.7447833937404054E-2"/>
                  <c:y val="8.32313308347234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05FA9B-B9AA-4586-9520-99641AC587B6}" type="CATEGORYNAME">
                      <a:rPr lang="ru-RU" sz="2000" dirty="0"/>
                      <a:pPr>
                        <a:defRPr sz="2000"/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73749919524126"/>
                      <c:h val="0.296016314439440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E14-40E7-BA54-B9A7034E050D}"/>
                </c:ext>
              </c:extLst>
            </c:dLbl>
            <c:dLbl>
              <c:idx val="1"/>
              <c:layout>
                <c:manualLayout>
                  <c:x val="-3.4632676703728014E-2"/>
                  <c:y val="-1.21070280932047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83303293839314"/>
                      <c:h val="0.424924871484588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E14-40E7-BA54-B9A7034E0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Кто понимает отсутствие ценности, делает и мучается</c:v>
                </c:pt>
                <c:pt idx="1">
                  <c:v>Кто не знает, как это делать, не пытается и все равно мучается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D-41C0-BD34-69D3E1ED469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93-4D17-8863-BCE0642163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93-4D17-8863-BCE064216330}"/>
              </c:ext>
            </c:extLst>
          </c:dPt>
          <c:dLbls>
            <c:dLbl>
              <c:idx val="0"/>
              <c:layout>
                <c:manualLayout>
                  <c:x val="4.5592219893400281E-2"/>
                  <c:y val="1.11789345448442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282315-81AE-469B-850C-A4CD57EEAEFA}" type="CATEGORYNAME">
                      <a:rPr lang="ru-RU" sz="2000"/>
                      <a:pPr>
                        <a:defRPr/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58286976279455"/>
                      <c:h val="0.47301798370750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93-4D17-8863-BCE064216330}"/>
                </c:ext>
              </c:extLst>
            </c:dLbl>
            <c:dLbl>
              <c:idx val="1"/>
              <c:layout>
                <c:manualLayout>
                  <c:x val="-5.4217765830302439E-2"/>
                  <c:y val="-7.26630745414876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A30AF6-FA9D-4B53-BA18-C10167751EFB}" type="CATEGORYNAME">
                      <a:rPr lang="ru-RU" sz="2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05212624073477"/>
                      <c:h val="0.450660114617821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93-4D17-8863-BCE06421633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Кто уже тестировал под нагрузкой - узнал новый подход, делает проще и дешевле</c:v>
                </c:pt>
                <c:pt idx="1">
                  <c:v>Кто не делал этого раньше, узнал как и зачем это делать, и получит выгоду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93-4D17-8863-BCE06421633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0.6875</cdr:x>
      <cdr:y>0.89163</cdr:y>
    </cdr:from>
    <cdr:to>
      <cdr:x>1</cdr:x>
      <cdr:y>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7085786" y="3038864"/>
          <a:ext cx="322080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Диаг. 2 – «Диаграмма счастья»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2875E-2152-4194-8987-569FD7411434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E33C8-B14D-40C6-813F-20D49C5B3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7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1816239-7F4B-40C9-BBFE-9DA97D62322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charset="-128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6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33E3-F114-4A28-B723-4306868CE64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F71C-265C-41EE-A687-3EDE0C60F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7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33E3-F114-4A28-B723-4306868CE64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F71C-265C-41EE-A687-3EDE0C60F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7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33E3-F114-4A28-B723-4306868CE64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F71C-265C-41EE-A687-3EDE0C60F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34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921" y="2129984"/>
            <a:ext cx="10364160" cy="147039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761" y="3885528"/>
            <a:ext cx="8534399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72" indent="0" algn="ctr">
              <a:buNone/>
              <a:defRPr/>
            </a:lvl2pPr>
            <a:lvl3pPr marL="829544" indent="0" algn="ctr">
              <a:buNone/>
              <a:defRPr/>
            </a:lvl3pPr>
            <a:lvl4pPr marL="1244316" indent="0" algn="ctr">
              <a:buNone/>
              <a:defRPr/>
            </a:lvl4pPr>
            <a:lvl5pPr marL="1659087" indent="0" algn="ctr">
              <a:buNone/>
              <a:defRPr/>
            </a:lvl5pPr>
            <a:lvl6pPr marL="2073859" indent="0" algn="ctr">
              <a:buNone/>
              <a:defRPr/>
            </a:lvl6pPr>
            <a:lvl7pPr marL="2488631" indent="0" algn="ctr">
              <a:buNone/>
              <a:defRPr/>
            </a:lvl7pPr>
            <a:lvl8pPr marL="2903403" indent="0" algn="ctr">
              <a:buNone/>
              <a:defRPr/>
            </a:lvl8pPr>
            <a:lvl9pPr marL="3318175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A4831-5531-4277-9F82-7E825813C8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08A67-6F8A-4D6F-BEDE-36A58AD5E8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ABAC1C-53C1-4ACE-A0CF-752DF8EABD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1EB30-817D-4260-8462-3F88D8BFD1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0509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A4831-5531-4277-9F82-7E825813C8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08A67-6F8A-4D6F-BEDE-36A58AD5E8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ABAC1C-53C1-4ACE-A0CF-752DF8EABD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BCE3D-5258-4F22-BF6D-010227FCA5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48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840" y="4406863"/>
            <a:ext cx="10362241" cy="1362383"/>
          </a:xfrm>
        </p:spPr>
        <p:txBody>
          <a:bodyPr anchor="t"/>
          <a:lstStyle>
            <a:lvl1pPr algn="l">
              <a:defRPr sz="362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840" y="2906225"/>
            <a:ext cx="10362241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72" indent="0">
              <a:buNone/>
              <a:defRPr sz="1633"/>
            </a:lvl2pPr>
            <a:lvl3pPr marL="829544" indent="0">
              <a:buNone/>
              <a:defRPr sz="1452"/>
            </a:lvl3pPr>
            <a:lvl4pPr marL="1244316" indent="0">
              <a:buNone/>
              <a:defRPr sz="1270"/>
            </a:lvl4pPr>
            <a:lvl5pPr marL="1659087" indent="0">
              <a:buNone/>
              <a:defRPr sz="1270"/>
            </a:lvl5pPr>
            <a:lvl6pPr marL="2073859" indent="0">
              <a:buNone/>
              <a:defRPr sz="1270"/>
            </a:lvl6pPr>
            <a:lvl7pPr marL="2488631" indent="0">
              <a:buNone/>
              <a:defRPr sz="1270"/>
            </a:lvl7pPr>
            <a:lvl8pPr marL="2903403" indent="0">
              <a:buNone/>
              <a:defRPr sz="1270"/>
            </a:lvl8pPr>
            <a:lvl9pPr marL="3318175" indent="0">
              <a:buNone/>
              <a:defRPr sz="12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A4831-5531-4277-9F82-7E825813C8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08A67-6F8A-4D6F-BEDE-36A58AD5E8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ABAC1C-53C1-4ACE-A0CF-752DF8EABD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564C-FB60-430B-A83E-3F46AAED6E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9262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641" y="1604329"/>
            <a:ext cx="5391360" cy="452495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79" cy="452495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AEA4831-5531-4277-9F82-7E825813C8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7408A67-6F8A-4D6F-BEDE-36A58AD5E8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5ABAC1C-53C1-4ACE-A0CF-752DF8EABD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AC414-3386-4A0A-8385-FA2C81F3CE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4967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560" y="275070"/>
            <a:ext cx="10972801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560" y="1535201"/>
            <a:ext cx="538560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560" y="2174628"/>
            <a:ext cx="538560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920" y="1535201"/>
            <a:ext cx="538944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920" y="2174628"/>
            <a:ext cx="538944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AEA4831-5531-4277-9F82-7E825813C8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7408A67-6F8A-4D6F-BEDE-36A58AD5E8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5ABAC1C-53C1-4ACE-A0CF-752DF8EABD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7DAA-DA01-4E0B-9941-EF43E44347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569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AEA4831-5531-4277-9F82-7E825813C8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408A67-6F8A-4D6F-BEDE-36A58AD5E8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ABAC1C-53C1-4ACE-A0CF-752DF8EABD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FBCC7-A2C6-470E-919F-99E497892E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6727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AEA4831-5531-4277-9F82-7E825813C8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408A67-6F8A-4D6F-BEDE-36A58AD5E8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ABAC1C-53C1-4ACE-A0CF-752DF8EABD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8150-6157-4092-84E5-63CFC27BAB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4620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560" y="273629"/>
            <a:ext cx="4010881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361" y="273629"/>
            <a:ext cx="6816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560" y="1434391"/>
            <a:ext cx="4010881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AEA4831-5531-4277-9F82-7E825813C8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7408A67-6F8A-4D6F-BEDE-36A58AD5E8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5ABAC1C-53C1-4ACE-A0CF-752DF8EABD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9E9A9-7870-4B2D-AA76-CD1FCDA8FC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290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33E3-F114-4A28-B723-4306868CE64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F71C-265C-41EE-A687-3EDE0C60F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46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401" y="4800025"/>
            <a:ext cx="73152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401" y="612065"/>
            <a:ext cx="73152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401" y="5367444"/>
            <a:ext cx="73152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AEA4831-5531-4277-9F82-7E825813C8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7408A67-6F8A-4D6F-BEDE-36A58AD5E8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5ABAC1C-53C1-4ACE-A0CF-752DF8EABD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FDF7-E96B-4EDB-8AEC-B8B17ADB56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308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A4831-5531-4277-9F82-7E825813C8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08A67-6F8A-4D6F-BEDE-36A58AD5E8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ABAC1C-53C1-4ACE-A0CF-752DF8EABD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84CC-23A1-4B57-9961-1608C5B59F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106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5840" y="273629"/>
            <a:ext cx="2741760" cy="585565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641" y="273629"/>
            <a:ext cx="8042879" cy="585565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A4831-5531-4277-9F82-7E825813C8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08A67-6F8A-4D6F-BEDE-36A58AD5E8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ABAC1C-53C1-4ACE-A0CF-752DF8EABD6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4A7D7-64B6-45D0-92A5-8BBC7DF2CD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114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33E3-F114-4A28-B723-4306868CE64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F71C-265C-41EE-A687-3EDE0C60F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8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33E3-F114-4A28-B723-4306868CE64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F71C-265C-41EE-A687-3EDE0C60F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8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33E3-F114-4A28-B723-4306868CE64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F71C-265C-41EE-A687-3EDE0C60F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30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33E3-F114-4A28-B723-4306868CE64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F71C-265C-41EE-A687-3EDE0C60F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6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33E3-F114-4A28-B723-4306868CE64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F71C-265C-41EE-A687-3EDE0C60F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1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33E3-F114-4A28-B723-4306868CE64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F71C-265C-41EE-A687-3EDE0C60F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1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33E3-F114-4A28-B723-4306868CE64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F71C-265C-41EE-A687-3EDE0C60F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2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33E3-F114-4A28-B723-4306868CE649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4F71C-265C-41EE-A687-3EDE0C60F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7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641" y="1604329"/>
            <a:ext cx="10968959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AEA4831-5531-4277-9F82-7E825813C84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08641" y="6247376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7408A67-6F8A-4D6F-BEDE-36A58AD5E84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170240" y="6247376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 sz="127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ABAC1C-53C1-4ACE-A0CF-752DF8EABD6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41761" y="6247376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4AFB2510-127B-4BF9-9639-9B41C7AFB4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724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charset="0"/>
          <a:ea typeface="Microsoft YaHei" charset="-122"/>
        </a:defRPr>
      </a:lvl2pPr>
      <a:lvl3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charset="0"/>
          <a:ea typeface="Microsoft YaHei" charset="-122"/>
        </a:defRPr>
      </a:lvl3pPr>
      <a:lvl4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charset="0"/>
          <a:ea typeface="Microsoft YaHei" charset="-122"/>
        </a:defRPr>
      </a:lvl4pPr>
      <a:lvl5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charset="0"/>
          <a:ea typeface="Microsoft YaHei" charset="-122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2">
          <a:solidFill>
            <a:srgbClr val="000000"/>
          </a:solidFill>
          <a:latin typeface="Arial" charset="0"/>
          <a:ea typeface="Microsoft YaHei" charset="-122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2">
          <a:solidFill>
            <a:srgbClr val="000000"/>
          </a:solidFill>
          <a:latin typeface="Arial" charset="0"/>
          <a:ea typeface="Microsoft YaHei" charset="-122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2">
          <a:solidFill>
            <a:srgbClr val="000000"/>
          </a:solidFill>
          <a:latin typeface="Arial" charset="0"/>
          <a:ea typeface="Microsoft YaHei" charset="-122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2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11079" indent="-311079" algn="l" defTabSz="407571" rtl="0" eaLnBrk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2903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sz="2540">
          <a:solidFill>
            <a:srgbClr val="000000"/>
          </a:solidFill>
          <a:latin typeface="+mn-lt"/>
          <a:ea typeface="+mn-ea"/>
        </a:defRPr>
      </a:lvl2pPr>
      <a:lvl3pPr marL="1036930" indent="-207386" algn="l" defTabSz="407571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2177">
          <a:solidFill>
            <a:srgbClr val="000000"/>
          </a:solidFill>
          <a:latin typeface="+mn-lt"/>
          <a:ea typeface="+mn-ea"/>
        </a:defRPr>
      </a:lvl3pPr>
      <a:lvl4pPr marL="1451701" indent="-207386" algn="l" defTabSz="407571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+mn-lt"/>
          <a:ea typeface="+mn-ea"/>
        </a:defRPr>
      </a:lvl4pPr>
      <a:lvl5pPr marL="1866473" indent="-207386" algn="l" defTabSz="407571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+mn-lt"/>
          <a:ea typeface="+mn-ea"/>
        </a:defRPr>
      </a:lvl5pPr>
      <a:lvl6pPr marL="2281245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</a:defRPr>
      </a:lvl6pPr>
      <a:lvl7pPr marL="2696017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</a:defRPr>
      </a:lvl7pPr>
      <a:lvl8pPr marL="3110789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</a:defRPr>
      </a:lvl8pPr>
      <a:lvl9pPr marL="3525561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04153" y="6381311"/>
            <a:ext cx="2472740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07571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</a:tabLst>
            </a:pPr>
            <a:r>
              <a:rPr lang="en-US" altLang="ru-RU" sz="1633" dirty="0">
                <a:solidFill>
                  <a:srgbClr val="FFFFFF"/>
                </a:solidFill>
                <a:latin typeface="Open Sans" pitchFamily="32" charset="0"/>
              </a:rPr>
              <a:t>Warsaw</a:t>
            </a:r>
            <a:r>
              <a:rPr lang="ru-RU" altLang="ru-RU" sz="1633" dirty="0">
                <a:solidFill>
                  <a:srgbClr val="FFFFFF"/>
                </a:solidFill>
                <a:latin typeface="Open Sans" pitchFamily="32" charset="0"/>
              </a:rPr>
              <a:t>. </a:t>
            </a:r>
            <a:r>
              <a:rPr lang="en-US" altLang="ru-RU" sz="1633" dirty="0">
                <a:solidFill>
                  <a:srgbClr val="FFFFFF"/>
                </a:solidFill>
                <a:latin typeface="Open Sans" pitchFamily="32" charset="0"/>
              </a:rPr>
              <a:t>March 20</a:t>
            </a:r>
            <a:r>
              <a:rPr lang="ru-RU" altLang="ru-RU" sz="1633" dirty="0">
                <a:solidFill>
                  <a:srgbClr val="FFFFFF"/>
                </a:solidFill>
                <a:latin typeface="Open Sans" pitchFamily="32" charset="0"/>
              </a:rPr>
              <a:t>–</a:t>
            </a:r>
            <a:r>
              <a:rPr lang="en-US" altLang="ru-RU" sz="1633" dirty="0">
                <a:solidFill>
                  <a:srgbClr val="FFFFFF"/>
                </a:solidFill>
                <a:latin typeface="Open Sans" pitchFamily="32" charset="0"/>
              </a:rPr>
              <a:t>21,</a:t>
            </a:r>
            <a:r>
              <a:rPr lang="ru-RU" altLang="ru-RU" sz="1633" dirty="0">
                <a:solidFill>
                  <a:srgbClr val="FFFFFF"/>
                </a:solidFill>
                <a:latin typeface="Open Sans" pitchFamily="32" charset="0"/>
              </a:rPr>
              <a:t> 20</a:t>
            </a:r>
            <a:r>
              <a:rPr lang="en-US" altLang="ru-RU" sz="1633" dirty="0">
                <a:solidFill>
                  <a:srgbClr val="FFFFFF"/>
                </a:solidFill>
                <a:latin typeface="Open Sans" pitchFamily="32" charset="0"/>
              </a:rPr>
              <a:t>20</a:t>
            </a:r>
            <a:endParaRPr lang="ru-RU" altLang="ru-RU" sz="1633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007760" y="2682313"/>
            <a:ext cx="10668480" cy="58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07571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ru-RU" sz="4000" dirty="0">
                <a:latin typeface="Open Sans" pitchFamily="32" charset="0"/>
              </a:rPr>
              <a:t>Filipp Ignatenko</a:t>
            </a:r>
            <a:endParaRPr lang="ru-RU" altLang="ru-RU" sz="4000" dirty="0">
              <a:latin typeface="Open Sans" pitchFamily="32" charset="0"/>
            </a:endParaRPr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1007760" y="4409742"/>
            <a:ext cx="10176479" cy="103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07571" eaLnBrk="0" fontAlgn="base" hangingPunct="0">
              <a:spcBef>
                <a:spcPct val="0"/>
              </a:spcBef>
              <a:spcAft>
                <a:spcPts val="1282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ru-RU" sz="4400" dirty="0"/>
              <a:t>Load testing using Azure Batch </a:t>
            </a:r>
            <a:r>
              <a:rPr lang="en-US" altLang="ru-RU" sz="4400" dirty="0" smtClean="0"/>
              <a:t>service</a:t>
            </a:r>
            <a:endParaRPr lang="ru-RU" altLang="ru-RU" sz="4400" dirty="0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1523521" y="1320619"/>
            <a:ext cx="9144960" cy="88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07571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</a:tabLst>
            </a:pPr>
            <a:r>
              <a:rPr lang="en-US" altLang="ru-RU" sz="2449" dirty="0">
                <a:solidFill>
                  <a:srgbClr val="FFFFFF"/>
                </a:solidFill>
                <a:latin typeface="Open Sans" pitchFamily="32" charset="0"/>
              </a:rPr>
              <a:t>II European</a:t>
            </a:r>
            <a:r>
              <a:rPr lang="ru-RU" altLang="ru-RU" sz="2449" dirty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en-US" altLang="ru-RU" sz="2449" dirty="0">
                <a:solidFill>
                  <a:srgbClr val="FFFFFF"/>
                </a:solidFill>
                <a:latin typeface="Open Sans" pitchFamily="32" charset="0"/>
              </a:rPr>
              <a:t>International</a:t>
            </a:r>
            <a:r>
              <a:rPr lang="ru-RU" altLang="ru-RU" sz="2449" dirty="0">
                <a:solidFill>
                  <a:srgbClr val="FFFFFF"/>
                </a:solidFill>
                <a:latin typeface="Open Sans" pitchFamily="32" charset="0"/>
              </a:rPr>
              <a:t> </a:t>
            </a:r>
            <a:r>
              <a:rPr lang="en-US" altLang="ru-RU" sz="2449" dirty="0">
                <a:solidFill>
                  <a:srgbClr val="FFFFFF"/>
                </a:solidFill>
                <a:latin typeface="Open Sans" pitchFamily="32" charset="0"/>
              </a:rPr>
              <a:t>Software Quality Assurance Conference</a:t>
            </a:r>
            <a:endParaRPr lang="ru-RU" altLang="ru-RU" sz="2449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07760" y="3350478"/>
            <a:ext cx="8426325" cy="94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07571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ru-RU" sz="2200" dirty="0" smtClean="0">
                <a:latin typeface="Open Sans" pitchFamily="32" charset="0"/>
              </a:rPr>
              <a:t>Information Security Squad</a:t>
            </a:r>
          </a:p>
          <a:p>
            <a:pPr defTabSz="407571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ru-RU" sz="2200" dirty="0" smtClean="0">
                <a:latin typeface="Open Sans" pitchFamily="32" charset="0"/>
              </a:rPr>
              <a:t>Moscow</a:t>
            </a:r>
            <a:r>
              <a:rPr lang="ru-RU" altLang="ru-RU" sz="2200" dirty="0">
                <a:latin typeface="Open Sans" pitchFamily="32" charset="0"/>
              </a:rPr>
              <a:t>, </a:t>
            </a:r>
            <a:r>
              <a:rPr lang="en-US" altLang="ru-RU" sz="2200" dirty="0">
                <a:latin typeface="Open Sans" pitchFamily="32" charset="0"/>
              </a:rPr>
              <a:t>Russian Federation</a:t>
            </a:r>
            <a:endParaRPr lang="ru-RU" altLang="ru-RU" sz="2200" dirty="0">
              <a:latin typeface="Open Sans" pitchFamily="32" charset="0"/>
            </a:endParaRPr>
          </a:p>
        </p:txBody>
      </p:sp>
      <p:sp>
        <p:nvSpPr>
          <p:cNvPr id="13" name="AutoShape 1"/>
          <p:cNvSpPr>
            <a:spLocks noChangeArrowheads="1"/>
          </p:cNvSpPr>
          <p:nvPr/>
        </p:nvSpPr>
        <p:spPr bwMode="auto">
          <a:xfrm>
            <a:off x="0" y="0"/>
            <a:ext cx="12192000" cy="2682313"/>
          </a:xfrm>
          <a:prstGeom prst="roundRect">
            <a:avLst>
              <a:gd name="adj" fmla="val 56"/>
            </a:avLst>
          </a:prstGeom>
          <a:solidFill>
            <a:srgbClr val="24877A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96838"/>
            <a:ext cx="1685925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095999" y="207269"/>
            <a:ext cx="5895975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3000" dirty="0">
                <a:solidFill>
                  <a:srgbClr val="79C6BB"/>
                </a:solidFill>
                <a:latin typeface="Open Sans" pitchFamily="32" charset="0"/>
              </a:rPr>
              <a:t>Software quality assurance days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095999" y="749255"/>
            <a:ext cx="58610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2700" dirty="0">
                <a:solidFill>
                  <a:srgbClr val="FFFFFF"/>
                </a:solidFill>
                <a:latin typeface="Open Sans" pitchFamily="32" charset="0"/>
              </a:rPr>
              <a:t>2</a:t>
            </a:r>
            <a:r>
              <a:rPr lang="pl-PL" altLang="ru-RU" sz="2700" dirty="0">
                <a:solidFill>
                  <a:srgbClr val="FFFFFF"/>
                </a:solidFill>
                <a:latin typeface="Open Sans" pitchFamily="32" charset="0"/>
              </a:rPr>
              <a:t>7</a:t>
            </a:r>
            <a:r>
              <a:rPr lang="ru-RU" altLang="ru-RU" sz="2700" dirty="0">
                <a:solidFill>
                  <a:srgbClr val="FFFFFF"/>
                </a:solidFill>
                <a:latin typeface="Open Sans" pitchFamily="32" charset="0"/>
              </a:rPr>
              <a:t> Международная конференция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ru-RU" altLang="ru-RU" sz="2700" dirty="0">
                <a:solidFill>
                  <a:srgbClr val="FFFFFF"/>
                </a:solidFill>
                <a:latin typeface="Open Sans" pitchFamily="32" charset="0"/>
              </a:rPr>
              <a:t>по вопросам качества ПО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095999" y="1698468"/>
            <a:ext cx="1873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200" dirty="0">
                <a:solidFill>
                  <a:srgbClr val="FFFFFF"/>
                </a:solidFill>
                <a:latin typeface="Open Sans" pitchFamily="32" charset="0"/>
              </a:rPr>
              <a:t>sqadays.com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30200" y="6333331"/>
            <a:ext cx="27257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Москва. 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itchFamily="32" charset="0"/>
              </a:rPr>
              <a:t>0</a:t>
            </a:r>
            <a:r>
              <a:rPr lang="ru-RU" altLang="ru-RU" sz="1800" dirty="0" smtClean="0">
                <a:solidFill>
                  <a:srgbClr val="FFFFFF"/>
                </a:solidFill>
                <a:latin typeface="Open Sans" pitchFamily="32" charset="0"/>
              </a:rPr>
              <a:t>6–</a:t>
            </a:r>
            <a:r>
              <a:rPr lang="en-US" altLang="ru-RU" sz="1800" dirty="0" smtClean="0">
                <a:solidFill>
                  <a:srgbClr val="FFFFFF"/>
                </a:solidFill>
                <a:latin typeface="Open Sans" pitchFamily="32" charset="0"/>
              </a:rPr>
              <a:t>0</a:t>
            </a:r>
            <a:r>
              <a:rPr lang="ru-RU" altLang="ru-RU" sz="1800" dirty="0" smtClean="0">
                <a:solidFill>
                  <a:srgbClr val="FFFFFF"/>
                </a:solidFill>
                <a:latin typeface="Open Sans" pitchFamily="32" charset="0"/>
              </a:rPr>
              <a:t>7 ноября </a:t>
            </a:r>
            <a:r>
              <a:rPr lang="ru-RU" altLang="ru-RU" sz="1800" dirty="0">
                <a:solidFill>
                  <a:srgbClr val="FFFFFF"/>
                </a:solidFill>
                <a:latin typeface="Open Sans" pitchFamily="32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746093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78737" cy="1325563"/>
          </a:xfrm>
        </p:spPr>
        <p:txBody>
          <a:bodyPr>
            <a:normAutofit/>
          </a:bodyPr>
          <a:lstStyle/>
          <a:p>
            <a:r>
              <a:rPr lang="ru-RU" sz="4200" dirty="0" smtClean="0"/>
              <a:t>Как выполнить нагрузочный тест? Инструмент</a:t>
            </a:r>
            <a:endParaRPr lang="ru-RU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478" y="4071438"/>
            <a:ext cx="6665323" cy="1836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Но какой выбрать инструмент?</a:t>
            </a:r>
          </a:p>
          <a:p>
            <a:pPr marL="0" indent="0">
              <a:buNone/>
            </a:pPr>
            <a:r>
              <a:rPr lang="ru-RU" dirty="0" smtClean="0"/>
              <a:t>Может </a:t>
            </a:r>
            <a:r>
              <a:rPr lang="en-US" dirty="0" smtClean="0"/>
              <a:t>Open</a:t>
            </a:r>
            <a:r>
              <a:rPr lang="ru-RU" dirty="0" smtClean="0"/>
              <a:t> </a:t>
            </a:r>
            <a:r>
              <a:rPr lang="en-US" dirty="0" smtClean="0"/>
              <a:t>Source?</a:t>
            </a:r>
            <a:endParaRPr lang="ru-RU" dirty="0" smtClean="0"/>
          </a:p>
          <a:p>
            <a:pPr marL="0" indent="0">
              <a:buNone/>
            </a:pPr>
            <a:r>
              <a:rPr lang="ru-RU" dirty="0">
                <a:solidFill>
                  <a:srgbClr val="FA0680"/>
                </a:solidFill>
              </a:rPr>
              <a:t>И</a:t>
            </a:r>
            <a:r>
              <a:rPr lang="ru-RU" dirty="0" smtClean="0">
                <a:solidFill>
                  <a:srgbClr val="FA0680"/>
                </a:solidFill>
              </a:rPr>
              <a:t>ли разработать свой собственный?</a:t>
            </a:r>
            <a:endParaRPr lang="ru-RU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00186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78" y="1299431"/>
            <a:ext cx="6855823" cy="2492220"/>
          </a:xfrm>
          <a:prstGeom prst="rect">
            <a:avLst/>
          </a:prstGeom>
          <a:ln>
            <a:noFill/>
          </a:ln>
        </p:spPr>
      </p:pic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4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dirty="0" smtClean="0"/>
              <a:t>Как выполнить нагрузочный тест? Мощность</a:t>
            </a:r>
            <a:endParaRPr lang="ru-RU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99770"/>
            <a:ext cx="10515600" cy="55168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Где взять вычислительные мощности?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1359030" y="4715700"/>
            <a:ext cx="2400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Ну купи себе сервер</a:t>
            </a:r>
          </a:p>
          <a:p>
            <a:r>
              <a:rPr lang="ru-RU" dirty="0" smtClean="0"/>
              <a:t>(</a:t>
            </a:r>
            <a:r>
              <a:rPr lang="en-US" dirty="0" smtClean="0"/>
              <a:t>On-premise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4731586" y="4712270"/>
            <a:ext cx="3374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Заплати тому, у кого есть сервер</a:t>
            </a:r>
            <a:endParaRPr lang="en-US" dirty="0" smtClean="0"/>
          </a:p>
          <a:p>
            <a:r>
              <a:rPr lang="en-US" dirty="0" smtClean="0"/>
              <a:t>(SaaS)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402931" y="4790943"/>
            <a:ext cx="2649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Альтернативы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9" name="Picture 8" descr="File:Check green circle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820" y="4573328"/>
            <a:ext cx="855535" cy="847802"/>
          </a:xfrm>
          <a:prstGeom prst="rect">
            <a:avLst/>
          </a:prstGeom>
        </p:spPr>
      </p:pic>
      <p:pic>
        <p:nvPicPr>
          <p:cNvPr id="11" name="Picture 10" descr="Clipart - Hour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89" y="4675440"/>
            <a:ext cx="432961" cy="847802"/>
          </a:xfrm>
          <a:prstGeom prst="rect">
            <a:avLst/>
          </a:prstGeom>
        </p:spPr>
      </p:pic>
      <p:pic>
        <p:nvPicPr>
          <p:cNvPr id="12" name="Picture 11" descr="Dollar PNG 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11" y="4616305"/>
            <a:ext cx="904322" cy="847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78" y="1299431"/>
            <a:ext cx="6855823" cy="2492220"/>
          </a:xfrm>
          <a:prstGeom prst="rect">
            <a:avLst/>
          </a:prstGeom>
          <a:ln>
            <a:noFill/>
          </a:ln>
        </p:spPr>
      </p:pic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5" name="Рисунок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5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Облачная платформа </a:t>
            </a:r>
            <a:r>
              <a:rPr lang="en-US" dirty="0" smtClean="0"/>
              <a:t>Microsoft Azure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91" y="4085748"/>
            <a:ext cx="10761617" cy="170946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Microsoft Azure — это постоянно расширяющийся </a:t>
            </a:r>
            <a:r>
              <a:rPr lang="ru-RU" b="1" dirty="0"/>
              <a:t>набор облачных служб</a:t>
            </a:r>
            <a:r>
              <a:rPr lang="ru-RU" dirty="0"/>
              <a:t>, который помогает вашей организации решать </a:t>
            </a:r>
            <a:r>
              <a:rPr lang="ru-RU" dirty="0" smtClean="0"/>
              <a:t>всякие задачи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Используйте месяц </a:t>
            </a:r>
            <a:r>
              <a:rPr lang="ru-RU" b="1" dirty="0" smtClean="0"/>
              <a:t>бесплатной подписки </a:t>
            </a:r>
            <a:r>
              <a:rPr lang="ru-RU" dirty="0" smtClean="0"/>
              <a:t>с </a:t>
            </a:r>
            <a:r>
              <a:rPr lang="en-US" dirty="0" smtClean="0"/>
              <a:t>$</a:t>
            </a:r>
            <a:r>
              <a:rPr lang="ru-RU" dirty="0" smtClean="0"/>
              <a:t>200</a:t>
            </a:r>
            <a:r>
              <a:rPr lang="en-US" dirty="0" smtClean="0"/>
              <a:t> </a:t>
            </a:r>
            <a:r>
              <a:rPr lang="ru-RU" dirty="0" smtClean="0"/>
              <a:t>на счету!</a:t>
            </a:r>
            <a:endParaRPr lang="ru-RU" dirty="0"/>
          </a:p>
        </p:txBody>
      </p:sp>
      <p:pic>
        <p:nvPicPr>
          <p:cNvPr id="5" name="Content Placeholder 3" descr="Archivo:Microsoft Azure Logo.svg - Wikipedia, l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06" y="1867507"/>
            <a:ext cx="6237944" cy="1803155"/>
          </a:xfrm>
          <a:prstGeom prst="rect">
            <a:avLst/>
          </a:prstGeom>
        </p:spPr>
      </p:pic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05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Batch Service</a:t>
            </a:r>
            <a:endParaRPr lang="ru-RU" dirty="0"/>
          </a:p>
        </p:txBody>
      </p:sp>
      <p:pic>
        <p:nvPicPr>
          <p:cNvPr id="4" name="Content Placeholder 3" descr="Export to Power BI from Application Insights | Azur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21" y="1741629"/>
            <a:ext cx="4545874" cy="2557054"/>
          </a:xfrm>
        </p:spPr>
      </p:pic>
      <p:sp>
        <p:nvSpPr>
          <p:cNvPr id="5" name="Rectangle 4"/>
          <p:cNvSpPr/>
          <p:nvPr/>
        </p:nvSpPr>
        <p:spPr>
          <a:xfrm>
            <a:off x="5904412" y="2032699"/>
            <a:ext cx="4618808" cy="180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Azure Batch Service – </a:t>
            </a:r>
            <a:r>
              <a:rPr lang="ru-RU" sz="2800" dirty="0" smtClean="0"/>
              <a:t>реализация Пакетной Службы (или </a:t>
            </a:r>
            <a:r>
              <a:rPr lang="en-US" sz="2800" dirty="0" smtClean="0"/>
              <a:t>Map-Reduce</a:t>
            </a:r>
            <a:r>
              <a:rPr lang="ru-RU" sz="2800" dirty="0" smtClean="0"/>
              <a:t>)</a:t>
            </a:r>
            <a:r>
              <a:rPr lang="en-US" sz="2800" dirty="0" smtClean="0"/>
              <a:t> </a:t>
            </a:r>
            <a:r>
              <a:rPr lang="ru-RU" sz="2800" dirty="0" smtClean="0"/>
              <a:t>от Майкрософт</a:t>
            </a:r>
            <a:endParaRPr lang="ru-RU" sz="2800" dirty="0"/>
          </a:p>
        </p:txBody>
      </p:sp>
      <p:sp>
        <p:nvSpPr>
          <p:cNvPr id="6" name="Rectangle 5"/>
          <p:cNvSpPr/>
          <p:nvPr/>
        </p:nvSpPr>
        <p:spPr>
          <a:xfrm>
            <a:off x="838200" y="4640694"/>
            <a:ext cx="10550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Высокие вычислительные мощности без капитальных </a:t>
            </a:r>
            <a:r>
              <a:rPr lang="ru-RU" sz="2800" dirty="0" smtClean="0"/>
              <a:t>вложений.</a:t>
            </a:r>
          </a:p>
          <a:p>
            <a:r>
              <a:rPr lang="ru-RU" sz="2800" dirty="0" smtClean="0"/>
              <a:t>Это </a:t>
            </a:r>
            <a:r>
              <a:rPr lang="ru-RU" sz="2800" b="1" dirty="0" smtClean="0"/>
              <a:t>дёшево</a:t>
            </a:r>
            <a:r>
              <a:rPr lang="ru-RU" sz="2800" dirty="0" smtClean="0"/>
              <a:t> и сразу </a:t>
            </a:r>
            <a:r>
              <a:rPr lang="ru-RU" sz="2800" b="1" dirty="0" smtClean="0"/>
              <a:t>готово к работе</a:t>
            </a:r>
            <a:r>
              <a:rPr lang="ru-RU" sz="2800" dirty="0" smtClean="0"/>
              <a:t>! </a:t>
            </a:r>
            <a:endParaRPr lang="ru-RU" sz="2800" dirty="0"/>
          </a:p>
        </p:txBody>
      </p:sp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1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54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пакетная служба?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581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Альтернативный источник вычислительной мощности – сервис пакетной службы </a:t>
            </a:r>
            <a:r>
              <a:rPr lang="en-US" b="1" dirty="0" smtClean="0"/>
              <a:t>Azure Batch Service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Почему именно </a:t>
            </a:r>
            <a:r>
              <a:rPr lang="en-US" dirty="0" smtClean="0"/>
              <a:t>Azure?</a:t>
            </a:r>
            <a:endParaRPr lang="en-US" dirty="0"/>
          </a:p>
          <a:p>
            <a:r>
              <a:rPr lang="ru-RU" dirty="0" smtClean="0"/>
              <a:t>Мы </a:t>
            </a:r>
            <a:r>
              <a:rPr lang="ru-RU" b="1" dirty="0" smtClean="0"/>
              <a:t>уже используем</a:t>
            </a:r>
            <a:r>
              <a:rPr lang="en-US" b="1" dirty="0" smtClean="0"/>
              <a:t> </a:t>
            </a:r>
            <a:r>
              <a:rPr lang="ru-RU" dirty="0" smtClean="0"/>
              <a:t>платформу </a:t>
            </a:r>
            <a:r>
              <a:rPr lang="en-US" dirty="0" smtClean="0"/>
              <a:t>Azure</a:t>
            </a:r>
            <a:endParaRPr lang="ru-RU" dirty="0" smtClean="0"/>
          </a:p>
          <a:p>
            <a:r>
              <a:rPr lang="ru-RU" dirty="0" smtClean="0"/>
              <a:t>Обрабатываем метрики в </a:t>
            </a:r>
            <a:r>
              <a:rPr lang="en-US" b="1" dirty="0" smtClean="0"/>
              <a:t>Application Insights</a:t>
            </a:r>
            <a:r>
              <a:rPr lang="en-US" dirty="0" smtClean="0"/>
              <a:t> (Azure Monitor)</a:t>
            </a:r>
          </a:p>
          <a:p>
            <a:r>
              <a:rPr lang="ru-RU" dirty="0" smtClean="0"/>
              <a:t>Есть </a:t>
            </a:r>
            <a:r>
              <a:rPr lang="ru-RU" b="1" dirty="0" smtClean="0"/>
              <a:t>поддержка любого </a:t>
            </a:r>
            <a:r>
              <a:rPr lang="ru-RU" dirty="0" smtClean="0"/>
              <a:t>инструмента, в т.ч. самописного</a:t>
            </a:r>
          </a:p>
          <a:p>
            <a:r>
              <a:rPr lang="ru-RU" dirty="0" smtClean="0"/>
              <a:t>Используемые нами </a:t>
            </a:r>
            <a:r>
              <a:rPr lang="en-US" dirty="0" smtClean="0"/>
              <a:t>VS Online Load Tests </a:t>
            </a:r>
            <a:r>
              <a:rPr lang="ru-RU" dirty="0" smtClean="0"/>
              <a:t>стали «</a:t>
            </a:r>
            <a:r>
              <a:rPr lang="en-US" b="1" dirty="0" smtClean="0"/>
              <a:t>deprecated</a:t>
            </a:r>
            <a:r>
              <a:rPr lang="ru-RU" dirty="0" smtClean="0"/>
              <a:t>»</a:t>
            </a:r>
            <a:endParaRPr lang="en-US" dirty="0" smtClean="0"/>
          </a:p>
          <a:p>
            <a:r>
              <a:rPr lang="ru-RU" b="1" dirty="0" smtClean="0"/>
              <a:t>Аналоги</a:t>
            </a:r>
            <a:r>
              <a:rPr lang="ru-RU" dirty="0" smtClean="0"/>
              <a:t> от </a:t>
            </a:r>
            <a:r>
              <a:rPr lang="en-US" dirty="0" smtClean="0"/>
              <a:t>Microsoft </a:t>
            </a:r>
            <a:r>
              <a:rPr lang="ru-RU" b="1" dirty="0" smtClean="0"/>
              <a:t>еще дороже</a:t>
            </a:r>
            <a:r>
              <a:rPr lang="ru-RU" dirty="0" smtClean="0"/>
              <a:t>, чем </a:t>
            </a:r>
            <a:r>
              <a:rPr lang="en-US" dirty="0" smtClean="0"/>
              <a:t>VS Online Load Tests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Picture 3" descr="Cloud Computing Upload · Free image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52" y="2355941"/>
            <a:ext cx="2151017" cy="1485546"/>
          </a:xfrm>
          <a:prstGeom prst="rect">
            <a:avLst/>
          </a:prstGeom>
        </p:spPr>
      </p:pic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15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сейчас демо!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Что запускаем: Сборку с обычными автотестами</a:t>
            </a:r>
          </a:p>
          <a:p>
            <a:pPr marL="0" indent="0">
              <a:buNone/>
            </a:pPr>
            <a:r>
              <a:rPr lang="ru-RU" b="1" dirty="0" smtClean="0"/>
              <a:t>Инструмент</a:t>
            </a:r>
            <a:r>
              <a:rPr lang="ru-RU" dirty="0" smtClean="0"/>
              <a:t>: </a:t>
            </a:r>
            <a:r>
              <a:rPr lang="ru-RU" dirty="0" smtClean="0">
                <a:solidFill>
                  <a:srgbClr val="FA0680"/>
                </a:solidFill>
              </a:rPr>
              <a:t>Самописный фреймворк нагрузочного тестирования</a:t>
            </a:r>
          </a:p>
          <a:p>
            <a:pPr marL="0" indent="0">
              <a:buNone/>
            </a:pPr>
            <a:r>
              <a:rPr lang="ru-RU" b="1" dirty="0" smtClean="0"/>
              <a:t>Вычислительные мощности</a:t>
            </a:r>
            <a:r>
              <a:rPr lang="ru-RU" dirty="0" smtClean="0"/>
              <a:t>: В облачном сервисе </a:t>
            </a:r>
            <a:r>
              <a:rPr lang="en-US" dirty="0" smtClean="0"/>
              <a:t>Azure Batch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Ух ты! Какой пул вычислительных ресурсов?</a:t>
            </a:r>
            <a:r>
              <a:rPr lang="en-US" b="1" dirty="0"/>
              <a:t> </a:t>
            </a:r>
            <a:r>
              <a:rPr lang="en-US" b="1" dirty="0" smtClean="0"/>
              <a:t>10</a:t>
            </a:r>
            <a:r>
              <a:rPr lang="ru-RU" b="1" dirty="0" smtClean="0"/>
              <a:t> виртуальных машин!</a:t>
            </a:r>
          </a:p>
          <a:p>
            <a:pPr marL="0" indent="0">
              <a:buNone/>
            </a:pPr>
            <a:r>
              <a:rPr lang="ru-RU" dirty="0" smtClean="0"/>
              <a:t>Ну даёшь! А сколько потоков? </a:t>
            </a:r>
            <a:r>
              <a:rPr lang="en-US" b="1" dirty="0" smtClean="0"/>
              <a:t>10</a:t>
            </a:r>
            <a:r>
              <a:rPr lang="ru-RU" b="1" dirty="0" smtClean="0"/>
              <a:t>0 потоков!</a:t>
            </a:r>
            <a:endParaRPr lang="en-US" b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5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1385"/>
            <a:ext cx="8514806" cy="9306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Нагрузочное тестирование – это </a:t>
            </a:r>
            <a:r>
              <a:rPr lang="ru-RU" b="1" dirty="0" smtClean="0"/>
              <a:t>просто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2799806" y="3411473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Нагрузочное тестирование – это </a:t>
            </a:r>
            <a:r>
              <a:rPr lang="ru-RU" sz="2800" b="1" dirty="0"/>
              <a:t>быстро</a:t>
            </a:r>
            <a:r>
              <a:rPr lang="ru-RU" sz="2800" dirty="0"/>
              <a:t>!</a:t>
            </a:r>
          </a:p>
          <a:p>
            <a:endParaRPr lang="ru-RU" sz="2800" dirty="0"/>
          </a:p>
        </p:txBody>
      </p:sp>
      <p:sp>
        <p:nvSpPr>
          <p:cNvPr id="5" name="Rectangle 4"/>
          <p:cNvSpPr/>
          <p:nvPr/>
        </p:nvSpPr>
        <p:spPr>
          <a:xfrm>
            <a:off x="4749908" y="4842808"/>
            <a:ext cx="6486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Нагрузочное тестирование – это </a:t>
            </a:r>
            <a:r>
              <a:rPr lang="ru-RU" sz="2800" b="1" dirty="0"/>
              <a:t>дешево</a:t>
            </a:r>
            <a:r>
              <a:rPr lang="ru-RU" sz="2800" dirty="0"/>
              <a:t>!</a:t>
            </a:r>
          </a:p>
        </p:txBody>
      </p:sp>
      <p:pic>
        <p:nvPicPr>
          <p:cNvPr id="6" name="Picture 5" descr="Thug Life PNG Transparent Images Glasses, Joint, Tex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58" y="1623521"/>
            <a:ext cx="2708366" cy="544395"/>
          </a:xfrm>
          <a:prstGeom prst="rect">
            <a:avLst/>
          </a:prstGeom>
        </p:spPr>
      </p:pic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1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12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это просто?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918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Чтобы провести нагрузочный тест, необходимо ответить всего на </a:t>
            </a:r>
            <a:r>
              <a:rPr lang="ru-RU" b="1" dirty="0" smtClean="0"/>
              <a:t>два простых вопроса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947343" y="3649283"/>
            <a:ext cx="2519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Что тестируем?</a:t>
            </a:r>
            <a:endParaRPr lang="ru-RU" sz="2800" dirty="0"/>
          </a:p>
        </p:txBody>
      </p:sp>
      <p:sp>
        <p:nvSpPr>
          <p:cNvPr id="5" name="Rectangle 4"/>
          <p:cNvSpPr/>
          <p:nvPr/>
        </p:nvSpPr>
        <p:spPr>
          <a:xfrm>
            <a:off x="3658577" y="5323208"/>
            <a:ext cx="7170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Какая требуется вычислительная мощность?</a:t>
            </a:r>
            <a:endParaRPr lang="ru-RU" sz="2800" dirty="0"/>
          </a:p>
        </p:txBody>
      </p:sp>
      <p:pic>
        <p:nvPicPr>
          <p:cNvPr id="7" name="Picture 6" descr="Loupe PNG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05" y="3362253"/>
            <a:ext cx="2092119" cy="1332411"/>
          </a:xfrm>
          <a:prstGeom prst="rect">
            <a:avLst/>
          </a:prstGeom>
        </p:spPr>
      </p:pic>
      <p:sp>
        <p:nvSpPr>
          <p:cNvPr id="8" name="Lightning Bolt 7"/>
          <p:cNvSpPr/>
          <p:nvPr/>
        </p:nvSpPr>
        <p:spPr>
          <a:xfrm>
            <a:off x="2749687" y="4929136"/>
            <a:ext cx="914400" cy="914400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3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2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это быстро?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 то, чтобы рассказать и показать у нас ушло </a:t>
            </a:r>
            <a:r>
              <a:rPr lang="ru-RU" b="1" dirty="0" smtClean="0"/>
              <a:t>менее 20 минут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16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это дешево?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3242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Нагрузочный тест: </a:t>
            </a:r>
            <a:r>
              <a:rPr lang="ru-RU" b="1" dirty="0" smtClean="0"/>
              <a:t>500</a:t>
            </a:r>
            <a:r>
              <a:rPr lang="ru-RU" dirty="0" smtClean="0"/>
              <a:t> потоков в течение </a:t>
            </a:r>
            <a:r>
              <a:rPr lang="ru-RU" b="1" dirty="0" smtClean="0"/>
              <a:t>6 часов</a:t>
            </a:r>
          </a:p>
          <a:p>
            <a:pPr marL="0" indent="0">
              <a:buNone/>
            </a:pPr>
            <a:r>
              <a:rPr lang="ru-RU" dirty="0" smtClean="0"/>
              <a:t>Вычислительная мощность: пул из </a:t>
            </a:r>
            <a:r>
              <a:rPr lang="ru-RU" b="1" dirty="0" smtClean="0"/>
              <a:t>3-х машин </a:t>
            </a:r>
            <a:r>
              <a:rPr lang="en-US" dirty="0" smtClean="0"/>
              <a:t>D2v3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Формула расчета стоимости:</a:t>
            </a:r>
          </a:p>
          <a:p>
            <a:pPr marL="0" indent="0" algn="ctr">
              <a:buNone/>
            </a:pPr>
            <a:r>
              <a:rPr lang="ru-RU" dirty="0" smtClean="0"/>
              <a:t> 500 </a:t>
            </a:r>
            <a:r>
              <a:rPr lang="en-US" dirty="0" smtClean="0"/>
              <a:t>users * 60m * 6 = </a:t>
            </a:r>
            <a:r>
              <a:rPr lang="en-US" b="1" dirty="0" smtClean="0"/>
              <a:t>180 </a:t>
            </a:r>
            <a:r>
              <a:rPr lang="ru-RU" b="1" dirty="0" smtClean="0"/>
              <a:t>000 </a:t>
            </a:r>
            <a:r>
              <a:rPr lang="en-US" dirty="0" smtClean="0"/>
              <a:t>VUm (</a:t>
            </a:r>
            <a:r>
              <a:rPr lang="en-US" dirty="0"/>
              <a:t>virtual user minutes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47" y="4166164"/>
            <a:ext cx="729312" cy="9183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5459" y="4084549"/>
            <a:ext cx="4550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Visual Studio Online Load Test</a:t>
            </a:r>
            <a:endParaRPr lang="ru-RU" sz="2800" dirty="0"/>
          </a:p>
        </p:txBody>
      </p:sp>
      <p:sp>
        <p:nvSpPr>
          <p:cNvPr id="6" name="Rectangle 5"/>
          <p:cNvSpPr/>
          <p:nvPr/>
        </p:nvSpPr>
        <p:spPr>
          <a:xfrm>
            <a:off x="1545459" y="4506288"/>
            <a:ext cx="955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$64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Image result for azure batch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88" y="4677081"/>
            <a:ext cx="1150710" cy="115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78498" y="4671549"/>
            <a:ext cx="3049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Azure Batch Service</a:t>
            </a:r>
            <a:endParaRPr lang="ru-RU" sz="2800" dirty="0"/>
          </a:p>
        </p:txBody>
      </p:sp>
      <p:sp>
        <p:nvSpPr>
          <p:cNvPr id="8" name="Rectangle 7"/>
          <p:cNvSpPr/>
          <p:nvPr/>
        </p:nvSpPr>
        <p:spPr>
          <a:xfrm>
            <a:off x="8253891" y="5249924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$1.8</a:t>
            </a:r>
            <a:endParaRPr lang="ru-RU" sz="2800" dirty="0">
              <a:solidFill>
                <a:srgbClr val="00B05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502711" y="3941087"/>
            <a:ext cx="4924697" cy="188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300186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17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8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74726"/>
            <a:ext cx="10515600" cy="1325563"/>
          </a:xfrm>
        </p:spPr>
        <p:txBody>
          <a:bodyPr/>
          <a:lstStyle/>
          <a:p>
            <a:r>
              <a:rPr lang="ru-RU" dirty="0" smtClean="0"/>
              <a:t>Парень, ты кто такой?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8283" y="1262913"/>
            <a:ext cx="5868337" cy="477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Привет, меня зовут Филипп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Долгое время я был разработчиком, но на протяжении последних двух лет моя работа связана с</a:t>
            </a:r>
            <a:r>
              <a:rPr lang="ru-RU" b="1" dirty="0" smtClean="0"/>
              <a:t> тестированием</a:t>
            </a:r>
            <a:r>
              <a:rPr lang="en-US" b="1" dirty="0" smtClean="0"/>
              <a:t> </a:t>
            </a:r>
            <a:r>
              <a:rPr lang="ru-RU" b="1" dirty="0" smtClean="0"/>
              <a:t>облачных сервисов</a:t>
            </a:r>
            <a:r>
              <a:rPr lang="ru-RU" dirty="0"/>
              <a:t> </a:t>
            </a:r>
            <a:r>
              <a:rPr lang="ru-RU" dirty="0" smtClean="0"/>
              <a:t>и разработкой фреймворка нагрузочного тестирования!</a:t>
            </a:r>
          </a:p>
        </p:txBody>
      </p:sp>
      <p:sp>
        <p:nvSpPr>
          <p:cNvPr id="5" name="AutoShape 2" descr="blob:https://web-telegram.ru/80cc09ad-f2af-422d-a4f3-eaafab509c2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21" y="1388354"/>
            <a:ext cx="5148726" cy="3563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9721" y="5281037"/>
            <a:ext cx="10843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 мне есть о чём вам рассказать!</a:t>
            </a:r>
            <a:endParaRPr lang="ru-RU" sz="2800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300186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64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Было – стало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712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Было</a:t>
            </a:r>
            <a:r>
              <a:rPr lang="ru-RU" dirty="0" smtClean="0"/>
              <a:t>:	Дорого + Непонятно = </a:t>
            </a:r>
            <a:r>
              <a:rPr lang="ru-RU" b="1" dirty="0" smtClean="0"/>
              <a:t>Неэффективно</a:t>
            </a:r>
          </a:p>
          <a:p>
            <a:pPr marL="0" indent="0">
              <a:buNone/>
            </a:pPr>
            <a:r>
              <a:rPr lang="ru-RU" b="1" dirty="0" smtClean="0"/>
              <a:t>Стало</a:t>
            </a:r>
            <a:r>
              <a:rPr lang="ru-RU" dirty="0" smtClean="0"/>
              <a:t>:	Дёшево + Понятно = </a:t>
            </a:r>
            <a:r>
              <a:rPr lang="ru-RU" b="1" dirty="0" smtClean="0"/>
              <a:t>Доступно</a:t>
            </a:r>
            <a:r>
              <a:rPr lang="ru-RU" dirty="0" smtClean="0"/>
              <a:t>, а значит </a:t>
            </a:r>
            <a:r>
              <a:rPr lang="ru-RU" b="1" dirty="0" smtClean="0"/>
              <a:t>Эффективно</a:t>
            </a:r>
            <a:r>
              <a:rPr lang="ru-RU" dirty="0" smtClean="0"/>
              <a:t>!</a:t>
            </a:r>
            <a:endParaRPr lang="ru-RU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82479744"/>
              </p:ext>
            </p:extLst>
          </p:nvPr>
        </p:nvGraphicFramePr>
        <p:xfrm>
          <a:off x="953589" y="2570815"/>
          <a:ext cx="10306594" cy="3408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00186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соврал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793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то, чтобы раскрыть тему полностью, нам потребуется куда</a:t>
            </a:r>
            <a:r>
              <a:rPr lang="ru-RU" b="1" dirty="0" smtClean="0"/>
              <a:t> больше, чем 20 минут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Ведь этот подход:</a:t>
            </a:r>
          </a:p>
          <a:p>
            <a:r>
              <a:rPr lang="ru-RU" dirty="0" smtClean="0"/>
              <a:t>Имеет обширное развивающееся </a:t>
            </a:r>
            <a:r>
              <a:rPr lang="en-US" b="1" dirty="0" smtClean="0"/>
              <a:t>API</a:t>
            </a:r>
            <a:endParaRPr lang="ru-RU" b="1" dirty="0" smtClean="0"/>
          </a:p>
          <a:p>
            <a:r>
              <a:rPr lang="ru-RU" dirty="0"/>
              <a:t>Может использовать </a:t>
            </a:r>
            <a:r>
              <a:rPr lang="ru-RU" b="1" dirty="0"/>
              <a:t>любой инструмент </a:t>
            </a:r>
            <a:r>
              <a:rPr lang="ru-RU" dirty="0"/>
              <a:t>для  запуска нагрузочного теста</a:t>
            </a:r>
          </a:p>
          <a:p>
            <a:r>
              <a:rPr lang="ru-RU" dirty="0" smtClean="0"/>
              <a:t>Подходит </a:t>
            </a:r>
            <a:r>
              <a:rPr lang="ru-RU" b="1" dirty="0" smtClean="0"/>
              <a:t>не только</a:t>
            </a:r>
            <a:r>
              <a:rPr lang="ru-RU" dirty="0" smtClean="0"/>
              <a:t> лишь для нагрузочного тестирования</a:t>
            </a:r>
            <a:endParaRPr lang="en-US" dirty="0" smtClean="0"/>
          </a:p>
          <a:p>
            <a:r>
              <a:rPr lang="ru-RU" dirty="0" smtClean="0">
                <a:solidFill>
                  <a:srgbClr val="FA0680"/>
                </a:solidFill>
              </a:rPr>
              <a:t>Делает вам счастливым</a:t>
            </a:r>
            <a:r>
              <a:rPr lang="en-US" dirty="0" smtClean="0">
                <a:solidFill>
                  <a:srgbClr val="FA0680"/>
                </a:solidFill>
              </a:rPr>
              <a:t>!</a:t>
            </a:r>
            <a:r>
              <a:rPr lang="ru-RU" dirty="0" smtClean="0">
                <a:solidFill>
                  <a:srgbClr val="FA0680"/>
                </a:solidFill>
              </a:rPr>
              <a:t> </a:t>
            </a:r>
          </a:p>
          <a:p>
            <a:endParaRPr lang="ru-RU" dirty="0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00186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8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Бонус</a:t>
            </a:r>
            <a:endParaRPr lang="ru-RU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36618" y="2967335"/>
            <a:ext cx="8184422" cy="8648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ContrastingRightFacing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Microsoft azure</a:t>
            </a:r>
            <a:endParaRPr lang="ru-RU" sz="5400" dirty="0">
              <a:ln w="0"/>
              <a:solidFill>
                <a:schemeClr val="accent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822515" y="2627612"/>
            <a:ext cx="1471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Big data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2662398" y="1635930"/>
            <a:ext cx="1471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IoT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5222495" y="1975653"/>
            <a:ext cx="1471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Usability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5574399" y="5035121"/>
            <a:ext cx="1840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Blockchain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9423192" y="3490608"/>
            <a:ext cx="1930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BlackFriday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Бонус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99" y="2402378"/>
            <a:ext cx="8189115" cy="2122690"/>
          </a:xfrm>
          <a:prstGeom prst="rect">
            <a:avLst/>
          </a:prstGeom>
        </p:spPr>
      </p:pic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67568" cy="19138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Filipp Ignatenko</a:t>
            </a:r>
          </a:p>
          <a:p>
            <a:pPr marL="0" indent="0">
              <a:buNone/>
            </a:pPr>
            <a:r>
              <a:rPr lang="en-US" dirty="0" smtClean="0"/>
              <a:t>Info security analyst,</a:t>
            </a:r>
          </a:p>
          <a:p>
            <a:pPr marL="0" indent="0">
              <a:buNone/>
            </a:pPr>
            <a:r>
              <a:rPr lang="en-US" dirty="0"/>
              <a:t>Cloud infrastructure </a:t>
            </a:r>
            <a:r>
              <a:rPr lang="en-US" dirty="0" smtClean="0"/>
              <a:t>engineer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838200" y="3952215"/>
            <a:ext cx="949315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главных ролях</a:t>
            </a:r>
            <a:r>
              <a:rPr lang="ru-RU" sz="2800" dirty="0" smtClean="0"/>
              <a:t>:</a:t>
            </a:r>
          </a:p>
          <a:p>
            <a:r>
              <a:rPr lang="ru-RU" sz="2400" dirty="0" smtClean="0"/>
              <a:t>Исполнитель</a:t>
            </a:r>
            <a:r>
              <a:rPr lang="ru-RU" sz="2200" dirty="0" smtClean="0"/>
              <a:t>: </a:t>
            </a:r>
            <a:r>
              <a:rPr lang="en-US" sz="2200" dirty="0" smtClean="0"/>
              <a:t>Ignatenko Filipp</a:t>
            </a:r>
          </a:p>
          <a:p>
            <a:r>
              <a:rPr lang="ru-RU" sz="2400" dirty="0" smtClean="0"/>
              <a:t>Авторы идеи</a:t>
            </a:r>
            <a:r>
              <a:rPr lang="ru-RU" sz="2200" dirty="0" smtClean="0"/>
              <a:t>: </a:t>
            </a:r>
            <a:r>
              <a:rPr lang="en-US" sz="2200" dirty="0" smtClean="0"/>
              <a:t>Ignatenko Filipp</a:t>
            </a:r>
            <a:r>
              <a:rPr lang="en-US" sz="2200" dirty="0"/>
              <a:t>, Igor Shcheglovitov</a:t>
            </a:r>
            <a:endParaRPr lang="en-US" sz="2200" dirty="0" smtClean="0"/>
          </a:p>
          <a:p>
            <a:r>
              <a:rPr lang="ru-RU" sz="2400" dirty="0" smtClean="0"/>
              <a:t>Сценарий и оформление</a:t>
            </a:r>
            <a:r>
              <a:rPr lang="ru-RU" sz="2200" dirty="0" smtClean="0"/>
              <a:t>: </a:t>
            </a:r>
            <a:r>
              <a:rPr lang="en-US" sz="2200" dirty="0" smtClean="0"/>
              <a:t>Ignatenko Filipp, Mariya Tolchinskaya</a:t>
            </a:r>
            <a:endParaRPr lang="ru-RU" sz="2200" dirty="0" smtClean="0"/>
          </a:p>
          <a:p>
            <a:r>
              <a:rPr lang="ru-RU" sz="2400" dirty="0" smtClean="0"/>
              <a:t>При участии</a:t>
            </a:r>
            <a:r>
              <a:rPr lang="ru-RU" sz="2200" dirty="0" smtClean="0"/>
              <a:t>: </a:t>
            </a:r>
            <a:r>
              <a:rPr lang="en-US" sz="2200" dirty="0" smtClean="0"/>
              <a:t>Dmitry Shidlovsky, Valentin Mironov, Ilya Alexeev, Ivan Anferov</a:t>
            </a:r>
            <a:endParaRPr lang="ru-RU" sz="2200" dirty="0"/>
          </a:p>
        </p:txBody>
      </p:sp>
      <p:sp>
        <p:nvSpPr>
          <p:cNvPr id="12" name="Rectangle 11"/>
          <p:cNvSpPr/>
          <p:nvPr/>
        </p:nvSpPr>
        <p:spPr>
          <a:xfrm>
            <a:off x="6382387" y="3570738"/>
            <a:ext cx="1046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can me!</a:t>
            </a:r>
            <a:endParaRPr lang="ru-RU" dirty="0"/>
          </a:p>
        </p:txBody>
      </p:sp>
      <p:pic>
        <p:nvPicPr>
          <p:cNvPr id="13" name="Picture 4" descr="http://qrcoder.ru/code/?BEGIN%3AVCARD%0AN%3AIgnatenko%3BFilipp%0AORG%3AInformation+Security+Squad%0ATEL%3A%2B79030122020%0AURL%3Ahttps%3A%2F%2Fitsecforu.ru%2F%0AEMAIL%3Aignatenko451%40gmail.com%0ANOTE%3Atelegram%3A+%40filipp_ignatenko%0AEND%3AVCARD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130" y="258761"/>
            <a:ext cx="4489699" cy="448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urved Connector 16"/>
          <p:cNvCxnSpPr/>
          <p:nvPr/>
        </p:nvCxnSpPr>
        <p:spPr>
          <a:xfrm rot="5400000" flipH="1" flipV="1">
            <a:off x="7196576" y="3098654"/>
            <a:ext cx="207835" cy="68020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5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55" y="79620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Нагрузочное тестирование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229" y="2753088"/>
            <a:ext cx="8240486" cy="232836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Что вы о нём знаете?</a:t>
            </a:r>
          </a:p>
          <a:p>
            <a:pPr marL="0" indent="0" algn="ctr">
              <a:buNone/>
            </a:pPr>
            <a:r>
              <a:rPr lang="ru-RU" sz="4000" dirty="0"/>
              <a:t>Ничего?</a:t>
            </a:r>
          </a:p>
          <a:p>
            <a:pPr marL="0" indent="0" algn="ctr">
              <a:buNone/>
            </a:pPr>
            <a:r>
              <a:rPr lang="ru-RU" sz="4000" dirty="0"/>
              <a:t>Отлично, я научу вас за 20 минут!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00186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2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нагрузочного тестирования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614"/>
            <a:ext cx="10515600" cy="401347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			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						</a:t>
            </a:r>
            <a:r>
              <a:rPr lang="ru-RU" dirty="0" smtClean="0"/>
              <a:t>Инструмент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Нагрузочный тест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</a:t>
            </a:r>
            <a:r>
              <a:rPr lang="ru-RU" dirty="0" smtClean="0"/>
              <a:t>Вычислительные мощности</a:t>
            </a:r>
            <a:endParaRPr lang="ru-RU" dirty="0"/>
          </a:p>
        </p:txBody>
      </p:sp>
      <p:pic>
        <p:nvPicPr>
          <p:cNvPr id="5" name="Picture 4" descr="Arrow Right Blue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1933">
            <a:off x="3609001" y="2304596"/>
            <a:ext cx="2662496" cy="1640245"/>
          </a:xfrm>
          <a:prstGeom prst="rect">
            <a:avLst/>
          </a:prstGeom>
        </p:spPr>
      </p:pic>
      <p:pic>
        <p:nvPicPr>
          <p:cNvPr id="10" name="Picture 9" descr="Arrow Right Blue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4789">
            <a:off x="3597318" y="3444012"/>
            <a:ext cx="2662496" cy="1640245"/>
          </a:xfrm>
          <a:prstGeom prst="rect">
            <a:avLst/>
          </a:prstGeom>
        </p:spPr>
      </p:pic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2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нагрузочного тестирования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55779"/>
            <a:ext cx="10343606" cy="235448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500" b="1" dirty="0" smtClean="0"/>
              <a:t>Непонятно</a:t>
            </a:r>
            <a:r>
              <a:rPr lang="ru-RU" sz="4500" dirty="0" smtClean="0"/>
              <a:t>				</a:t>
            </a:r>
            <a:r>
              <a:rPr lang="ru-RU" sz="4500" b="1" dirty="0" smtClean="0"/>
              <a:t>Дорого</a:t>
            </a:r>
            <a:r>
              <a:rPr lang="ru-RU" sz="4500" dirty="0" smtClean="0"/>
              <a:t>		</a:t>
            </a:r>
          </a:p>
          <a:p>
            <a:pPr marL="0" indent="0">
              <a:buNone/>
            </a:pPr>
            <a:r>
              <a:rPr lang="ru-RU" sz="4500" dirty="0" smtClean="0"/>
              <a:t>(нет доступного решения)		(нет денег)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					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			</a:t>
            </a:r>
          </a:p>
        </p:txBody>
      </p:sp>
      <p:sp>
        <p:nvSpPr>
          <p:cNvPr id="6" name="Rectangle 5"/>
          <p:cNvSpPr/>
          <p:nvPr/>
        </p:nvSpPr>
        <p:spPr>
          <a:xfrm>
            <a:off x="8646288" y="3131546"/>
            <a:ext cx="2391827" cy="758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/>
              <a:t>Неэффективно</a:t>
            </a:r>
          </a:p>
          <a:p>
            <a:r>
              <a:rPr lang="ru-RU" dirty="0" smtClean="0"/>
              <a:t>(нет ценности)</a:t>
            </a:r>
            <a:endParaRPr lang="ru-RU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00186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  <p:pic>
        <p:nvPicPr>
          <p:cNvPr id="13" name="Picture 12" descr="Equals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15" y="2706613"/>
            <a:ext cx="1608673" cy="1608673"/>
          </a:xfrm>
          <a:prstGeom prst="rect">
            <a:avLst/>
          </a:prstGeom>
        </p:spPr>
      </p:pic>
      <p:pic>
        <p:nvPicPr>
          <p:cNvPr id="14" name="Picture 13" descr="Plus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97" y="3113658"/>
            <a:ext cx="776696" cy="776696"/>
          </a:xfrm>
          <a:prstGeom prst="rect">
            <a:avLst/>
          </a:prstGeom>
        </p:spPr>
      </p:pic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1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Когда нет ценности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 видишь ценности – не захочешь разбираться.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30701391"/>
              </p:ext>
            </p:extLst>
          </p:nvPr>
        </p:nvGraphicFramePr>
        <p:xfrm>
          <a:off x="838198" y="2164670"/>
          <a:ext cx="10515601" cy="3877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7824500" y="5565867"/>
            <a:ext cx="352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Диаг. 1 – «Диаграмма страданий»</a:t>
            </a:r>
            <a:endParaRPr lang="ru-RU" dirty="0"/>
          </a:p>
        </p:txBody>
      </p:sp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2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проблем, часть 1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Проблема номер один</a:t>
            </a:r>
            <a:r>
              <a:rPr lang="ru-RU" dirty="0" smtClean="0"/>
              <a:t>: Это дорого!</a:t>
            </a:r>
          </a:p>
          <a:p>
            <a:pPr marL="0" indent="0">
              <a:buNone/>
            </a:pPr>
            <a:r>
              <a:rPr lang="ru-RU" i="1" dirty="0" smtClean="0"/>
              <a:t>Решение проблемы номер один</a:t>
            </a:r>
            <a:r>
              <a:rPr lang="ru-RU" dirty="0" smtClean="0"/>
              <a:t>: Используй технологию, которая для этого не предназначена!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Поприветствуем технологию </a:t>
            </a:r>
            <a:r>
              <a:rPr lang="en-US" b="1" dirty="0" smtClean="0"/>
              <a:t>Map-Reduce</a:t>
            </a:r>
            <a:r>
              <a:rPr lang="ru-RU" dirty="0" smtClean="0"/>
              <a:t>, или, как говорят у нас в Майкрософте - </a:t>
            </a:r>
            <a:r>
              <a:rPr lang="en-US" b="1" dirty="0" smtClean="0"/>
              <a:t>Batch Service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Rectangle 3"/>
          <p:cNvSpPr/>
          <p:nvPr/>
        </p:nvSpPr>
        <p:spPr>
          <a:xfrm>
            <a:off x="5773783" y="5418586"/>
            <a:ext cx="5290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Здорова, да? А сейчас решим проблему номер два </a:t>
            </a:r>
            <a:endParaRPr lang="ru-RU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064240" y="5603252"/>
            <a:ext cx="7837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3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проблем, часть 2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62407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Проблема номер два</a:t>
            </a:r>
            <a:r>
              <a:rPr lang="ru-RU" dirty="0" smtClean="0"/>
              <a:t>: Это непонятно!</a:t>
            </a:r>
          </a:p>
          <a:p>
            <a:pPr marL="0" indent="0">
              <a:buNone/>
            </a:pPr>
            <a:r>
              <a:rPr lang="ru-RU" i="1" dirty="0" smtClean="0"/>
              <a:t>Решение проблемы номер два</a:t>
            </a:r>
            <a:r>
              <a:rPr lang="ru-RU" dirty="0" smtClean="0"/>
              <a:t>: станет понятно, когда поймешь </a:t>
            </a:r>
            <a:r>
              <a:rPr lang="ru-RU" b="1" dirty="0" smtClean="0"/>
              <a:t>зачем</a:t>
            </a:r>
            <a:r>
              <a:rPr lang="ru-RU" dirty="0" smtClean="0"/>
              <a:t> тебе это нужно и </a:t>
            </a:r>
            <a:r>
              <a:rPr lang="ru-RU" b="1" dirty="0" smtClean="0"/>
              <a:t>как</a:t>
            </a:r>
            <a:r>
              <a:rPr lang="ru-RU" dirty="0" smtClean="0"/>
              <a:t> это сделать.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1700348" y="3688033"/>
            <a:ext cx="1304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Зачем? 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4160520" y="4929443"/>
            <a:ext cx="883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Как?</a:t>
            </a:r>
            <a:endParaRPr lang="ru-RU" sz="2800" dirty="0"/>
          </a:p>
        </p:txBody>
      </p:sp>
      <p:cxnSp>
        <p:nvCxnSpPr>
          <p:cNvPr id="9" name="Curved Connector 8"/>
          <p:cNvCxnSpPr>
            <a:stCxn id="5" idx="2"/>
            <a:endCxn id="6" idx="1"/>
          </p:cNvCxnSpPr>
          <p:nvPr/>
        </p:nvCxnSpPr>
        <p:spPr>
          <a:xfrm rot="16200000" flipH="1">
            <a:off x="2766561" y="3797094"/>
            <a:ext cx="979800" cy="1808117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680230" y="3986922"/>
            <a:ext cx="39517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Доступно и понятно,</a:t>
            </a:r>
          </a:p>
          <a:p>
            <a:r>
              <a:rPr lang="ru-RU" sz="2800" dirty="0"/>
              <a:t>а</a:t>
            </a:r>
            <a:r>
              <a:rPr lang="ru-RU" sz="2800" dirty="0" smtClean="0"/>
              <a:t> значит имеет </a:t>
            </a:r>
            <a:r>
              <a:rPr lang="ru-RU" sz="2800" b="1" dirty="0" smtClean="0"/>
              <a:t>ценность</a:t>
            </a:r>
          </a:p>
        </p:txBody>
      </p:sp>
      <p:cxnSp>
        <p:nvCxnSpPr>
          <p:cNvPr id="16" name="Curved Connector 15"/>
          <p:cNvCxnSpPr>
            <a:stCxn id="6" idx="3"/>
            <a:endCxn id="14" idx="0"/>
          </p:cNvCxnSpPr>
          <p:nvPr/>
        </p:nvCxnSpPr>
        <p:spPr>
          <a:xfrm flipV="1">
            <a:off x="5044288" y="3986922"/>
            <a:ext cx="3611836" cy="1204131"/>
          </a:xfrm>
          <a:prstGeom prst="curvedConnector4">
            <a:avLst>
              <a:gd name="adj1" fmla="val 22647"/>
              <a:gd name="adj2" fmla="val 1189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5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7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мне нагрузочное тестирование?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Нагрузочное тестирование позволяет выявить проблемы разработки на ранней стадии.</a:t>
            </a:r>
          </a:p>
          <a:p>
            <a:pPr marL="0" indent="0">
              <a:buNone/>
            </a:pPr>
            <a:r>
              <a:rPr lang="ru-RU" dirty="0" smtClean="0"/>
              <a:t>Тогда, когда их исправление потребуется </a:t>
            </a:r>
            <a:r>
              <a:rPr lang="ru-RU" b="1" dirty="0" smtClean="0"/>
              <a:t>минимум денег </a:t>
            </a:r>
            <a:r>
              <a:rPr lang="ru-RU" dirty="0" smtClean="0"/>
              <a:t>и </a:t>
            </a:r>
            <a:r>
              <a:rPr lang="ru-RU" b="1" dirty="0" smtClean="0"/>
              <a:t>времени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 smtClean="0"/>
              <a:t>«Чем </a:t>
            </a:r>
            <a:r>
              <a:rPr lang="ru-RU" i="1" dirty="0"/>
              <a:t>раньше найти и исправить ошибку, тем дешевле это </a:t>
            </a:r>
            <a:r>
              <a:rPr lang="ru-RU" i="1" dirty="0" smtClean="0"/>
              <a:t>обойдется»</a:t>
            </a:r>
          </a:p>
          <a:p>
            <a:pPr marL="0" indent="0" algn="r">
              <a:buNone/>
            </a:pPr>
            <a:r>
              <a:rPr lang="ru-RU" sz="1800" dirty="0" smtClean="0"/>
              <a:t>Енг Кек Нгуен</a:t>
            </a:r>
            <a:r>
              <a:rPr lang="ru-RU" sz="1800" i="1" dirty="0" smtClean="0"/>
              <a:t>, «</a:t>
            </a:r>
            <a:r>
              <a:rPr lang="ru-RU" sz="1800" dirty="0" smtClean="0"/>
              <a:t>Тестирование программного обеспечения»</a:t>
            </a: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0" y="6210300"/>
            <a:ext cx="12192000" cy="647700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8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00787"/>
            <a:ext cx="806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00185" y="6391171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en-US" altLang="ru-RU" sz="1400" dirty="0" smtClean="0">
                <a:solidFill>
                  <a:srgbClr val="FFFFFF"/>
                </a:solidFill>
                <a:latin typeface="Open Sans" pitchFamily="32" charset="0"/>
              </a:rPr>
              <a:t>Load testing using Azure Batch service</a:t>
            </a:r>
            <a:endParaRPr lang="ru-RU" altLang="ru-RU" sz="1400" dirty="0">
              <a:solidFill>
                <a:srgbClr val="FFFFFF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1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8965</TotalTime>
  <Words>912</Words>
  <Application>Microsoft Office PowerPoint</Application>
  <PresentationFormat>Широкоэкранный</PresentationFormat>
  <Paragraphs>178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Microsoft YaHei</vt:lpstr>
      <vt:lpstr>Arial</vt:lpstr>
      <vt:lpstr>Arial Unicode MS</vt:lpstr>
      <vt:lpstr>Calibri</vt:lpstr>
      <vt:lpstr>Calibri Light</vt:lpstr>
      <vt:lpstr>Open Sans</vt:lpstr>
      <vt:lpstr>Times New Roman</vt:lpstr>
      <vt:lpstr>Office Theme</vt:lpstr>
      <vt:lpstr>Тема Office</vt:lpstr>
      <vt:lpstr>Презентация PowerPoint</vt:lpstr>
      <vt:lpstr>Парень, ты кто такой?</vt:lpstr>
      <vt:lpstr>Нагрузочное тестирование</vt:lpstr>
      <vt:lpstr>Формула нагрузочного тестирования</vt:lpstr>
      <vt:lpstr>Проблемы нагрузочного тестирования</vt:lpstr>
      <vt:lpstr>Когда нет ценности</vt:lpstr>
      <vt:lpstr>Решение проблем, часть 1</vt:lpstr>
      <vt:lpstr>Решение проблем, часть 2 </vt:lpstr>
      <vt:lpstr>Зачем мне нагрузочное тестирование?</vt:lpstr>
      <vt:lpstr>Как выполнить нагрузочный тест? Инструмент</vt:lpstr>
      <vt:lpstr>Как выполнить нагрузочный тест? Мощность</vt:lpstr>
      <vt:lpstr>Облачная платформа Microsoft Azure</vt:lpstr>
      <vt:lpstr>Azure Batch Service</vt:lpstr>
      <vt:lpstr>Почему пакетная служба?</vt:lpstr>
      <vt:lpstr>А сейчас демо!</vt:lpstr>
      <vt:lpstr>Выводы</vt:lpstr>
      <vt:lpstr>Почему это просто?</vt:lpstr>
      <vt:lpstr>Почему это быстро?</vt:lpstr>
      <vt:lpstr>Почему это дешево?</vt:lpstr>
      <vt:lpstr>Было – стало </vt:lpstr>
      <vt:lpstr>Я соврал</vt:lpstr>
      <vt:lpstr>Бонус</vt:lpstr>
      <vt:lpstr>Бонус</vt:lpstr>
      <vt:lpstr>Спасибо за внимание!</vt:lpstr>
    </vt:vector>
  </TitlesOfParts>
  <Company>Kaspersky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Вступление</dc:title>
  <dc:creator>Filipp Ignatenko</dc:creator>
  <cp:lastModifiedBy>Игнатенко Филипп Игоревич</cp:lastModifiedBy>
  <cp:revision>97</cp:revision>
  <dcterms:created xsi:type="dcterms:W3CDTF">2020-02-19T14:53:11Z</dcterms:created>
  <dcterms:modified xsi:type="dcterms:W3CDTF">2020-11-05T11:09:02Z</dcterms:modified>
</cp:coreProperties>
</file>