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7" r:id="rId2"/>
    <p:sldId id="417" r:id="rId3"/>
    <p:sldId id="435" r:id="rId4"/>
    <p:sldId id="418" r:id="rId5"/>
    <p:sldId id="436" r:id="rId6"/>
    <p:sldId id="450" r:id="rId7"/>
    <p:sldId id="452" r:id="rId8"/>
    <p:sldId id="453" r:id="rId9"/>
    <p:sldId id="454" r:id="rId10"/>
    <p:sldId id="451" r:id="rId11"/>
    <p:sldId id="437" r:id="rId12"/>
    <p:sldId id="431" r:id="rId13"/>
    <p:sldId id="420" r:id="rId14"/>
    <p:sldId id="441" r:id="rId15"/>
    <p:sldId id="442" r:id="rId16"/>
    <p:sldId id="443" r:id="rId17"/>
    <p:sldId id="444" r:id="rId18"/>
    <p:sldId id="445" r:id="rId19"/>
    <p:sldId id="446" r:id="rId20"/>
    <p:sldId id="422" r:id="rId21"/>
    <p:sldId id="423" r:id="rId22"/>
    <p:sldId id="425" r:id="rId23"/>
    <p:sldId id="427" r:id="rId24"/>
    <p:sldId id="428" r:id="rId25"/>
    <p:sldId id="438" r:id="rId26"/>
    <p:sldId id="430" r:id="rId27"/>
    <p:sldId id="4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1" initials="a" lastIdx="2" clrIdx="0">
    <p:extLst>
      <p:ext uri="{19B8F6BF-5375-455C-9EA6-DF929625EA0E}">
        <p15:presenceInfo xmlns:p15="http://schemas.microsoft.com/office/powerpoint/2012/main" userId="eabaa99be6450d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FF"/>
    <a:srgbClr val="88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5332" autoAdjust="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8B914-F5A1-4276-A784-755A85393842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AF85B-3424-446E-87E2-E7BFF352B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6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Добрый день коллеги, правильно я понимаю что мы собрались</a:t>
            </a:r>
            <a:r>
              <a:rPr lang="ru-RU" baseline="0" dirty="0"/>
              <a:t> послушать сегодня про шаблон тестирования 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21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46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65328BB-42F8-43DB-AA70-EE9A12F120EC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BED-BFD3-41BD-8CBC-D45EAF210AA5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FD6F-D631-4CC5-A402-BBA9703FE2C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618F90-D192-4B40-9BAA-D99007B3C053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2E11-1C14-42F9-A7C0-D473D70BEC59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4682A91-668D-46AD-8285-07A910F07434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F3ED801-3637-4685-86CE-0AEE444BF1E7}" type="datetime1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BB3B-6727-4F12-AAD2-24D34D604A51}" type="datetime1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04B4-B766-421E-A5B7-50E8778D0266}" type="datetime1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DA467BD4-50B7-4696-AB0D-16FBB9ED8BE8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BA3A48E-594E-49CA-A256-74295BAF9155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1BBB-1E86-4B62-B78A-CAAAA9E1233B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3414698"/>
            <a:ext cx="12192000" cy="10272698"/>
          </a:xfrm>
          <a:prstGeom prst="rect">
            <a:avLst/>
          </a:prstGeom>
          <a:solidFill>
            <a:srgbClr val="001CA8"/>
          </a:solidFill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-172016" y="2309070"/>
            <a:ext cx="11930743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5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063" y="6354079"/>
            <a:ext cx="1333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697" y="6307192"/>
            <a:ext cx="1434852" cy="27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1819342" y="6307192"/>
            <a:ext cx="0" cy="27792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D1DE063-63D2-4445-872E-6D0D310CF7EA}"/>
              </a:ext>
            </a:extLst>
          </p:cNvPr>
          <p:cNvSpPr txBox="1"/>
          <p:nvPr/>
        </p:nvSpPr>
        <p:spPr>
          <a:xfrm>
            <a:off x="889078" y="2423706"/>
            <a:ext cx="5833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Golos Text Medium" panose="020B0603020202020204" pitchFamily="34" charset="-52"/>
                <a:cs typeface="Golos Text Medium" panose="020B0603020202020204" pitchFamily="34" charset="-52"/>
              </a:rPr>
              <a:t>Как в </a:t>
            </a:r>
            <a:r>
              <a:rPr lang="ru-RU" sz="3200" dirty="0" err="1">
                <a:solidFill>
                  <a:schemeClr val="bg1"/>
                </a:solidFill>
                <a:latin typeface="Golos Text Medium" panose="020B0603020202020204" pitchFamily="34" charset="-52"/>
                <a:cs typeface="Golos Text Medium" panose="020B0603020202020204" pitchFamily="34" charset="-52"/>
              </a:rPr>
              <a:t>Почтатех</a:t>
            </a:r>
            <a:r>
              <a:rPr lang="ru-RU" sz="3200" dirty="0">
                <a:solidFill>
                  <a:schemeClr val="bg1"/>
                </a:solidFill>
                <a:latin typeface="Golos Text Medium" panose="020B0603020202020204" pitchFamily="34" charset="-52"/>
                <a:cs typeface="Golos Text Medium" panose="020B0603020202020204" pitchFamily="34" charset="-5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olos Text Medium" panose="020B0603020202020204" pitchFamily="34" charset="-52"/>
                <a:cs typeface="Golos Text Medium" panose="020B0603020202020204" pitchFamily="34" charset="-52"/>
              </a:rPr>
              <a:t>QA </a:t>
            </a:r>
            <a:r>
              <a:rPr lang="ru-RU" sz="3200" dirty="0">
                <a:solidFill>
                  <a:schemeClr val="bg1"/>
                </a:solidFill>
                <a:latin typeface="Golos Text Medium" panose="020B0603020202020204" pitchFamily="34" charset="-52"/>
                <a:cs typeface="Golos Text Medium" panose="020B0603020202020204" pitchFamily="34" charset="-52"/>
              </a:rPr>
              <a:t>сообщество развивали</a:t>
            </a:r>
            <a:endParaRPr lang="en-US" sz="3200" dirty="0">
              <a:solidFill>
                <a:schemeClr val="bg1"/>
              </a:solidFill>
              <a:latin typeface="Golos Text Medium" panose="020B0603020202020204" pitchFamily="34" charset="-52"/>
              <a:cs typeface="Golos Text Medium" panose="020B0603020202020204" pitchFamily="34" charset="-52"/>
            </a:endParaRPr>
          </a:p>
        </p:txBody>
      </p:sp>
      <p:sp>
        <p:nvSpPr>
          <p:cNvPr id="13" name="Скругленный прямоугольник 1">
            <a:extLst>
              <a:ext uri="{FF2B5EF4-FFF2-40B4-BE49-F238E27FC236}">
                <a16:creationId xmlns:a16="http://schemas.microsoft.com/office/drawing/2014/main" id="{5721AC86-906F-4018-866A-6CEC18D9A57E}"/>
              </a:ext>
            </a:extLst>
          </p:cNvPr>
          <p:cNvSpPr/>
          <p:nvPr/>
        </p:nvSpPr>
        <p:spPr>
          <a:xfrm>
            <a:off x="1472679" y="4924179"/>
            <a:ext cx="4913167" cy="816847"/>
          </a:xfrm>
          <a:prstGeom prst="roundRect">
            <a:avLst/>
          </a:prstGeom>
          <a:solidFill>
            <a:srgbClr val="ED6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61330A72-E165-4182-9104-1DDCA3271CB2}"/>
              </a:ext>
            </a:extLst>
          </p:cNvPr>
          <p:cNvSpPr txBox="1"/>
          <p:nvPr/>
        </p:nvSpPr>
        <p:spPr>
          <a:xfrm>
            <a:off x="1572342" y="5079306"/>
            <a:ext cx="48135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Golos Text" panose="020B0503020202020204" pitchFamily="34" charset="77"/>
                <a:cs typeface="Golos Text" panose="020B0503020202020204" pitchFamily="34" charset="77"/>
              </a:rPr>
              <a:t>Буров Андрей, </a:t>
            </a:r>
            <a:r>
              <a:rPr lang="en-US" sz="2400" dirty="0">
                <a:solidFill>
                  <a:schemeClr val="bg1"/>
                </a:solidFill>
                <a:latin typeface="Golos Text" panose="020B0503020202020204" pitchFamily="34" charset="77"/>
                <a:cs typeface="Golos Text" panose="020B0503020202020204" pitchFamily="34" charset="77"/>
              </a:rPr>
              <a:t>QA Community Lead</a:t>
            </a:r>
            <a:r>
              <a:rPr lang="ru-RU" sz="2400" dirty="0">
                <a:solidFill>
                  <a:schemeClr val="bg1"/>
                </a:solidFill>
                <a:latin typeface="Golos Text" panose="020B0503020202020204" pitchFamily="34" charset="77"/>
                <a:cs typeface="Golos Text" panose="020B0503020202020204" pitchFamily="34" charset="77"/>
              </a:rPr>
              <a:t> </a:t>
            </a:r>
          </a:p>
          <a:p>
            <a:endParaRPr lang="ru-RU" sz="1300" dirty="0">
              <a:solidFill>
                <a:schemeClr val="bg1"/>
              </a:solidFill>
              <a:latin typeface="Golos Text" panose="020B0503020202020204" pitchFamily="34" charset="77"/>
              <a:cs typeface="Golos Text" panose="020B0503020202020204" pitchFamily="34" charset="77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73FAA1-A1E2-463A-A4FC-A69CA2013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21" y="4898442"/>
            <a:ext cx="2857500" cy="619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C5BCA2-719F-42DE-818F-CF9E199FBE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7" y="962991"/>
            <a:ext cx="2465180" cy="3091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2E871A-9159-4ED2-AB37-E4E9AD3C9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42" y="953466"/>
            <a:ext cx="2696979" cy="27173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DFC529-C7E7-492B-91F3-BEF130B8A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248">
            <a:off x="6686175" y="1788626"/>
            <a:ext cx="3213819" cy="31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7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867422" y="115652"/>
            <a:ext cx="2085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</a:rPr>
              <a:t>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8471" y="2241311"/>
            <a:ext cx="74454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Обмен опытом</a:t>
            </a:r>
          </a:p>
          <a:p>
            <a:endParaRPr lang="ru-RU" dirty="0"/>
          </a:p>
          <a:p>
            <a:r>
              <a:rPr lang="ru-RU" strike="sngStrike" dirty="0">
                <a:solidFill>
                  <a:srgbClr val="FF0000"/>
                </a:solidFill>
              </a:rPr>
              <a:t>Писать свой велосипед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Переиспользование</a:t>
            </a:r>
            <a:r>
              <a:rPr lang="ru-RU" dirty="0"/>
              <a:t> </a:t>
            </a:r>
            <a:r>
              <a:rPr lang="en-US" dirty="0"/>
              <a:t>best practices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Помощь коллег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Единая точка ухода</a:t>
            </a:r>
          </a:p>
          <a:p>
            <a:endParaRPr lang="ru-RU" dirty="0"/>
          </a:p>
          <a:p>
            <a:r>
              <a:rPr lang="ru-RU" dirty="0"/>
              <a:t>Развитие сотрудников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686490" y="2241311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686490" y="285245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686490" y="3385212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686490" y="3917974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686490" y="4450736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10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971409" y="41769"/>
            <a:ext cx="7262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Каким компаниям поможет сообщество</a:t>
            </a:r>
            <a:endParaRPr lang="ru-RU" sz="2800" b="1" dirty="0">
              <a:solidFill>
                <a:srgbClr val="1A36FF"/>
              </a:solidFill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0990" y="2025134"/>
            <a:ext cx="6416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Нет обмена опытом в компании</a:t>
            </a:r>
          </a:p>
          <a:p>
            <a:endParaRPr lang="en-US" dirty="0"/>
          </a:p>
          <a:p>
            <a:r>
              <a:rPr lang="ru-RU" dirty="0"/>
              <a:t>Есть команды которые не взаимодействуют друг с другом</a:t>
            </a:r>
            <a:endParaRPr lang="en-US" dirty="0"/>
          </a:p>
          <a:p>
            <a:endParaRPr lang="ru-RU" dirty="0"/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6E1648E-874D-4C03-92CC-A9D9A8F789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5</a:t>
            </a:r>
          </a:p>
        </p:txBody>
      </p:sp>
      <p:grpSp>
        <p:nvGrpSpPr>
          <p:cNvPr id="12" name="Группа 134"/>
          <p:cNvGrpSpPr/>
          <p:nvPr/>
        </p:nvGrpSpPr>
        <p:grpSpPr>
          <a:xfrm>
            <a:off x="1210491" y="2025134"/>
            <a:ext cx="340499" cy="379666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3" name="Freeform 53"/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134"/>
          <p:cNvGrpSpPr/>
          <p:nvPr/>
        </p:nvGrpSpPr>
        <p:grpSpPr>
          <a:xfrm>
            <a:off x="1251386" y="2625298"/>
            <a:ext cx="299604" cy="31827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61"/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11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940F05-590A-43C6-B794-BAA974AD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907DC-8407-47EA-BBBB-2D12DE437096}"/>
              </a:ext>
            </a:extLst>
          </p:cNvPr>
          <p:cNvSpPr txBox="1"/>
          <p:nvPr/>
        </p:nvSpPr>
        <p:spPr>
          <a:xfrm>
            <a:off x="3047246" y="277741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Чем занимается сообщество</a:t>
            </a:r>
            <a:endParaRPr lang="en-US" sz="2800" b="1" dirty="0">
              <a:solidFill>
                <a:srgbClr val="1A36FF"/>
              </a:solidFill>
              <a:latin typeface="Montserrat"/>
              <a:sym typeface="Calibri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12116612-7858-4143-97DC-C529E4480FDE}"/>
              </a:ext>
            </a:extLst>
          </p:cNvPr>
          <p:cNvSpPr>
            <a:spLocks noEditPoints="1"/>
          </p:cNvSpPr>
          <p:nvPr/>
        </p:nvSpPr>
        <p:spPr bwMode="auto">
          <a:xfrm>
            <a:off x="1017864" y="1589706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C6C07-00FB-4AE7-B6EE-23E165354B52}"/>
              </a:ext>
            </a:extLst>
          </p:cNvPr>
          <p:cNvSpPr txBox="1"/>
          <p:nvPr/>
        </p:nvSpPr>
        <p:spPr>
          <a:xfrm>
            <a:off x="1312564" y="157093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Выстраиваем матрицу компетенция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E0558436-2015-4DE2-91AF-32F82FEFB045}"/>
              </a:ext>
            </a:extLst>
          </p:cNvPr>
          <p:cNvSpPr>
            <a:spLocks noEditPoints="1"/>
          </p:cNvSpPr>
          <p:nvPr/>
        </p:nvSpPr>
        <p:spPr bwMode="auto">
          <a:xfrm>
            <a:off x="1036657" y="2063359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D854B-5049-4E23-911F-E6171046936E}"/>
              </a:ext>
            </a:extLst>
          </p:cNvPr>
          <p:cNvSpPr txBox="1"/>
          <p:nvPr/>
        </p:nvSpPr>
        <p:spPr>
          <a:xfrm>
            <a:off x="1312564" y="204458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Менторство, наставничество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A9A92-EDD9-4909-939A-0B7F36305393}"/>
              </a:ext>
            </a:extLst>
          </p:cNvPr>
          <p:cNvSpPr txBox="1"/>
          <p:nvPr/>
        </p:nvSpPr>
        <p:spPr>
          <a:xfrm>
            <a:off x="1312564" y="251531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Обмен экспертизой</a:t>
            </a:r>
            <a:endParaRPr lang="en-US" dirty="0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4E6CB926-0842-4BC4-B3FC-4DCE2CB97BF9}"/>
              </a:ext>
            </a:extLst>
          </p:cNvPr>
          <p:cNvSpPr>
            <a:spLocks noEditPoints="1"/>
          </p:cNvSpPr>
          <p:nvPr/>
        </p:nvSpPr>
        <p:spPr bwMode="auto">
          <a:xfrm>
            <a:off x="1017864" y="2532449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B8F15ADA-F094-4274-B837-B21017D6A92D}"/>
              </a:ext>
            </a:extLst>
          </p:cNvPr>
          <p:cNvSpPr>
            <a:spLocks noEditPoints="1"/>
          </p:cNvSpPr>
          <p:nvPr/>
        </p:nvSpPr>
        <p:spPr bwMode="auto">
          <a:xfrm>
            <a:off x="1036657" y="299910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977023-2DD1-40E6-A42E-74E42E44D62B}"/>
              </a:ext>
            </a:extLst>
          </p:cNvPr>
          <p:cNvSpPr txBox="1"/>
          <p:nvPr/>
        </p:nvSpPr>
        <p:spPr>
          <a:xfrm>
            <a:off x="1368445" y="296155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Внутренние и внешние </a:t>
            </a:r>
            <a:r>
              <a:rPr lang="en-US" dirty="0"/>
              <a:t>meet up</a:t>
            </a:r>
          </a:p>
        </p:txBody>
      </p:sp>
      <p:pic>
        <p:nvPicPr>
          <p:cNvPr id="16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12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13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14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50E36D-E8E7-466A-8178-F37FFED27A11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BF8CD012-F127-4E6E-8EF8-6FB5BAFDED65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15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7D3809-FB40-439E-B6A6-B83E5C1A3A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r>
              <a:rPr lang="ru-RU" dirty="0"/>
              <a:t>Найти себе ментора</a:t>
            </a:r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D66E097-5FB5-4EAF-A6A6-3F69B8F089D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10316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3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r>
              <a:rPr lang="ru-RU" dirty="0"/>
              <a:t>Найти себе ментора</a:t>
            </a:r>
          </a:p>
          <a:p>
            <a:endParaRPr lang="en-US" dirty="0"/>
          </a:p>
          <a:p>
            <a:r>
              <a:rPr lang="ru-RU" dirty="0"/>
              <a:t>Стать ментором</a:t>
            </a:r>
            <a:endParaRPr lang="en-US" dirty="0"/>
          </a:p>
          <a:p>
            <a:endParaRPr lang="en-US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D66E097-5FB5-4EAF-A6A6-3F69B8F089D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10316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022864BC-0349-4B7B-B4E3-859CE4383013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672068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16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r>
              <a:rPr lang="ru-RU" dirty="0"/>
              <a:t>Найти себе ментора</a:t>
            </a:r>
          </a:p>
          <a:p>
            <a:endParaRPr lang="en-US" dirty="0"/>
          </a:p>
          <a:p>
            <a:r>
              <a:rPr lang="ru-RU" dirty="0"/>
              <a:t>Стать ментором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Делиться знаниями через участие в </a:t>
            </a:r>
            <a:r>
              <a:rPr lang="en-US" dirty="0" err="1"/>
              <a:t>meetUp</a:t>
            </a:r>
            <a:r>
              <a:rPr lang="ru-RU" dirty="0"/>
              <a:t> (как позитивными так и негативными)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D66E097-5FB5-4EAF-A6A6-3F69B8F089D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10316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022864BC-0349-4B7B-B4E3-859CE4383013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672068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6B456735-8682-4723-A561-331CA3386EE5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3250156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17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22786" y="1022457"/>
            <a:ext cx="8956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r>
              <a:rPr lang="ru-RU" dirty="0"/>
              <a:t>Найти себе ментора</a:t>
            </a:r>
          </a:p>
          <a:p>
            <a:endParaRPr lang="en-US" dirty="0"/>
          </a:p>
          <a:p>
            <a:r>
              <a:rPr lang="ru-RU" dirty="0"/>
              <a:t>Стать ментором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Делиться знаниями через участие в </a:t>
            </a:r>
            <a:r>
              <a:rPr lang="en-US" dirty="0" err="1"/>
              <a:t>meetUp</a:t>
            </a:r>
            <a:r>
              <a:rPr lang="ru-RU" dirty="0"/>
              <a:t> (как позитивными так и негативными)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Помощь в решении проблемы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D66E097-5FB5-4EAF-A6A6-3F69B8F089D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10316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022864BC-0349-4B7B-B4E3-859CE4383013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672068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6B456735-8682-4723-A561-331CA3386EE5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3250156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A5971E14-F7DC-42D9-A8F2-A2E0177E7976}"/>
              </a:ext>
            </a:extLst>
          </p:cNvPr>
          <p:cNvSpPr>
            <a:spLocks noEditPoints="1"/>
          </p:cNvSpPr>
          <p:nvPr/>
        </p:nvSpPr>
        <p:spPr bwMode="auto">
          <a:xfrm>
            <a:off x="390998" y="3783022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18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48480" y="341054"/>
            <a:ext cx="569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Какая польза для компании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50E36D-E8E7-466A-8178-F37FFED27A11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E5F68C4-A9F3-4239-9DFD-6902647D0E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8AEFC-18FC-4F85-98D2-D6A7B2D7ED68}"/>
              </a:ext>
            </a:extLst>
          </p:cNvPr>
          <p:cNvSpPr txBox="1"/>
          <p:nvPr/>
        </p:nvSpPr>
        <p:spPr>
          <a:xfrm>
            <a:off x="706856" y="1017051"/>
            <a:ext cx="89565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Онбординг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Помощь в составлении</a:t>
            </a:r>
            <a:r>
              <a:rPr lang="en-US" dirty="0"/>
              <a:t> </a:t>
            </a:r>
            <a:r>
              <a:rPr lang="ru-RU" dirty="0"/>
              <a:t>ИПР (Индивидуальный План Развития)</a:t>
            </a:r>
          </a:p>
          <a:p>
            <a:endParaRPr lang="en-US" dirty="0"/>
          </a:p>
          <a:p>
            <a:r>
              <a:rPr lang="ru-RU" dirty="0"/>
              <a:t>Найти себе ментора</a:t>
            </a:r>
          </a:p>
          <a:p>
            <a:endParaRPr lang="en-US" dirty="0"/>
          </a:p>
          <a:p>
            <a:r>
              <a:rPr lang="ru-RU" dirty="0"/>
              <a:t>Стать ментором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Делиться знаниями через участие в </a:t>
            </a:r>
            <a:r>
              <a:rPr lang="en-US" dirty="0" err="1"/>
              <a:t>meetUp</a:t>
            </a:r>
            <a:r>
              <a:rPr lang="ru-RU" dirty="0"/>
              <a:t> (как позитивными так и негативными)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Помощь в решении проблемы</a:t>
            </a:r>
            <a:endParaRPr lang="en-US" dirty="0"/>
          </a:p>
          <a:p>
            <a:endParaRPr lang="en-US" dirty="0"/>
          </a:p>
          <a:p>
            <a:r>
              <a:rPr lang="ru-RU" dirty="0"/>
              <a:t>Приобретаешь друзей и проводить время вместе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C09C486-A37C-46B9-B9CC-F279CB32BC89}"/>
              </a:ext>
            </a:extLst>
          </p:cNvPr>
          <p:cNvSpPr>
            <a:spLocks noEditPoints="1"/>
          </p:cNvSpPr>
          <p:nvPr/>
        </p:nvSpPr>
        <p:spPr bwMode="auto">
          <a:xfrm>
            <a:off x="375068" y="1042475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36BF7D9-56D9-4D2E-A392-65D3E8EC2C73}"/>
              </a:ext>
            </a:extLst>
          </p:cNvPr>
          <p:cNvSpPr>
            <a:spLocks noEditPoints="1"/>
          </p:cNvSpPr>
          <p:nvPr/>
        </p:nvSpPr>
        <p:spPr bwMode="auto">
          <a:xfrm>
            <a:off x="372822" y="1567733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D66E097-5FB5-4EAF-A6A6-3F69B8F089D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103160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022864BC-0349-4B7B-B4E3-859CE4383013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2672068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6B456735-8682-4723-A561-331CA3386EE5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3250156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0A9A0A78-31A4-4EE2-A60D-B0AE1732977A}"/>
              </a:ext>
            </a:extLst>
          </p:cNvPr>
          <p:cNvSpPr>
            <a:spLocks noEditPoints="1"/>
          </p:cNvSpPr>
          <p:nvPr/>
        </p:nvSpPr>
        <p:spPr bwMode="auto">
          <a:xfrm>
            <a:off x="370576" y="4370632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A5971E14-F7DC-42D9-A8F2-A2E0177E7976}"/>
              </a:ext>
            </a:extLst>
          </p:cNvPr>
          <p:cNvSpPr>
            <a:spLocks noEditPoints="1"/>
          </p:cNvSpPr>
          <p:nvPr/>
        </p:nvSpPr>
        <p:spPr bwMode="auto">
          <a:xfrm>
            <a:off x="390998" y="3783022"/>
            <a:ext cx="331788" cy="331788"/>
          </a:xfrm>
          <a:custGeom>
            <a:avLst/>
            <a:gdLst>
              <a:gd name="T0" fmla="*/ 200 w 417"/>
              <a:gd name="T1" fmla="*/ 86 h 418"/>
              <a:gd name="T2" fmla="*/ 190 w 417"/>
              <a:gd name="T3" fmla="*/ 97 h 418"/>
              <a:gd name="T4" fmla="*/ 188 w 417"/>
              <a:gd name="T5" fmla="*/ 114 h 418"/>
              <a:gd name="T6" fmla="*/ 188 w 417"/>
              <a:gd name="T7" fmla="*/ 188 h 418"/>
              <a:gd name="T8" fmla="*/ 111 w 417"/>
              <a:gd name="T9" fmla="*/ 188 h 418"/>
              <a:gd name="T10" fmla="*/ 92 w 417"/>
              <a:gd name="T11" fmla="*/ 193 h 418"/>
              <a:gd name="T12" fmla="*/ 83 w 417"/>
              <a:gd name="T13" fmla="*/ 209 h 418"/>
              <a:gd name="T14" fmla="*/ 90 w 417"/>
              <a:gd name="T15" fmla="*/ 224 h 418"/>
              <a:gd name="T16" fmla="*/ 111 w 417"/>
              <a:gd name="T17" fmla="*/ 231 h 418"/>
              <a:gd name="T18" fmla="*/ 188 w 417"/>
              <a:gd name="T19" fmla="*/ 231 h 418"/>
              <a:gd name="T20" fmla="*/ 188 w 417"/>
              <a:gd name="T21" fmla="*/ 305 h 418"/>
              <a:gd name="T22" fmla="*/ 193 w 417"/>
              <a:gd name="T23" fmla="*/ 328 h 418"/>
              <a:gd name="T24" fmla="*/ 209 w 417"/>
              <a:gd name="T25" fmla="*/ 334 h 418"/>
              <a:gd name="T26" fmla="*/ 225 w 417"/>
              <a:gd name="T27" fmla="*/ 328 h 418"/>
              <a:gd name="T28" fmla="*/ 229 w 417"/>
              <a:gd name="T29" fmla="*/ 305 h 418"/>
              <a:gd name="T30" fmla="*/ 268 w 417"/>
              <a:gd name="T31" fmla="*/ 231 h 418"/>
              <a:gd name="T32" fmla="*/ 318 w 417"/>
              <a:gd name="T33" fmla="*/ 229 h 418"/>
              <a:gd name="T34" fmla="*/ 333 w 417"/>
              <a:gd name="T35" fmla="*/ 219 h 418"/>
              <a:gd name="T36" fmla="*/ 333 w 417"/>
              <a:gd name="T37" fmla="*/ 201 h 418"/>
              <a:gd name="T38" fmla="*/ 318 w 417"/>
              <a:gd name="T39" fmla="*/ 190 h 418"/>
              <a:gd name="T40" fmla="*/ 268 w 417"/>
              <a:gd name="T41" fmla="*/ 188 h 418"/>
              <a:gd name="T42" fmla="*/ 230 w 417"/>
              <a:gd name="T43" fmla="*/ 177 h 418"/>
              <a:gd name="T44" fmla="*/ 229 w 417"/>
              <a:gd name="T45" fmla="*/ 106 h 418"/>
              <a:gd name="T46" fmla="*/ 220 w 417"/>
              <a:gd name="T47" fmla="*/ 87 h 418"/>
              <a:gd name="T48" fmla="*/ 210 w 417"/>
              <a:gd name="T49" fmla="*/ 0 h 418"/>
              <a:gd name="T50" fmla="*/ 282 w 417"/>
              <a:gd name="T51" fmla="*/ 13 h 418"/>
              <a:gd name="T52" fmla="*/ 344 w 417"/>
              <a:gd name="T53" fmla="*/ 50 h 418"/>
              <a:gd name="T54" fmla="*/ 389 w 417"/>
              <a:gd name="T55" fmla="*/ 105 h 418"/>
              <a:gd name="T56" fmla="*/ 414 w 417"/>
              <a:gd name="T57" fmla="*/ 173 h 418"/>
              <a:gd name="T58" fmla="*/ 414 w 417"/>
              <a:gd name="T59" fmla="*/ 248 h 418"/>
              <a:gd name="T60" fmla="*/ 388 w 417"/>
              <a:gd name="T61" fmla="*/ 316 h 418"/>
              <a:gd name="T62" fmla="*/ 343 w 417"/>
              <a:gd name="T63" fmla="*/ 370 h 418"/>
              <a:gd name="T64" fmla="*/ 281 w 417"/>
              <a:gd name="T65" fmla="*/ 406 h 418"/>
              <a:gd name="T66" fmla="*/ 208 w 417"/>
              <a:gd name="T67" fmla="*/ 418 h 418"/>
              <a:gd name="T68" fmla="*/ 136 w 417"/>
              <a:gd name="T69" fmla="*/ 406 h 418"/>
              <a:gd name="T70" fmla="*/ 73 w 417"/>
              <a:gd name="T71" fmla="*/ 369 h 418"/>
              <a:gd name="T72" fmla="*/ 29 w 417"/>
              <a:gd name="T73" fmla="*/ 314 h 418"/>
              <a:gd name="T74" fmla="*/ 3 w 417"/>
              <a:gd name="T75" fmla="*/ 246 h 418"/>
              <a:gd name="T76" fmla="*/ 3 w 417"/>
              <a:gd name="T77" fmla="*/ 171 h 418"/>
              <a:gd name="T78" fmla="*/ 29 w 417"/>
              <a:gd name="T79" fmla="*/ 104 h 418"/>
              <a:gd name="T80" fmla="*/ 74 w 417"/>
              <a:gd name="T81" fmla="*/ 49 h 418"/>
              <a:gd name="T82" fmla="*/ 137 w 417"/>
              <a:gd name="T83" fmla="*/ 13 h 418"/>
              <a:gd name="T84" fmla="*/ 210 w 417"/>
              <a:gd name="T8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418">
                <a:moveTo>
                  <a:pt x="209" y="85"/>
                </a:moveTo>
                <a:lnTo>
                  <a:pt x="200" y="86"/>
                </a:lnTo>
                <a:lnTo>
                  <a:pt x="193" y="90"/>
                </a:lnTo>
                <a:lnTo>
                  <a:pt x="190" y="97"/>
                </a:lnTo>
                <a:lnTo>
                  <a:pt x="188" y="105"/>
                </a:lnTo>
                <a:lnTo>
                  <a:pt x="188" y="114"/>
                </a:lnTo>
                <a:lnTo>
                  <a:pt x="188" y="123"/>
                </a:lnTo>
                <a:lnTo>
                  <a:pt x="188" y="188"/>
                </a:lnTo>
                <a:lnTo>
                  <a:pt x="148" y="188"/>
                </a:lnTo>
                <a:lnTo>
                  <a:pt x="111" y="188"/>
                </a:lnTo>
                <a:lnTo>
                  <a:pt x="100" y="190"/>
                </a:lnTo>
                <a:lnTo>
                  <a:pt x="92" y="193"/>
                </a:lnTo>
                <a:lnTo>
                  <a:pt x="87" y="198"/>
                </a:lnTo>
                <a:lnTo>
                  <a:pt x="83" y="209"/>
                </a:lnTo>
                <a:lnTo>
                  <a:pt x="84" y="217"/>
                </a:lnTo>
                <a:lnTo>
                  <a:pt x="90" y="224"/>
                </a:lnTo>
                <a:lnTo>
                  <a:pt x="99" y="229"/>
                </a:lnTo>
                <a:lnTo>
                  <a:pt x="111" y="231"/>
                </a:lnTo>
                <a:lnTo>
                  <a:pt x="149" y="231"/>
                </a:lnTo>
                <a:lnTo>
                  <a:pt x="188" y="231"/>
                </a:lnTo>
                <a:lnTo>
                  <a:pt x="188" y="269"/>
                </a:lnTo>
                <a:lnTo>
                  <a:pt x="188" y="305"/>
                </a:lnTo>
                <a:lnTo>
                  <a:pt x="189" y="319"/>
                </a:lnTo>
                <a:lnTo>
                  <a:pt x="193" y="328"/>
                </a:lnTo>
                <a:lnTo>
                  <a:pt x="200" y="333"/>
                </a:lnTo>
                <a:lnTo>
                  <a:pt x="209" y="334"/>
                </a:lnTo>
                <a:lnTo>
                  <a:pt x="218" y="332"/>
                </a:lnTo>
                <a:lnTo>
                  <a:pt x="225" y="328"/>
                </a:lnTo>
                <a:lnTo>
                  <a:pt x="228" y="318"/>
                </a:lnTo>
                <a:lnTo>
                  <a:pt x="229" y="305"/>
                </a:lnTo>
                <a:lnTo>
                  <a:pt x="230" y="231"/>
                </a:lnTo>
                <a:lnTo>
                  <a:pt x="268" y="231"/>
                </a:lnTo>
                <a:lnTo>
                  <a:pt x="306" y="231"/>
                </a:lnTo>
                <a:lnTo>
                  <a:pt x="318" y="229"/>
                </a:lnTo>
                <a:lnTo>
                  <a:pt x="327" y="225"/>
                </a:lnTo>
                <a:lnTo>
                  <a:pt x="333" y="219"/>
                </a:lnTo>
                <a:lnTo>
                  <a:pt x="334" y="210"/>
                </a:lnTo>
                <a:lnTo>
                  <a:pt x="333" y="201"/>
                </a:lnTo>
                <a:lnTo>
                  <a:pt x="327" y="194"/>
                </a:lnTo>
                <a:lnTo>
                  <a:pt x="318" y="190"/>
                </a:lnTo>
                <a:lnTo>
                  <a:pt x="306" y="188"/>
                </a:lnTo>
                <a:lnTo>
                  <a:pt x="268" y="188"/>
                </a:lnTo>
                <a:lnTo>
                  <a:pt x="230" y="188"/>
                </a:lnTo>
                <a:lnTo>
                  <a:pt x="230" y="177"/>
                </a:lnTo>
                <a:lnTo>
                  <a:pt x="230" y="168"/>
                </a:lnTo>
                <a:lnTo>
                  <a:pt x="229" y="106"/>
                </a:lnTo>
                <a:lnTo>
                  <a:pt x="227" y="95"/>
                </a:lnTo>
                <a:lnTo>
                  <a:pt x="220" y="87"/>
                </a:lnTo>
                <a:lnTo>
                  <a:pt x="209" y="85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2" y="13"/>
                </a:lnTo>
                <a:lnTo>
                  <a:pt x="315" y="29"/>
                </a:lnTo>
                <a:lnTo>
                  <a:pt x="344" y="50"/>
                </a:lnTo>
                <a:lnTo>
                  <a:pt x="369" y="75"/>
                </a:lnTo>
                <a:lnTo>
                  <a:pt x="389" y="105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8"/>
                </a:lnTo>
                <a:lnTo>
                  <a:pt x="404" y="283"/>
                </a:lnTo>
                <a:lnTo>
                  <a:pt x="388" y="316"/>
                </a:lnTo>
                <a:lnTo>
                  <a:pt x="368" y="345"/>
                </a:lnTo>
                <a:lnTo>
                  <a:pt x="343" y="370"/>
                </a:lnTo>
                <a:lnTo>
                  <a:pt x="314" y="390"/>
                </a:lnTo>
                <a:lnTo>
                  <a:pt x="281" y="406"/>
                </a:lnTo>
                <a:lnTo>
                  <a:pt x="246" y="415"/>
                </a:lnTo>
                <a:lnTo>
                  <a:pt x="208" y="418"/>
                </a:lnTo>
                <a:lnTo>
                  <a:pt x="170" y="415"/>
                </a:lnTo>
                <a:lnTo>
                  <a:pt x="136" y="406"/>
                </a:lnTo>
                <a:lnTo>
                  <a:pt x="102" y="390"/>
                </a:lnTo>
                <a:lnTo>
                  <a:pt x="73" y="369"/>
                </a:lnTo>
                <a:lnTo>
                  <a:pt x="49" y="343"/>
                </a:lnTo>
                <a:lnTo>
                  <a:pt x="29" y="314"/>
                </a:lnTo>
                <a:lnTo>
                  <a:pt x="13" y="282"/>
                </a:lnTo>
                <a:lnTo>
                  <a:pt x="3" y="246"/>
                </a:lnTo>
                <a:lnTo>
                  <a:pt x="0" y="209"/>
                </a:lnTo>
                <a:lnTo>
                  <a:pt x="3" y="171"/>
                </a:lnTo>
                <a:lnTo>
                  <a:pt x="13" y="136"/>
                </a:lnTo>
                <a:lnTo>
                  <a:pt x="29" y="104"/>
                </a:lnTo>
                <a:lnTo>
                  <a:pt x="50" y="75"/>
                </a:lnTo>
                <a:lnTo>
                  <a:pt x="74" y="49"/>
                </a:lnTo>
                <a:lnTo>
                  <a:pt x="104" y="29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19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63029" y="231062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</a:rPr>
              <a:t>Обо Мне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AB3029E-AB0F-4FB2-8DC9-7DC1C2430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9" y="1092984"/>
            <a:ext cx="5102770" cy="3404504"/>
          </a:xfrm>
          <a:prstGeom prst="rect">
            <a:avLst/>
          </a:prstGeom>
        </p:spPr>
      </p:pic>
      <p:pic>
        <p:nvPicPr>
          <p:cNvPr id="11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35A87B8-5EAB-4589-B2C9-F2FA26C515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310675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7E04077-F123-4DE3-9070-7F56C9F53E7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1F7632AD-7BE7-4034-9A56-D10E57838B3F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A383D5-BA59-4ADF-AA17-F962A38A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24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45237" y="1304493"/>
            <a:ext cx="444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Test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Community Lead</a:t>
            </a:r>
            <a:r>
              <a:rPr lang="ru-RU" i="1" dirty="0">
                <a:latin typeface="Arial Narrow" panose="020B0606020202030204" pitchFamily="34" charset="0"/>
              </a:rPr>
              <a:t>,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Почтатех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</a:p>
          <a:p>
            <a:r>
              <a:rPr lang="ru-RU" i="1" dirty="0">
                <a:latin typeface="Arial Narrow" panose="020B0606020202030204" pitchFamily="34" charset="0"/>
              </a:rPr>
              <a:t>(Почтовые Технологии)</a:t>
            </a:r>
          </a:p>
        </p:txBody>
      </p:sp>
      <p:grpSp>
        <p:nvGrpSpPr>
          <p:cNvPr id="22" name="Группа 127"/>
          <p:cNvGrpSpPr/>
          <p:nvPr/>
        </p:nvGrpSpPr>
        <p:grpSpPr>
          <a:xfrm>
            <a:off x="6006624" y="1304493"/>
            <a:ext cx="274638" cy="333376"/>
            <a:chOff x="1543050" y="4865688"/>
            <a:chExt cx="274638" cy="333376"/>
          </a:xfrm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543050" y="4865688"/>
              <a:ext cx="274638" cy="266700"/>
            </a:xfrm>
            <a:custGeom>
              <a:avLst/>
              <a:gdLst>
                <a:gd name="T0" fmla="*/ 149 w 345"/>
                <a:gd name="T1" fmla="*/ 46 h 335"/>
                <a:gd name="T2" fmla="*/ 112 w 345"/>
                <a:gd name="T3" fmla="*/ 68 h 335"/>
                <a:gd name="T4" fmla="*/ 91 w 345"/>
                <a:gd name="T5" fmla="*/ 107 h 335"/>
                <a:gd name="T6" fmla="*/ 88 w 345"/>
                <a:gd name="T7" fmla="*/ 155 h 335"/>
                <a:gd name="T8" fmla="*/ 81 w 345"/>
                <a:gd name="T9" fmla="*/ 204 h 335"/>
                <a:gd name="T10" fmla="*/ 59 w 345"/>
                <a:gd name="T11" fmla="*/ 263 h 335"/>
                <a:gd name="T12" fmla="*/ 300 w 345"/>
                <a:gd name="T13" fmla="*/ 292 h 335"/>
                <a:gd name="T14" fmla="*/ 298 w 345"/>
                <a:gd name="T15" fmla="*/ 286 h 335"/>
                <a:gd name="T16" fmla="*/ 265 w 345"/>
                <a:gd name="T17" fmla="*/ 212 h 335"/>
                <a:gd name="T18" fmla="*/ 255 w 345"/>
                <a:gd name="T19" fmla="*/ 130 h 335"/>
                <a:gd name="T20" fmla="*/ 245 w 345"/>
                <a:gd name="T21" fmla="*/ 85 h 335"/>
                <a:gd name="T22" fmla="*/ 214 w 345"/>
                <a:gd name="T23" fmla="*/ 53 h 335"/>
                <a:gd name="T24" fmla="*/ 172 w 345"/>
                <a:gd name="T25" fmla="*/ 42 h 335"/>
                <a:gd name="T26" fmla="*/ 204 w 345"/>
                <a:gd name="T27" fmla="*/ 4 h 335"/>
                <a:gd name="T28" fmla="*/ 256 w 345"/>
                <a:gd name="T29" fmla="*/ 33 h 335"/>
                <a:gd name="T30" fmla="*/ 287 w 345"/>
                <a:gd name="T31" fmla="*/ 73 h 335"/>
                <a:gd name="T32" fmla="*/ 297 w 345"/>
                <a:gd name="T33" fmla="*/ 124 h 335"/>
                <a:gd name="T34" fmla="*/ 305 w 345"/>
                <a:gd name="T35" fmla="*/ 201 h 335"/>
                <a:gd name="T36" fmla="*/ 338 w 345"/>
                <a:gd name="T37" fmla="*/ 271 h 335"/>
                <a:gd name="T38" fmla="*/ 345 w 345"/>
                <a:gd name="T39" fmla="*/ 300 h 335"/>
                <a:gd name="T40" fmla="*/ 330 w 345"/>
                <a:gd name="T41" fmla="*/ 324 h 335"/>
                <a:gd name="T42" fmla="*/ 301 w 345"/>
                <a:gd name="T43" fmla="*/ 335 h 335"/>
                <a:gd name="T44" fmla="*/ 44 w 345"/>
                <a:gd name="T45" fmla="*/ 335 h 335"/>
                <a:gd name="T46" fmla="*/ 21 w 345"/>
                <a:gd name="T47" fmla="*/ 330 h 335"/>
                <a:gd name="T48" fmla="*/ 5 w 345"/>
                <a:gd name="T49" fmla="*/ 314 h 335"/>
                <a:gd name="T50" fmla="*/ 0 w 345"/>
                <a:gd name="T51" fmla="*/ 283 h 335"/>
                <a:gd name="T52" fmla="*/ 23 w 345"/>
                <a:gd name="T53" fmla="*/ 242 h 335"/>
                <a:gd name="T54" fmla="*/ 42 w 345"/>
                <a:gd name="T55" fmla="*/ 187 h 335"/>
                <a:gd name="T56" fmla="*/ 46 w 345"/>
                <a:gd name="T57" fmla="*/ 127 h 335"/>
                <a:gd name="T58" fmla="*/ 55 w 345"/>
                <a:gd name="T59" fmla="*/ 78 h 335"/>
                <a:gd name="T60" fmla="*/ 80 w 345"/>
                <a:gd name="T61" fmla="*/ 39 h 335"/>
                <a:gd name="T62" fmla="*/ 121 w 345"/>
                <a:gd name="T63" fmla="*/ 11 h 335"/>
                <a:gd name="T64" fmla="*/ 178 w 345"/>
                <a:gd name="T6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5" h="335">
                  <a:moveTo>
                    <a:pt x="172" y="42"/>
                  </a:moveTo>
                  <a:lnTo>
                    <a:pt x="149" y="46"/>
                  </a:lnTo>
                  <a:lnTo>
                    <a:pt x="129" y="55"/>
                  </a:lnTo>
                  <a:lnTo>
                    <a:pt x="112" y="68"/>
                  </a:lnTo>
                  <a:lnTo>
                    <a:pt x="100" y="86"/>
                  </a:lnTo>
                  <a:lnTo>
                    <a:pt x="91" y="107"/>
                  </a:lnTo>
                  <a:lnTo>
                    <a:pt x="88" y="130"/>
                  </a:lnTo>
                  <a:lnTo>
                    <a:pt x="88" y="155"/>
                  </a:lnTo>
                  <a:lnTo>
                    <a:pt x="85" y="180"/>
                  </a:lnTo>
                  <a:lnTo>
                    <a:pt x="81" y="204"/>
                  </a:lnTo>
                  <a:lnTo>
                    <a:pt x="71" y="234"/>
                  </a:lnTo>
                  <a:lnTo>
                    <a:pt x="59" y="263"/>
                  </a:lnTo>
                  <a:lnTo>
                    <a:pt x="46" y="292"/>
                  </a:lnTo>
                  <a:lnTo>
                    <a:pt x="300" y="292"/>
                  </a:lnTo>
                  <a:lnTo>
                    <a:pt x="299" y="290"/>
                  </a:lnTo>
                  <a:lnTo>
                    <a:pt x="298" y="286"/>
                  </a:lnTo>
                  <a:lnTo>
                    <a:pt x="278" y="251"/>
                  </a:lnTo>
                  <a:lnTo>
                    <a:pt x="265" y="212"/>
                  </a:lnTo>
                  <a:lnTo>
                    <a:pt x="257" y="172"/>
                  </a:lnTo>
                  <a:lnTo>
                    <a:pt x="255" y="130"/>
                  </a:lnTo>
                  <a:lnTo>
                    <a:pt x="252" y="106"/>
                  </a:lnTo>
                  <a:lnTo>
                    <a:pt x="245" y="85"/>
                  </a:lnTo>
                  <a:lnTo>
                    <a:pt x="231" y="67"/>
                  </a:lnTo>
                  <a:lnTo>
                    <a:pt x="214" y="53"/>
                  </a:lnTo>
                  <a:lnTo>
                    <a:pt x="194" y="46"/>
                  </a:lnTo>
                  <a:lnTo>
                    <a:pt x="172" y="42"/>
                  </a:lnTo>
                  <a:close/>
                  <a:moveTo>
                    <a:pt x="178" y="0"/>
                  </a:moveTo>
                  <a:lnTo>
                    <a:pt x="204" y="4"/>
                  </a:lnTo>
                  <a:lnTo>
                    <a:pt x="231" y="16"/>
                  </a:lnTo>
                  <a:lnTo>
                    <a:pt x="256" y="33"/>
                  </a:lnTo>
                  <a:lnTo>
                    <a:pt x="273" y="52"/>
                  </a:lnTo>
                  <a:lnTo>
                    <a:pt x="287" y="73"/>
                  </a:lnTo>
                  <a:lnTo>
                    <a:pt x="295" y="97"/>
                  </a:lnTo>
                  <a:lnTo>
                    <a:pt x="297" y="124"/>
                  </a:lnTo>
                  <a:lnTo>
                    <a:pt x="298" y="163"/>
                  </a:lnTo>
                  <a:lnTo>
                    <a:pt x="305" y="201"/>
                  </a:lnTo>
                  <a:lnTo>
                    <a:pt x="318" y="236"/>
                  </a:lnTo>
                  <a:lnTo>
                    <a:pt x="338" y="271"/>
                  </a:lnTo>
                  <a:lnTo>
                    <a:pt x="344" y="285"/>
                  </a:lnTo>
                  <a:lnTo>
                    <a:pt x="345" y="300"/>
                  </a:lnTo>
                  <a:lnTo>
                    <a:pt x="339" y="313"/>
                  </a:lnTo>
                  <a:lnTo>
                    <a:pt x="330" y="324"/>
                  </a:lnTo>
                  <a:lnTo>
                    <a:pt x="317" y="332"/>
                  </a:lnTo>
                  <a:lnTo>
                    <a:pt x="301" y="335"/>
                  </a:lnTo>
                  <a:lnTo>
                    <a:pt x="171" y="335"/>
                  </a:lnTo>
                  <a:lnTo>
                    <a:pt x="44" y="335"/>
                  </a:lnTo>
                  <a:lnTo>
                    <a:pt x="32" y="334"/>
                  </a:lnTo>
                  <a:lnTo>
                    <a:pt x="21" y="330"/>
                  </a:lnTo>
                  <a:lnTo>
                    <a:pt x="12" y="323"/>
                  </a:lnTo>
                  <a:lnTo>
                    <a:pt x="5" y="314"/>
                  </a:lnTo>
                  <a:lnTo>
                    <a:pt x="0" y="299"/>
                  </a:lnTo>
                  <a:lnTo>
                    <a:pt x="0" y="283"/>
                  </a:lnTo>
                  <a:lnTo>
                    <a:pt x="8" y="269"/>
                  </a:lnTo>
                  <a:lnTo>
                    <a:pt x="23" y="242"/>
                  </a:lnTo>
                  <a:lnTo>
                    <a:pt x="34" y="215"/>
                  </a:lnTo>
                  <a:lnTo>
                    <a:pt x="42" y="187"/>
                  </a:lnTo>
                  <a:lnTo>
                    <a:pt x="45" y="157"/>
                  </a:lnTo>
                  <a:lnTo>
                    <a:pt x="46" y="127"/>
                  </a:lnTo>
                  <a:lnTo>
                    <a:pt x="49" y="101"/>
                  </a:lnTo>
                  <a:lnTo>
                    <a:pt x="55" y="78"/>
                  </a:lnTo>
                  <a:lnTo>
                    <a:pt x="65" y="57"/>
                  </a:lnTo>
                  <a:lnTo>
                    <a:pt x="80" y="39"/>
                  </a:lnTo>
                  <a:lnTo>
                    <a:pt x="99" y="23"/>
                  </a:lnTo>
                  <a:lnTo>
                    <a:pt x="121" y="11"/>
                  </a:lnTo>
                  <a:lnTo>
                    <a:pt x="150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2942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635125" y="5165726"/>
              <a:ext cx="90488" cy="33338"/>
            </a:xfrm>
            <a:custGeom>
              <a:avLst/>
              <a:gdLst>
                <a:gd name="T0" fmla="*/ 0 w 115"/>
                <a:gd name="T1" fmla="*/ 0 h 41"/>
                <a:gd name="T2" fmla="*/ 115 w 115"/>
                <a:gd name="T3" fmla="*/ 0 h 41"/>
                <a:gd name="T4" fmla="*/ 107 w 115"/>
                <a:gd name="T5" fmla="*/ 15 h 41"/>
                <a:gd name="T6" fmla="*/ 95 w 115"/>
                <a:gd name="T7" fmla="*/ 29 h 41"/>
                <a:gd name="T8" fmla="*/ 79 w 115"/>
                <a:gd name="T9" fmla="*/ 37 h 41"/>
                <a:gd name="T10" fmla="*/ 60 w 115"/>
                <a:gd name="T11" fmla="*/ 41 h 41"/>
                <a:gd name="T12" fmla="*/ 45 w 115"/>
                <a:gd name="T13" fmla="*/ 40 h 41"/>
                <a:gd name="T14" fmla="*/ 30 w 115"/>
                <a:gd name="T15" fmla="*/ 34 h 41"/>
                <a:gd name="T16" fmla="*/ 18 w 115"/>
                <a:gd name="T17" fmla="*/ 27 h 41"/>
                <a:gd name="T18" fmla="*/ 8 w 115"/>
                <a:gd name="T19" fmla="*/ 14 h 41"/>
                <a:gd name="T20" fmla="*/ 0 w 115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1">
                  <a:moveTo>
                    <a:pt x="0" y="0"/>
                  </a:moveTo>
                  <a:lnTo>
                    <a:pt x="115" y="0"/>
                  </a:lnTo>
                  <a:lnTo>
                    <a:pt x="107" y="15"/>
                  </a:lnTo>
                  <a:lnTo>
                    <a:pt x="95" y="29"/>
                  </a:lnTo>
                  <a:lnTo>
                    <a:pt x="79" y="37"/>
                  </a:lnTo>
                  <a:lnTo>
                    <a:pt x="60" y="41"/>
                  </a:lnTo>
                  <a:lnTo>
                    <a:pt x="45" y="40"/>
                  </a:lnTo>
                  <a:lnTo>
                    <a:pt x="30" y="34"/>
                  </a:lnTo>
                  <a:lnTo>
                    <a:pt x="18" y="27"/>
                  </a:lnTo>
                  <a:lnTo>
                    <a:pt x="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5972605" y="2104604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5978049" y="2673778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6006624" y="3259432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463296" y="2024652"/>
            <a:ext cx="472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Работал в больших командах</a:t>
            </a:r>
          </a:p>
          <a:p>
            <a:endParaRPr lang="ru-RU" dirty="0"/>
          </a:p>
          <a:p>
            <a:r>
              <a:rPr lang="ru-RU" dirty="0"/>
              <a:t>Работал в командах от 2 до 15 человек</a:t>
            </a:r>
          </a:p>
          <a:p>
            <a:endParaRPr lang="ru-RU" dirty="0"/>
          </a:p>
          <a:p>
            <a:r>
              <a:rPr lang="ru-RU" dirty="0"/>
              <a:t>Посещено 7 конференций в большей части как спикер</a:t>
            </a:r>
          </a:p>
          <a:p>
            <a:endParaRPr lang="ru-RU" dirty="0"/>
          </a:p>
          <a:p>
            <a:r>
              <a:rPr lang="ru-RU" dirty="0"/>
              <a:t>последние 3 года на позиции </a:t>
            </a:r>
            <a:r>
              <a:rPr lang="en-US" dirty="0"/>
              <a:t>lead</a:t>
            </a:r>
            <a:endParaRPr lang="ru-RU" dirty="0"/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>
            <a:off x="6005196" y="3987742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 rot="900000">
            <a:off x="1121291" y="2111824"/>
            <a:ext cx="9898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сообщество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??????????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 rot="900000">
            <a:off x="755734" y="4093320"/>
            <a:ext cx="91852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русскоязычном пространстве очень мало информации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по созданию сообщества 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6DFA06B-E155-424B-ABF4-1971E33AB2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134"/>
          <p:cNvGrpSpPr/>
          <p:nvPr/>
        </p:nvGrpSpPr>
        <p:grpSpPr>
          <a:xfrm>
            <a:off x="5150682" y="3063369"/>
            <a:ext cx="989556" cy="1085755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0" name="Freeform 53"/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3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20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8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593552" y="132356"/>
            <a:ext cx="5004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Выгоды для сообщества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2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8868" y="1288869"/>
            <a:ext cx="83166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знания для уровня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junior, middle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персональный рост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признания от коллег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своих сил в новой для себя области</a:t>
            </a:r>
            <a:endParaRPr lang="ru-RU" dirty="0"/>
          </a:p>
        </p:txBody>
      </p:sp>
      <p:pic>
        <p:nvPicPr>
          <p:cNvPr id="9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EAC05606-66EB-4E28-B334-93255DF628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21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108917" y="178042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Состав сообщества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4657" y="1451388"/>
            <a:ext cx="420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Наблюдатель  </a:t>
            </a:r>
          </a:p>
          <a:p>
            <a:r>
              <a:rPr lang="ru-RU" dirty="0"/>
              <a:t>(пассивный участник сообщества)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5327" y="1451388"/>
            <a:ext cx="448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Перегружен задачами/присматривается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4657" y="33802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Активный сторонник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5327" y="3361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Эксперты в своей области, регулярно участвуют в жизни сообщества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4657" y="25081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Люди со своей проблемой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05327" y="2435997"/>
            <a:ext cx="478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Наличие вопроса</a:t>
            </a:r>
            <a:r>
              <a:rPr lang="en-US" dirty="0"/>
              <a:t>/ </a:t>
            </a:r>
            <a:r>
              <a:rPr lang="ru-RU" dirty="0"/>
              <a:t>желание получить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4657" y="4597711"/>
            <a:ext cx="366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Основные эксперты сообщества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5327" y="4597711"/>
            <a:ext cx="567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Идейные, Обладают очень большой компетенцией</a:t>
            </a:r>
          </a:p>
        </p:txBody>
      </p:sp>
      <p:pic>
        <p:nvPicPr>
          <p:cNvPr id="16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5E8345C-5F99-406C-A6BF-4BE0C515D1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933767" y="1475559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972404" y="1451388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1</a:t>
            </a:r>
          </a:p>
        </p:txBody>
      </p:sp>
      <p:sp>
        <p:nvSpPr>
          <p:cNvPr id="21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933767" y="2515361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972404" y="2491190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2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930460" y="3442360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969097" y="3418189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3</a:t>
            </a: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930460" y="4591104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969097" y="4566933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4</a:t>
            </a:r>
          </a:p>
        </p:txBody>
      </p:sp>
      <p:pic>
        <p:nvPicPr>
          <p:cNvPr id="27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" y="5806258"/>
            <a:ext cx="1404405" cy="101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22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613589" y="113392"/>
            <a:ext cx="4964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Активности сообщества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7301" y="1533521"/>
            <a:ext cx="6484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Эксперты сообщества</a:t>
            </a:r>
          </a:p>
          <a:p>
            <a:r>
              <a:rPr lang="ru-RU" b="1" dirty="0"/>
              <a:t>  - </a:t>
            </a:r>
            <a:r>
              <a:rPr lang="ru-RU" dirty="0"/>
              <a:t>матрица компетенций</a:t>
            </a:r>
          </a:p>
          <a:p>
            <a:r>
              <a:rPr lang="ru-RU" b="1" dirty="0"/>
              <a:t>  - </a:t>
            </a:r>
            <a:r>
              <a:rPr lang="ru-RU" dirty="0"/>
              <a:t>тех радар</a:t>
            </a:r>
          </a:p>
          <a:p>
            <a:r>
              <a:rPr lang="en-US" b="1" dirty="0"/>
              <a:t>WIKI</a:t>
            </a:r>
          </a:p>
          <a:p>
            <a:r>
              <a:rPr lang="ru-RU" b="1" dirty="0"/>
              <a:t>   </a:t>
            </a:r>
            <a:r>
              <a:rPr lang="en-US" b="1" dirty="0"/>
              <a:t>- </a:t>
            </a:r>
            <a:r>
              <a:rPr lang="ru-RU" dirty="0"/>
              <a:t>Место накопления информации</a:t>
            </a:r>
          </a:p>
          <a:p>
            <a:r>
              <a:rPr lang="ru-RU" b="1" dirty="0"/>
              <a:t>Активности</a:t>
            </a:r>
          </a:p>
          <a:p>
            <a:r>
              <a:rPr lang="ru-RU" dirty="0"/>
              <a:t>  - Участие на внутренних и внешних </a:t>
            </a:r>
            <a:r>
              <a:rPr lang="en-US" dirty="0"/>
              <a:t>meetup</a:t>
            </a:r>
            <a:endParaRPr lang="ru-RU" dirty="0"/>
          </a:p>
          <a:p>
            <a:r>
              <a:rPr lang="ru-RU" b="1" dirty="0" err="1"/>
              <a:t>Флудилка</a:t>
            </a:r>
            <a:endParaRPr lang="ru-RU" b="1" dirty="0"/>
          </a:p>
          <a:p>
            <a:r>
              <a:rPr lang="ru-RU" b="1" dirty="0"/>
              <a:t>  </a:t>
            </a:r>
            <a:r>
              <a:rPr lang="ru-RU" dirty="0"/>
              <a:t>- новости</a:t>
            </a:r>
          </a:p>
          <a:p>
            <a:r>
              <a:rPr lang="ru-RU" b="1" dirty="0"/>
              <a:t>  </a:t>
            </a:r>
            <a:r>
              <a:rPr lang="ru-RU" dirty="0"/>
              <a:t>- отчеты</a:t>
            </a:r>
          </a:p>
          <a:p>
            <a:r>
              <a:rPr lang="ru-RU" b="1" dirty="0"/>
              <a:t>  </a:t>
            </a:r>
            <a:r>
              <a:rPr lang="ru-RU" dirty="0"/>
              <a:t>- активности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BDC30C2-399D-47E1-B4C4-40F2DDF257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136181" y="1533521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1136181" y="2409694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1136181" y="2954079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136181" y="3495884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23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5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844696" y="65000"/>
            <a:ext cx="25026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Поощрения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68919" y="2395225"/>
            <a:ext cx="2651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Материальные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Мерч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Внутренняя валюта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подарки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6954" y="2118226"/>
            <a:ext cx="4142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Нематериальные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Респект от коллег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Получение реального опыта в новой для себя сфере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1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61D6069E-658E-4E3C-A0EE-2149E180EF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307855" y="2390143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346492" y="2365972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1</a:t>
            </a: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7091832" y="2414314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7130469" y="2390143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2</a:t>
            </a:r>
          </a:p>
        </p:txBody>
      </p:sp>
      <p:pic>
        <p:nvPicPr>
          <p:cNvPr id="18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24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085332" y="43543"/>
            <a:ext cx="3272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</a:rPr>
              <a:t>Польза в цифрах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1252" y="1946757"/>
            <a:ext cx="80229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2-е команды взяли себе </a:t>
            </a:r>
            <a:r>
              <a:rPr lang="ru-RU" dirty="0" err="1"/>
              <a:t>джунов</a:t>
            </a:r>
            <a:r>
              <a:rPr lang="ru-RU" dirty="0"/>
              <a:t> ..</a:t>
            </a:r>
          </a:p>
          <a:p>
            <a:endParaRPr lang="ru-RU" dirty="0"/>
          </a:p>
          <a:p>
            <a:r>
              <a:rPr lang="ru-RU" dirty="0"/>
              <a:t>Организовали проект, где студенты могут попробовать свои силы.</a:t>
            </a:r>
          </a:p>
          <a:p>
            <a:endParaRPr lang="ru-RU" dirty="0"/>
          </a:p>
          <a:p>
            <a:r>
              <a:rPr lang="ru-RU" dirty="0"/>
              <a:t>Есть внутренний чат, где можно задать любые вопросы и получить ответ.</a:t>
            </a:r>
          </a:p>
          <a:p>
            <a:endParaRPr lang="ru-RU" dirty="0"/>
          </a:p>
          <a:p>
            <a:r>
              <a:rPr lang="ru-RU" dirty="0"/>
              <a:t>Можно развиваться не только по своему направлению за счет ИПР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795535" y="1970928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834172" y="1946757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1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787180" y="2518912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825817" y="2494741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787180" y="3091067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825817" y="3066896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3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5524B9C5-78D3-964A-87CA-C4E25A2CDC3E}"/>
              </a:ext>
            </a:extLst>
          </p:cNvPr>
          <p:cNvSpPr/>
          <p:nvPr/>
        </p:nvSpPr>
        <p:spPr>
          <a:xfrm>
            <a:off x="781916" y="3602143"/>
            <a:ext cx="375939" cy="375939"/>
          </a:xfrm>
          <a:prstGeom prst="ellipse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42BB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55A4F-1ABF-A143-9D32-D7C3E75B5442}"/>
              </a:ext>
            </a:extLst>
          </p:cNvPr>
          <p:cNvSpPr txBox="1"/>
          <p:nvPr/>
        </p:nvSpPr>
        <p:spPr>
          <a:xfrm>
            <a:off x="820553" y="3577972"/>
            <a:ext cx="29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los Text Medium" panose="020B0503020202020204" pitchFamily="34" charset="77"/>
                <a:cs typeface="Golos Text Medium" panose="020B0503020202020204" pitchFamily="34" charset="77"/>
              </a:rPr>
              <a:t>4</a:t>
            </a:r>
          </a:p>
        </p:txBody>
      </p:sp>
      <p:pic>
        <p:nvPicPr>
          <p:cNvPr id="16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25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423380" y="153394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Итоги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5322" y="1755998"/>
            <a:ext cx="538423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Сократили порог входа для новых сотрудников</a:t>
            </a:r>
            <a:endParaRPr lang="en-US" dirty="0"/>
          </a:p>
          <a:p>
            <a:endParaRPr lang="ru-RU" dirty="0"/>
          </a:p>
          <a:p>
            <a:r>
              <a:rPr lang="en-US" dirty="0"/>
              <a:t>Bench</a:t>
            </a:r>
          </a:p>
          <a:p>
            <a:endParaRPr lang="ru-RU" dirty="0"/>
          </a:p>
          <a:p>
            <a:r>
              <a:rPr lang="ru-RU" dirty="0"/>
              <a:t>Школа </a:t>
            </a:r>
            <a:r>
              <a:rPr lang="en-US" dirty="0"/>
              <a:t>Automation QA </a:t>
            </a:r>
          </a:p>
          <a:p>
            <a:endParaRPr lang="ru-RU" dirty="0"/>
          </a:p>
          <a:p>
            <a:r>
              <a:rPr lang="ru-RU" dirty="0"/>
              <a:t>Помогаем развиваться молодым </a:t>
            </a:r>
            <a:r>
              <a:rPr lang="en-US" dirty="0"/>
              <a:t>QA</a:t>
            </a:r>
            <a:r>
              <a:rPr lang="ru-RU" dirty="0"/>
              <a:t> через ИПР </a:t>
            </a:r>
          </a:p>
        </p:txBody>
      </p:sp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96E1AF77-1D04-4C99-842E-B1EB0BC9DE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840069" y="1755998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840069" y="2877408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822652" y="2334125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822652" y="3455535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C25EE-239B-4C5F-AAD1-255A7D5F1E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646205-51EE-43F3-8EDD-9762C6E8F0D0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764129" y="6410072"/>
            <a:ext cx="427871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26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111820"/>
            <a:ext cx="12390791" cy="6969820"/>
          </a:xfrm>
          <a:prstGeom prst="rect">
            <a:avLst/>
          </a:prstGeom>
          <a:solidFill>
            <a:srgbClr val="001CA8"/>
          </a:solidFill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712269" y="2567354"/>
            <a:ext cx="10553494" cy="200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Спасибо!</a:t>
            </a:r>
            <a:endParaRPr sz="5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Надеюсь все выжили =)</a:t>
            </a:r>
            <a:endParaRPr sz="5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063" y="6354079"/>
            <a:ext cx="1333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697" y="6307192"/>
            <a:ext cx="1434852" cy="27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34"/>
          <p:cNvCxnSpPr/>
          <p:nvPr/>
        </p:nvCxnSpPr>
        <p:spPr>
          <a:xfrm>
            <a:off x="1819342" y="6307192"/>
            <a:ext cx="0" cy="27792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239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CA0FE7-E663-471D-A73D-57CA182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7574A-D94F-4756-B787-7217B0CBDCB4}"/>
              </a:ext>
            </a:extLst>
          </p:cNvPr>
          <p:cNvSpPr txBox="1"/>
          <p:nvPr/>
        </p:nvSpPr>
        <p:spPr>
          <a:xfrm>
            <a:off x="4135171" y="0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О чем поговорим?</a:t>
            </a:r>
            <a:endParaRPr lang="en-US" sz="2800" b="1" dirty="0">
              <a:solidFill>
                <a:srgbClr val="1A36FF"/>
              </a:solidFill>
              <a:latin typeface="Montserrat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2674F-DFEC-43B1-B823-49354D011344}"/>
              </a:ext>
            </a:extLst>
          </p:cNvPr>
          <p:cNvSpPr txBox="1"/>
          <p:nvPr/>
        </p:nvSpPr>
        <p:spPr>
          <a:xfrm>
            <a:off x="1437238" y="1545507"/>
            <a:ext cx="60975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ru-RU" dirty="0"/>
              <a:t>Что такое сообщества в </a:t>
            </a:r>
            <a:r>
              <a:rPr lang="en-US" dirty="0"/>
              <a:t>IT</a:t>
            </a:r>
            <a:endParaRPr lang="ru-RU" dirty="0"/>
          </a:p>
          <a:p>
            <a:pPr marL="0" indent="0">
              <a:buClr>
                <a:schemeClr val="bg1"/>
              </a:buClr>
              <a:buNone/>
            </a:pPr>
            <a:endParaRPr lang="ru-RU" dirty="0"/>
          </a:p>
          <a:p>
            <a:pPr marL="0" indent="0">
              <a:buClr>
                <a:schemeClr val="bg1"/>
              </a:buClr>
              <a:buNone/>
            </a:pPr>
            <a:r>
              <a:rPr lang="ru-RU" dirty="0"/>
              <a:t>Зачем они нужны и почему люди в них состоят</a:t>
            </a:r>
          </a:p>
          <a:p>
            <a:pPr marL="0" indent="0">
              <a:buClr>
                <a:schemeClr val="bg1"/>
              </a:buClr>
              <a:buNone/>
            </a:pPr>
            <a:endParaRPr lang="ru-RU" dirty="0"/>
          </a:p>
          <a:p>
            <a:pPr marL="0" indent="0">
              <a:buClr>
                <a:schemeClr val="bg1"/>
              </a:buClr>
              <a:buNone/>
            </a:pPr>
            <a:r>
              <a:rPr lang="ru-RU" dirty="0"/>
              <a:t>Как устроены сообщества</a:t>
            </a:r>
          </a:p>
          <a:p>
            <a:pPr marL="0" indent="0">
              <a:buClr>
                <a:schemeClr val="bg1"/>
              </a:buClr>
              <a:buNone/>
            </a:pPr>
            <a:endParaRPr lang="ru-RU" dirty="0"/>
          </a:p>
          <a:p>
            <a:pPr marL="0" indent="0">
              <a:buClr>
                <a:schemeClr val="bg1"/>
              </a:buClr>
              <a:buNone/>
            </a:pPr>
            <a:r>
              <a:rPr lang="ru-RU" dirty="0"/>
              <a:t>В чем польза?</a:t>
            </a:r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BC4D705-E2E3-4575-8246-119D9BE94058}"/>
              </a:ext>
            </a:extLst>
          </p:cNvPr>
          <p:cNvSpPr>
            <a:spLocks noEditPoints="1"/>
          </p:cNvSpPr>
          <p:nvPr/>
        </p:nvSpPr>
        <p:spPr bwMode="auto">
          <a:xfrm>
            <a:off x="931444" y="1545507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2508950-5C72-48B8-9AFB-26FE0DE13322}"/>
              </a:ext>
            </a:extLst>
          </p:cNvPr>
          <p:cNvSpPr>
            <a:spLocks noEditPoints="1"/>
          </p:cNvSpPr>
          <p:nvPr/>
        </p:nvSpPr>
        <p:spPr bwMode="auto">
          <a:xfrm>
            <a:off x="931444" y="2086684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B78E4B4-D41E-434F-8739-B2854741C3A6}"/>
              </a:ext>
            </a:extLst>
          </p:cNvPr>
          <p:cNvSpPr>
            <a:spLocks noEditPoints="1"/>
          </p:cNvSpPr>
          <p:nvPr/>
        </p:nvSpPr>
        <p:spPr bwMode="auto">
          <a:xfrm>
            <a:off x="931444" y="2627861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A7859806-1CF2-4017-AA0D-CDB33B9F89EC}"/>
              </a:ext>
            </a:extLst>
          </p:cNvPr>
          <p:cNvSpPr>
            <a:spLocks noEditPoints="1"/>
          </p:cNvSpPr>
          <p:nvPr/>
        </p:nvSpPr>
        <p:spPr bwMode="auto">
          <a:xfrm>
            <a:off x="931444" y="3245044"/>
            <a:ext cx="331788" cy="331788"/>
          </a:xfrm>
          <a:custGeom>
            <a:avLst/>
            <a:gdLst>
              <a:gd name="T0" fmla="*/ 298 w 417"/>
              <a:gd name="T1" fmla="*/ 128 h 418"/>
              <a:gd name="T2" fmla="*/ 283 w 417"/>
              <a:gd name="T3" fmla="*/ 137 h 418"/>
              <a:gd name="T4" fmla="*/ 167 w 417"/>
              <a:gd name="T5" fmla="*/ 253 h 418"/>
              <a:gd name="T6" fmla="*/ 122 w 417"/>
              <a:gd name="T7" fmla="*/ 208 h 418"/>
              <a:gd name="T8" fmla="*/ 105 w 417"/>
              <a:gd name="T9" fmla="*/ 198 h 418"/>
              <a:gd name="T10" fmla="*/ 89 w 417"/>
              <a:gd name="T11" fmla="*/ 205 h 418"/>
              <a:gd name="T12" fmla="*/ 86 w 417"/>
              <a:gd name="T13" fmla="*/ 227 h 418"/>
              <a:gd name="T14" fmla="*/ 146 w 417"/>
              <a:gd name="T15" fmla="*/ 290 h 418"/>
              <a:gd name="T16" fmla="*/ 167 w 417"/>
              <a:gd name="T17" fmla="*/ 301 h 418"/>
              <a:gd name="T18" fmla="*/ 188 w 417"/>
              <a:gd name="T19" fmla="*/ 291 h 418"/>
              <a:gd name="T20" fmla="*/ 282 w 417"/>
              <a:gd name="T21" fmla="*/ 197 h 418"/>
              <a:gd name="T22" fmla="*/ 318 w 417"/>
              <a:gd name="T23" fmla="*/ 157 h 418"/>
              <a:gd name="T24" fmla="*/ 322 w 417"/>
              <a:gd name="T25" fmla="*/ 140 h 418"/>
              <a:gd name="T26" fmla="*/ 318 w 417"/>
              <a:gd name="T27" fmla="*/ 135 h 418"/>
              <a:gd name="T28" fmla="*/ 313 w 417"/>
              <a:gd name="T29" fmla="*/ 129 h 418"/>
              <a:gd name="T30" fmla="*/ 307 w 417"/>
              <a:gd name="T31" fmla="*/ 127 h 418"/>
              <a:gd name="T32" fmla="*/ 247 w 417"/>
              <a:gd name="T33" fmla="*/ 3 h 418"/>
              <a:gd name="T34" fmla="*/ 315 w 417"/>
              <a:gd name="T35" fmla="*/ 29 h 418"/>
              <a:gd name="T36" fmla="*/ 368 w 417"/>
              <a:gd name="T37" fmla="*/ 75 h 418"/>
              <a:gd name="T38" fmla="*/ 405 w 417"/>
              <a:gd name="T39" fmla="*/ 137 h 418"/>
              <a:gd name="T40" fmla="*/ 417 w 417"/>
              <a:gd name="T41" fmla="*/ 211 h 418"/>
              <a:gd name="T42" fmla="*/ 404 w 417"/>
              <a:gd name="T43" fmla="*/ 283 h 418"/>
              <a:gd name="T44" fmla="*/ 368 w 417"/>
              <a:gd name="T45" fmla="*/ 344 h 418"/>
              <a:gd name="T46" fmla="*/ 314 w 417"/>
              <a:gd name="T47" fmla="*/ 390 h 418"/>
              <a:gd name="T48" fmla="*/ 245 w 417"/>
              <a:gd name="T49" fmla="*/ 415 h 418"/>
              <a:gd name="T50" fmla="*/ 170 w 417"/>
              <a:gd name="T51" fmla="*/ 415 h 418"/>
              <a:gd name="T52" fmla="*/ 102 w 417"/>
              <a:gd name="T53" fmla="*/ 389 h 418"/>
              <a:gd name="T54" fmla="*/ 49 w 417"/>
              <a:gd name="T55" fmla="*/ 343 h 418"/>
              <a:gd name="T56" fmla="*/ 13 w 417"/>
              <a:gd name="T57" fmla="*/ 281 h 418"/>
              <a:gd name="T58" fmla="*/ 0 w 417"/>
              <a:gd name="T59" fmla="*/ 207 h 418"/>
              <a:gd name="T60" fmla="*/ 13 w 417"/>
              <a:gd name="T61" fmla="*/ 135 h 418"/>
              <a:gd name="T62" fmla="*/ 49 w 417"/>
              <a:gd name="T63" fmla="*/ 74 h 418"/>
              <a:gd name="T64" fmla="*/ 103 w 417"/>
              <a:gd name="T65" fmla="*/ 28 h 418"/>
              <a:gd name="T66" fmla="*/ 172 w 417"/>
              <a:gd name="T67" fmla="*/ 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18">
                <a:moveTo>
                  <a:pt x="307" y="127"/>
                </a:moveTo>
                <a:lnTo>
                  <a:pt x="298" y="128"/>
                </a:lnTo>
                <a:lnTo>
                  <a:pt x="290" y="132"/>
                </a:lnTo>
                <a:lnTo>
                  <a:pt x="283" y="137"/>
                </a:lnTo>
                <a:lnTo>
                  <a:pt x="225" y="194"/>
                </a:lnTo>
                <a:lnTo>
                  <a:pt x="167" y="253"/>
                </a:lnTo>
                <a:lnTo>
                  <a:pt x="144" y="230"/>
                </a:lnTo>
                <a:lnTo>
                  <a:pt x="122" y="208"/>
                </a:lnTo>
                <a:lnTo>
                  <a:pt x="113" y="202"/>
                </a:lnTo>
                <a:lnTo>
                  <a:pt x="105" y="198"/>
                </a:lnTo>
                <a:lnTo>
                  <a:pt x="97" y="200"/>
                </a:lnTo>
                <a:lnTo>
                  <a:pt x="89" y="205"/>
                </a:lnTo>
                <a:lnTo>
                  <a:pt x="83" y="216"/>
                </a:lnTo>
                <a:lnTo>
                  <a:pt x="86" y="227"/>
                </a:lnTo>
                <a:lnTo>
                  <a:pt x="92" y="237"/>
                </a:lnTo>
                <a:lnTo>
                  <a:pt x="146" y="290"/>
                </a:lnTo>
                <a:lnTo>
                  <a:pt x="156" y="298"/>
                </a:lnTo>
                <a:lnTo>
                  <a:pt x="167" y="301"/>
                </a:lnTo>
                <a:lnTo>
                  <a:pt x="178" y="299"/>
                </a:lnTo>
                <a:lnTo>
                  <a:pt x="188" y="291"/>
                </a:lnTo>
                <a:lnTo>
                  <a:pt x="248" y="231"/>
                </a:lnTo>
                <a:lnTo>
                  <a:pt x="282" y="197"/>
                </a:lnTo>
                <a:lnTo>
                  <a:pt x="314" y="164"/>
                </a:lnTo>
                <a:lnTo>
                  <a:pt x="318" y="157"/>
                </a:lnTo>
                <a:lnTo>
                  <a:pt x="322" y="148"/>
                </a:lnTo>
                <a:lnTo>
                  <a:pt x="322" y="140"/>
                </a:lnTo>
                <a:lnTo>
                  <a:pt x="320" y="137"/>
                </a:lnTo>
                <a:lnTo>
                  <a:pt x="318" y="135"/>
                </a:lnTo>
                <a:lnTo>
                  <a:pt x="316" y="132"/>
                </a:lnTo>
                <a:lnTo>
                  <a:pt x="313" y="129"/>
                </a:lnTo>
                <a:lnTo>
                  <a:pt x="309" y="127"/>
                </a:lnTo>
                <a:lnTo>
                  <a:pt x="307" y="127"/>
                </a:lnTo>
                <a:close/>
                <a:moveTo>
                  <a:pt x="210" y="0"/>
                </a:moveTo>
                <a:lnTo>
                  <a:pt x="247" y="3"/>
                </a:lnTo>
                <a:lnTo>
                  <a:pt x="283" y="13"/>
                </a:lnTo>
                <a:lnTo>
                  <a:pt x="315" y="29"/>
                </a:lnTo>
                <a:lnTo>
                  <a:pt x="344" y="49"/>
                </a:lnTo>
                <a:lnTo>
                  <a:pt x="368" y="75"/>
                </a:lnTo>
                <a:lnTo>
                  <a:pt x="389" y="104"/>
                </a:lnTo>
                <a:lnTo>
                  <a:pt x="405" y="137"/>
                </a:lnTo>
                <a:lnTo>
                  <a:pt x="414" y="173"/>
                </a:lnTo>
                <a:lnTo>
                  <a:pt x="417" y="211"/>
                </a:lnTo>
                <a:lnTo>
                  <a:pt x="414" y="247"/>
                </a:lnTo>
                <a:lnTo>
                  <a:pt x="404" y="283"/>
                </a:lnTo>
                <a:lnTo>
                  <a:pt x="388" y="315"/>
                </a:lnTo>
                <a:lnTo>
                  <a:pt x="368" y="344"/>
                </a:lnTo>
                <a:lnTo>
                  <a:pt x="343" y="369"/>
                </a:lnTo>
                <a:lnTo>
                  <a:pt x="314" y="390"/>
                </a:lnTo>
                <a:lnTo>
                  <a:pt x="280" y="406"/>
                </a:lnTo>
                <a:lnTo>
                  <a:pt x="245" y="415"/>
                </a:lnTo>
                <a:lnTo>
                  <a:pt x="207" y="418"/>
                </a:lnTo>
                <a:lnTo>
                  <a:pt x="170" y="415"/>
                </a:lnTo>
                <a:lnTo>
                  <a:pt x="135" y="405"/>
                </a:lnTo>
                <a:lnTo>
                  <a:pt x="102" y="389"/>
                </a:lnTo>
                <a:lnTo>
                  <a:pt x="73" y="369"/>
                </a:lnTo>
                <a:lnTo>
                  <a:pt x="49" y="343"/>
                </a:lnTo>
                <a:lnTo>
                  <a:pt x="28" y="314"/>
                </a:lnTo>
                <a:lnTo>
                  <a:pt x="13" y="281"/>
                </a:lnTo>
                <a:lnTo>
                  <a:pt x="3" y="245"/>
                </a:lnTo>
                <a:lnTo>
                  <a:pt x="0" y="207"/>
                </a:lnTo>
                <a:lnTo>
                  <a:pt x="3" y="171"/>
                </a:lnTo>
                <a:lnTo>
                  <a:pt x="13" y="135"/>
                </a:lnTo>
                <a:lnTo>
                  <a:pt x="29" y="103"/>
                </a:lnTo>
                <a:lnTo>
                  <a:pt x="49" y="74"/>
                </a:lnTo>
                <a:lnTo>
                  <a:pt x="75" y="49"/>
                </a:lnTo>
                <a:lnTo>
                  <a:pt x="103" y="28"/>
                </a:lnTo>
                <a:lnTo>
                  <a:pt x="137" y="13"/>
                </a:lnTo>
                <a:lnTo>
                  <a:pt x="172" y="3"/>
                </a:lnTo>
                <a:lnTo>
                  <a:pt x="210" y="0"/>
                </a:lnTo>
                <a:close/>
              </a:path>
            </a:pathLst>
          </a:custGeom>
          <a:solidFill>
            <a:srgbClr val="2942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E04077-F123-4DE3-9070-7F56C9F53E7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1F7632AD-7BE7-4034-9A56-D10E57838B3F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3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A383D5-BA59-4ADF-AA17-F962A38AC7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14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35A87B8-5EAB-4589-B2C9-F2FA26C515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310675"/>
            <a:ext cx="3234948" cy="123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0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709BDC-8E4A-4FA2-88E4-72D76720860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F001686B-4884-4B45-ABBE-2D773561BB02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4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D64F4-1842-42E2-9205-6A837E0A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9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6B1FCD13-357C-44EB-8812-38EB76CA59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C581F7-C60B-496D-A35C-9DDB4F39D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62"/>
            <a:ext cx="12192000" cy="5934075"/>
          </a:xfrm>
          <a:prstGeom prst="rect">
            <a:avLst/>
          </a:prstGeom>
        </p:spPr>
      </p:pic>
      <p:pic>
        <p:nvPicPr>
          <p:cNvPr id="10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2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3734AC-A7A3-4B9E-9761-001E5BF4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D1986-830C-4E22-8778-55E2902B35F9}"/>
              </a:ext>
            </a:extLst>
          </p:cNvPr>
          <p:cNvSpPr txBox="1"/>
          <p:nvPr/>
        </p:nvSpPr>
        <p:spPr>
          <a:xfrm>
            <a:off x="2462543" y="45267"/>
            <a:ext cx="779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Человек – существо социальное</a:t>
            </a:r>
            <a:endParaRPr lang="en-US" sz="2800" b="1" dirty="0">
              <a:solidFill>
                <a:srgbClr val="1A36FF"/>
              </a:solidFill>
              <a:latin typeface="Montserrat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11887200" cy="4876800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35A87B8-5EAB-4589-B2C9-F2FA26C515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3876490"/>
            <a:ext cx="3234948" cy="12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E04077-F123-4DE3-9070-7F56C9F53E7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F7632AD-7BE7-4034-9A56-D10E57838B3F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5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A383D5-BA59-4ADF-AA17-F962A38A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12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" y="5867400"/>
            <a:ext cx="1319808" cy="9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12983" y="13652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Почему организовали сообщество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9486" y="22537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6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6E1648E-874D-4C03-92CC-A9D9A8F789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0D59E1-944D-4BE7-B555-3D46F400DE87}"/>
              </a:ext>
            </a:extLst>
          </p:cNvPr>
          <p:cNvGrpSpPr/>
          <p:nvPr/>
        </p:nvGrpSpPr>
        <p:grpSpPr>
          <a:xfrm>
            <a:off x="1334753" y="108469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1B04AF7D-09D4-47AF-87D9-5824D15EB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60">
              <a:extLst>
                <a:ext uri="{FF2B5EF4-FFF2-40B4-BE49-F238E27FC236}">
                  <a16:creationId xmlns:a16="http://schemas.microsoft.com/office/drawing/2014/main" id="{922E3B3D-87C9-4571-B663-1C7854F1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id="{6C5FE4A8-4412-4EFB-B363-EC323DA7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904217" y="1070270"/>
            <a:ext cx="547957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Сформированные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места для обмена опытом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Много велосипедов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единого места по обмену </a:t>
            </a:r>
            <a:r>
              <a:rPr lang="en-US" dirty="0"/>
              <a:t>best practice</a:t>
            </a:r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/>
              <a:t>Различная инженерная зрелость</a:t>
            </a:r>
          </a:p>
          <a:p>
            <a:pPr marL="742950" lvl="1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2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12983" y="13652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Почему организовали сообщество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9486" y="22537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7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6E1648E-874D-4C03-92CC-A9D9A8F789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0D59E1-944D-4BE7-B555-3D46F400DE87}"/>
              </a:ext>
            </a:extLst>
          </p:cNvPr>
          <p:cNvGrpSpPr/>
          <p:nvPr/>
        </p:nvGrpSpPr>
        <p:grpSpPr>
          <a:xfrm>
            <a:off x="1334753" y="108469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1B04AF7D-09D4-47AF-87D9-5824D15EB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60">
              <a:extLst>
                <a:ext uri="{FF2B5EF4-FFF2-40B4-BE49-F238E27FC236}">
                  <a16:creationId xmlns:a16="http://schemas.microsoft.com/office/drawing/2014/main" id="{922E3B3D-87C9-4571-B663-1C7854F1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id="{6C5FE4A8-4412-4EFB-B363-EC323DA7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14E6E3-CC01-4CD5-B97D-C74590A4F791}"/>
              </a:ext>
            </a:extLst>
          </p:cNvPr>
          <p:cNvGrpSpPr/>
          <p:nvPr/>
        </p:nvGrpSpPr>
        <p:grpSpPr>
          <a:xfrm>
            <a:off x="1334753" y="2474331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9E677378-4278-4011-9E17-93F8B2D01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E961AFAD-11AD-4156-94BA-46B6CF49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8211A1AF-F0D6-401A-9CCC-6D6BC4642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904217" y="1070270"/>
            <a:ext cx="701384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Сформированные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места для обмена опытом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Много велосипедов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единого места по обмену </a:t>
            </a:r>
            <a:r>
              <a:rPr lang="en-US" dirty="0"/>
              <a:t>best practice</a:t>
            </a:r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/>
              <a:t>Различная инженерная зрелость</a:t>
            </a:r>
          </a:p>
          <a:p>
            <a:r>
              <a:rPr lang="ru-RU" b="1" dirty="0"/>
              <a:t>Новые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Общий стек принятый сознательной частью сообщества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помощи в сложной ситуации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Отсутствует единая точка правды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0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12983" y="13652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Почему организовали сообщество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9486" y="22537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8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6E1648E-874D-4C03-92CC-A9D9A8F789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0D59E1-944D-4BE7-B555-3D46F400DE87}"/>
              </a:ext>
            </a:extLst>
          </p:cNvPr>
          <p:cNvGrpSpPr/>
          <p:nvPr/>
        </p:nvGrpSpPr>
        <p:grpSpPr>
          <a:xfrm>
            <a:off x="1334753" y="108469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1B04AF7D-09D4-47AF-87D9-5824D15EB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60">
              <a:extLst>
                <a:ext uri="{FF2B5EF4-FFF2-40B4-BE49-F238E27FC236}">
                  <a16:creationId xmlns:a16="http://schemas.microsoft.com/office/drawing/2014/main" id="{922E3B3D-87C9-4571-B663-1C7854F1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id="{6C5FE4A8-4412-4EFB-B363-EC323DA7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14E6E3-CC01-4CD5-B97D-C74590A4F791}"/>
              </a:ext>
            </a:extLst>
          </p:cNvPr>
          <p:cNvGrpSpPr/>
          <p:nvPr/>
        </p:nvGrpSpPr>
        <p:grpSpPr>
          <a:xfrm>
            <a:off x="1334753" y="2474331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9E677378-4278-4011-9E17-93F8B2D01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E961AFAD-11AD-4156-94BA-46B6CF49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8211A1AF-F0D6-401A-9CCC-6D6BC4642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B0E559-5417-4089-86E5-37524C5878BD}"/>
              </a:ext>
            </a:extLst>
          </p:cNvPr>
          <p:cNvGrpSpPr/>
          <p:nvPr/>
        </p:nvGrpSpPr>
        <p:grpSpPr>
          <a:xfrm>
            <a:off x="1340436" y="353927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46003F22-E6B4-4EE9-A1C4-3DAD2969C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7038A9E0-A148-4D7F-A64E-1B98CB724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5DBE4969-6423-47AF-8EAF-446E5C63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904217" y="1070270"/>
            <a:ext cx="701384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Сформированные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места для обмена опытом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Много велосипедов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единого места по обмену </a:t>
            </a:r>
            <a:r>
              <a:rPr lang="en-US" dirty="0"/>
              <a:t>best practice</a:t>
            </a:r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/>
              <a:t>Различная инженерная зрелость</a:t>
            </a:r>
          </a:p>
          <a:p>
            <a:r>
              <a:rPr lang="ru-RU" b="1" dirty="0"/>
              <a:t>Новые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Общий стек принятый сознательной частью сообщества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помощи в сложной ситуации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Отсутствует единая точка правды</a:t>
            </a:r>
          </a:p>
          <a:p>
            <a:r>
              <a:rPr lang="en-US" b="1" dirty="0"/>
              <a:t>Onboarding</a:t>
            </a:r>
            <a:endParaRPr lang="ru-RU" b="1" dirty="0"/>
          </a:p>
          <a:p>
            <a:pPr marL="742950" lvl="1" indent="-285750">
              <a:buFontTx/>
              <a:buChar char="-"/>
            </a:pPr>
            <a:r>
              <a:rPr lang="ru-RU" dirty="0"/>
              <a:t>Порог вхождения для новых сотрудников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2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12983" y="13652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A36FF"/>
                </a:solidFill>
                <a:latin typeface="Montserrat"/>
                <a:sym typeface="Calibri"/>
              </a:rPr>
              <a:t>Почему организовали сообщество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9486" y="22537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1EFC94-DFA7-46BA-8F7A-47BB0002F6EC}"/>
              </a:ext>
            </a:extLst>
          </p:cNvPr>
          <p:cNvSpPr/>
          <p:nvPr/>
        </p:nvSpPr>
        <p:spPr>
          <a:xfrm>
            <a:off x="10220029" y="6410072"/>
            <a:ext cx="1665979" cy="447928"/>
          </a:xfrm>
          <a:prstGeom prst="rect">
            <a:avLst/>
          </a:prstGeom>
          <a:solidFill>
            <a:srgbClr val="294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7EB0BA8-09C1-4C80-B072-540AC93CE398}"/>
              </a:ext>
            </a:extLst>
          </p:cNvPr>
          <p:cNvSpPr txBox="1">
            <a:spLocks/>
          </p:cNvSpPr>
          <p:nvPr/>
        </p:nvSpPr>
        <p:spPr>
          <a:xfrm>
            <a:off x="11886008" y="6410072"/>
            <a:ext cx="305992" cy="4479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9</a:t>
            </a:r>
            <a:endParaRPr lang="ru-RU" sz="1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16F73-0265-4459-84F8-79A80AA234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9" y="6573696"/>
            <a:ext cx="1232590" cy="154569"/>
          </a:xfrm>
          <a:prstGeom prst="rect">
            <a:avLst/>
          </a:prstGeom>
        </p:spPr>
      </p:pic>
      <p:pic>
        <p:nvPicPr>
          <p:cNvPr id="8" name="Google Shape;108;p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6E1648E-874D-4C03-92CC-A9D9A8F789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956615" y="2022020"/>
            <a:ext cx="3234948" cy="1235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0D59E1-944D-4BE7-B555-3D46F400DE87}"/>
              </a:ext>
            </a:extLst>
          </p:cNvPr>
          <p:cNvGrpSpPr/>
          <p:nvPr/>
        </p:nvGrpSpPr>
        <p:grpSpPr>
          <a:xfrm>
            <a:off x="1334753" y="108469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1B04AF7D-09D4-47AF-87D9-5824D15EB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60">
              <a:extLst>
                <a:ext uri="{FF2B5EF4-FFF2-40B4-BE49-F238E27FC236}">
                  <a16:creationId xmlns:a16="http://schemas.microsoft.com/office/drawing/2014/main" id="{922E3B3D-87C9-4571-B663-1C7854F1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id="{6C5FE4A8-4412-4EFB-B363-EC323DA7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14E6E3-CC01-4CD5-B97D-C74590A4F791}"/>
              </a:ext>
            </a:extLst>
          </p:cNvPr>
          <p:cNvGrpSpPr/>
          <p:nvPr/>
        </p:nvGrpSpPr>
        <p:grpSpPr>
          <a:xfrm>
            <a:off x="1334753" y="2474331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9E677378-4278-4011-9E17-93F8B2D01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E961AFAD-11AD-4156-94BA-46B6CF49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8211A1AF-F0D6-401A-9CCC-6D6BC4642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B0E559-5417-4089-86E5-37524C5878BD}"/>
              </a:ext>
            </a:extLst>
          </p:cNvPr>
          <p:cNvGrpSpPr/>
          <p:nvPr/>
        </p:nvGrpSpPr>
        <p:grpSpPr>
          <a:xfrm>
            <a:off x="1340436" y="3539272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46003F22-E6B4-4EE9-A1C4-3DAD2969C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7038A9E0-A148-4D7F-A64E-1B98CB724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5DBE4969-6423-47AF-8EAF-446E5C63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862DD8B-7D9B-495B-9B3F-F6FF40FE8677}"/>
              </a:ext>
            </a:extLst>
          </p:cNvPr>
          <p:cNvGrpSpPr/>
          <p:nvPr/>
        </p:nvGrpSpPr>
        <p:grpSpPr>
          <a:xfrm>
            <a:off x="1334163" y="4114103"/>
            <a:ext cx="331200" cy="331200"/>
            <a:chOff x="12280900" y="4838700"/>
            <a:chExt cx="446088" cy="447675"/>
          </a:xfrm>
          <a:solidFill>
            <a:srgbClr val="2942BB"/>
          </a:solidFill>
        </p:grpSpPr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52DDC930-272F-4465-AF5D-256750C35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0900" y="4838700"/>
              <a:ext cx="446088" cy="447675"/>
            </a:xfrm>
            <a:custGeom>
              <a:avLst/>
              <a:gdLst>
                <a:gd name="T0" fmla="*/ 237 w 563"/>
                <a:gd name="T1" fmla="*/ 61 h 563"/>
                <a:gd name="T2" fmla="*/ 156 w 563"/>
                <a:gd name="T3" fmla="*/ 93 h 563"/>
                <a:gd name="T4" fmla="*/ 95 w 563"/>
                <a:gd name="T5" fmla="*/ 154 h 563"/>
                <a:gd name="T6" fmla="*/ 61 w 563"/>
                <a:gd name="T7" fmla="*/ 235 h 563"/>
                <a:gd name="T8" fmla="*/ 61 w 563"/>
                <a:gd name="T9" fmla="*/ 326 h 563"/>
                <a:gd name="T10" fmla="*/ 94 w 563"/>
                <a:gd name="T11" fmla="*/ 407 h 563"/>
                <a:gd name="T12" fmla="*/ 155 w 563"/>
                <a:gd name="T13" fmla="*/ 468 h 563"/>
                <a:gd name="T14" fmla="*/ 236 w 563"/>
                <a:gd name="T15" fmla="*/ 502 h 563"/>
                <a:gd name="T16" fmla="*/ 326 w 563"/>
                <a:gd name="T17" fmla="*/ 502 h 563"/>
                <a:gd name="T18" fmla="*/ 406 w 563"/>
                <a:gd name="T19" fmla="*/ 468 h 563"/>
                <a:gd name="T20" fmla="*/ 468 w 563"/>
                <a:gd name="T21" fmla="*/ 407 h 563"/>
                <a:gd name="T22" fmla="*/ 503 w 563"/>
                <a:gd name="T23" fmla="*/ 327 h 563"/>
                <a:gd name="T24" fmla="*/ 503 w 563"/>
                <a:gd name="T25" fmla="*/ 237 h 563"/>
                <a:gd name="T26" fmla="*/ 468 w 563"/>
                <a:gd name="T27" fmla="*/ 156 h 563"/>
                <a:gd name="T28" fmla="*/ 409 w 563"/>
                <a:gd name="T29" fmla="*/ 95 h 563"/>
                <a:gd name="T30" fmla="*/ 328 w 563"/>
                <a:gd name="T31" fmla="*/ 61 h 563"/>
                <a:gd name="T32" fmla="*/ 283 w 563"/>
                <a:gd name="T33" fmla="*/ 0 h 563"/>
                <a:gd name="T34" fmla="*/ 381 w 563"/>
                <a:gd name="T35" fmla="*/ 17 h 563"/>
                <a:gd name="T36" fmla="*/ 464 w 563"/>
                <a:gd name="T37" fmla="*/ 65 h 563"/>
                <a:gd name="T38" fmla="*/ 524 w 563"/>
                <a:gd name="T39" fmla="*/ 139 h 563"/>
                <a:gd name="T40" fmla="*/ 559 w 563"/>
                <a:gd name="T41" fmla="*/ 231 h 563"/>
                <a:gd name="T42" fmla="*/ 559 w 563"/>
                <a:gd name="T43" fmla="*/ 332 h 563"/>
                <a:gd name="T44" fmla="*/ 524 w 563"/>
                <a:gd name="T45" fmla="*/ 424 h 563"/>
                <a:gd name="T46" fmla="*/ 462 w 563"/>
                <a:gd name="T47" fmla="*/ 497 h 563"/>
                <a:gd name="T48" fmla="*/ 379 w 563"/>
                <a:gd name="T49" fmla="*/ 546 h 563"/>
                <a:gd name="T50" fmla="*/ 281 w 563"/>
                <a:gd name="T51" fmla="*/ 563 h 563"/>
                <a:gd name="T52" fmla="*/ 183 w 563"/>
                <a:gd name="T53" fmla="*/ 546 h 563"/>
                <a:gd name="T54" fmla="*/ 100 w 563"/>
                <a:gd name="T55" fmla="*/ 496 h 563"/>
                <a:gd name="T56" fmla="*/ 38 w 563"/>
                <a:gd name="T57" fmla="*/ 423 h 563"/>
                <a:gd name="T58" fmla="*/ 5 w 563"/>
                <a:gd name="T59" fmla="*/ 331 h 563"/>
                <a:gd name="T60" fmla="*/ 5 w 563"/>
                <a:gd name="T61" fmla="*/ 229 h 563"/>
                <a:gd name="T62" fmla="*/ 38 w 563"/>
                <a:gd name="T63" fmla="*/ 139 h 563"/>
                <a:gd name="T64" fmla="*/ 100 w 563"/>
                <a:gd name="T65" fmla="*/ 65 h 563"/>
                <a:gd name="T66" fmla="*/ 184 w 563"/>
                <a:gd name="T67" fmla="*/ 17 h 563"/>
                <a:gd name="T68" fmla="*/ 283 w 563"/>
                <a:gd name="T6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63">
                  <a:moveTo>
                    <a:pt x="283" y="56"/>
                  </a:moveTo>
                  <a:lnTo>
                    <a:pt x="237" y="61"/>
                  </a:lnTo>
                  <a:lnTo>
                    <a:pt x="195" y="73"/>
                  </a:lnTo>
                  <a:lnTo>
                    <a:pt x="156" y="93"/>
                  </a:lnTo>
                  <a:lnTo>
                    <a:pt x="124" y="121"/>
                  </a:lnTo>
                  <a:lnTo>
                    <a:pt x="95" y="154"/>
                  </a:lnTo>
                  <a:lnTo>
                    <a:pt x="74" y="193"/>
                  </a:lnTo>
                  <a:lnTo>
                    <a:pt x="61" y="235"/>
                  </a:lnTo>
                  <a:lnTo>
                    <a:pt x="56" y="281"/>
                  </a:lnTo>
                  <a:lnTo>
                    <a:pt x="61" y="326"/>
                  </a:lnTo>
                  <a:lnTo>
                    <a:pt x="74" y="368"/>
                  </a:lnTo>
                  <a:lnTo>
                    <a:pt x="94" y="407"/>
                  </a:lnTo>
                  <a:lnTo>
                    <a:pt x="122" y="440"/>
                  </a:lnTo>
                  <a:lnTo>
                    <a:pt x="155" y="468"/>
                  </a:lnTo>
                  <a:lnTo>
                    <a:pt x="194" y="488"/>
                  </a:lnTo>
                  <a:lnTo>
                    <a:pt x="236" y="502"/>
                  </a:lnTo>
                  <a:lnTo>
                    <a:pt x="281" y="507"/>
                  </a:lnTo>
                  <a:lnTo>
                    <a:pt x="326" y="502"/>
                  </a:lnTo>
                  <a:lnTo>
                    <a:pt x="368" y="490"/>
                  </a:lnTo>
                  <a:lnTo>
                    <a:pt x="406" y="468"/>
                  </a:lnTo>
                  <a:lnTo>
                    <a:pt x="440" y="441"/>
                  </a:lnTo>
                  <a:lnTo>
                    <a:pt x="468" y="407"/>
                  </a:lnTo>
                  <a:lnTo>
                    <a:pt x="489" y="370"/>
                  </a:lnTo>
                  <a:lnTo>
                    <a:pt x="503" y="327"/>
                  </a:lnTo>
                  <a:lnTo>
                    <a:pt x="507" y="282"/>
                  </a:lnTo>
                  <a:lnTo>
                    <a:pt x="503" y="237"/>
                  </a:lnTo>
                  <a:lnTo>
                    <a:pt x="490" y="195"/>
                  </a:lnTo>
                  <a:lnTo>
                    <a:pt x="468" y="156"/>
                  </a:lnTo>
                  <a:lnTo>
                    <a:pt x="442" y="123"/>
                  </a:lnTo>
                  <a:lnTo>
                    <a:pt x="409" y="95"/>
                  </a:lnTo>
                  <a:lnTo>
                    <a:pt x="370" y="75"/>
                  </a:lnTo>
                  <a:lnTo>
                    <a:pt x="328" y="61"/>
                  </a:lnTo>
                  <a:lnTo>
                    <a:pt x="283" y="56"/>
                  </a:lnTo>
                  <a:close/>
                  <a:moveTo>
                    <a:pt x="283" y="0"/>
                  </a:moveTo>
                  <a:lnTo>
                    <a:pt x="333" y="4"/>
                  </a:lnTo>
                  <a:lnTo>
                    <a:pt x="381" y="17"/>
                  </a:lnTo>
                  <a:lnTo>
                    <a:pt x="425" y="39"/>
                  </a:lnTo>
                  <a:lnTo>
                    <a:pt x="464" y="65"/>
                  </a:lnTo>
                  <a:lnTo>
                    <a:pt x="498" y="100"/>
                  </a:lnTo>
                  <a:lnTo>
                    <a:pt x="524" y="139"/>
                  </a:lnTo>
                  <a:lnTo>
                    <a:pt x="546" y="184"/>
                  </a:lnTo>
                  <a:lnTo>
                    <a:pt x="559" y="231"/>
                  </a:lnTo>
                  <a:lnTo>
                    <a:pt x="563" y="282"/>
                  </a:lnTo>
                  <a:lnTo>
                    <a:pt x="559" y="332"/>
                  </a:lnTo>
                  <a:lnTo>
                    <a:pt x="545" y="380"/>
                  </a:lnTo>
                  <a:lnTo>
                    <a:pt x="524" y="424"/>
                  </a:lnTo>
                  <a:lnTo>
                    <a:pt x="496" y="463"/>
                  </a:lnTo>
                  <a:lnTo>
                    <a:pt x="462" y="497"/>
                  </a:lnTo>
                  <a:lnTo>
                    <a:pt x="423" y="524"/>
                  </a:lnTo>
                  <a:lnTo>
                    <a:pt x="379" y="546"/>
                  </a:lnTo>
                  <a:lnTo>
                    <a:pt x="331" y="558"/>
                  </a:lnTo>
                  <a:lnTo>
                    <a:pt x="281" y="563"/>
                  </a:lnTo>
                  <a:lnTo>
                    <a:pt x="230" y="558"/>
                  </a:lnTo>
                  <a:lnTo>
                    <a:pt x="183" y="546"/>
                  </a:lnTo>
                  <a:lnTo>
                    <a:pt x="139" y="524"/>
                  </a:lnTo>
                  <a:lnTo>
                    <a:pt x="100" y="496"/>
                  </a:lnTo>
                  <a:lnTo>
                    <a:pt x="66" y="462"/>
                  </a:lnTo>
                  <a:lnTo>
                    <a:pt x="38" y="423"/>
                  </a:lnTo>
                  <a:lnTo>
                    <a:pt x="17" y="379"/>
                  </a:lnTo>
                  <a:lnTo>
                    <a:pt x="5" y="331"/>
                  </a:lnTo>
                  <a:lnTo>
                    <a:pt x="0" y="281"/>
                  </a:lnTo>
                  <a:lnTo>
                    <a:pt x="5" y="229"/>
                  </a:lnTo>
                  <a:lnTo>
                    <a:pt x="17" y="182"/>
                  </a:lnTo>
                  <a:lnTo>
                    <a:pt x="38" y="139"/>
                  </a:lnTo>
                  <a:lnTo>
                    <a:pt x="66" y="100"/>
                  </a:lnTo>
                  <a:lnTo>
                    <a:pt x="100" y="65"/>
                  </a:lnTo>
                  <a:lnTo>
                    <a:pt x="139" y="37"/>
                  </a:lnTo>
                  <a:lnTo>
                    <a:pt x="184" y="17"/>
                  </a:lnTo>
                  <a:lnTo>
                    <a:pt x="231" y="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A7FF3001-7EAD-404A-9499-5D9F5761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0925" y="5041900"/>
              <a:ext cx="44450" cy="131763"/>
            </a:xfrm>
            <a:custGeom>
              <a:avLst/>
              <a:gdLst>
                <a:gd name="T0" fmla="*/ 30 w 56"/>
                <a:gd name="T1" fmla="*/ 0 h 167"/>
                <a:gd name="T2" fmla="*/ 42 w 56"/>
                <a:gd name="T3" fmla="*/ 2 h 167"/>
                <a:gd name="T4" fmla="*/ 50 w 56"/>
                <a:gd name="T5" fmla="*/ 9 h 167"/>
                <a:gd name="T6" fmla="*/ 55 w 56"/>
                <a:gd name="T7" fmla="*/ 19 h 167"/>
                <a:gd name="T8" fmla="*/ 56 w 56"/>
                <a:gd name="T9" fmla="*/ 33 h 167"/>
                <a:gd name="T10" fmla="*/ 56 w 56"/>
                <a:gd name="T11" fmla="*/ 84 h 167"/>
                <a:gd name="T12" fmla="*/ 56 w 56"/>
                <a:gd name="T13" fmla="*/ 136 h 167"/>
                <a:gd name="T14" fmla="*/ 55 w 56"/>
                <a:gd name="T15" fmla="*/ 148 h 167"/>
                <a:gd name="T16" fmla="*/ 50 w 56"/>
                <a:gd name="T17" fmla="*/ 159 h 167"/>
                <a:gd name="T18" fmla="*/ 41 w 56"/>
                <a:gd name="T19" fmla="*/ 165 h 167"/>
                <a:gd name="T20" fmla="*/ 28 w 56"/>
                <a:gd name="T21" fmla="*/ 167 h 167"/>
                <a:gd name="T22" fmla="*/ 16 w 56"/>
                <a:gd name="T23" fmla="*/ 165 h 167"/>
                <a:gd name="T24" fmla="*/ 8 w 56"/>
                <a:gd name="T25" fmla="*/ 159 h 167"/>
                <a:gd name="T26" fmla="*/ 2 w 56"/>
                <a:gd name="T27" fmla="*/ 150 h 167"/>
                <a:gd name="T28" fmla="*/ 0 w 56"/>
                <a:gd name="T29" fmla="*/ 137 h 167"/>
                <a:gd name="T30" fmla="*/ 0 w 56"/>
                <a:gd name="T31" fmla="*/ 31 h 167"/>
                <a:gd name="T32" fmla="*/ 2 w 56"/>
                <a:gd name="T33" fmla="*/ 19 h 167"/>
                <a:gd name="T34" fmla="*/ 8 w 56"/>
                <a:gd name="T35" fmla="*/ 8 h 167"/>
                <a:gd name="T36" fmla="*/ 16 w 56"/>
                <a:gd name="T37" fmla="*/ 2 h 167"/>
                <a:gd name="T38" fmla="*/ 30 w 56"/>
                <a:gd name="T3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67">
                  <a:moveTo>
                    <a:pt x="30" y="0"/>
                  </a:moveTo>
                  <a:lnTo>
                    <a:pt x="42" y="2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56" y="33"/>
                  </a:lnTo>
                  <a:lnTo>
                    <a:pt x="56" y="84"/>
                  </a:lnTo>
                  <a:lnTo>
                    <a:pt x="56" y="136"/>
                  </a:lnTo>
                  <a:lnTo>
                    <a:pt x="55" y="148"/>
                  </a:lnTo>
                  <a:lnTo>
                    <a:pt x="50" y="159"/>
                  </a:lnTo>
                  <a:lnTo>
                    <a:pt x="41" y="165"/>
                  </a:lnTo>
                  <a:lnTo>
                    <a:pt x="28" y="167"/>
                  </a:lnTo>
                  <a:lnTo>
                    <a:pt x="16" y="165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C4B74576-4541-4091-891D-4B655958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6163" y="4951413"/>
              <a:ext cx="55563" cy="55563"/>
            </a:xfrm>
            <a:custGeom>
              <a:avLst/>
              <a:gdLst>
                <a:gd name="T0" fmla="*/ 34 w 70"/>
                <a:gd name="T1" fmla="*/ 0 h 70"/>
                <a:gd name="T2" fmla="*/ 48 w 70"/>
                <a:gd name="T3" fmla="*/ 3 h 70"/>
                <a:gd name="T4" fmla="*/ 59 w 70"/>
                <a:gd name="T5" fmla="*/ 11 h 70"/>
                <a:gd name="T6" fmla="*/ 67 w 70"/>
                <a:gd name="T7" fmla="*/ 22 h 70"/>
                <a:gd name="T8" fmla="*/ 70 w 70"/>
                <a:gd name="T9" fmla="*/ 36 h 70"/>
                <a:gd name="T10" fmla="*/ 67 w 70"/>
                <a:gd name="T11" fmla="*/ 49 h 70"/>
                <a:gd name="T12" fmla="*/ 59 w 70"/>
                <a:gd name="T13" fmla="*/ 61 h 70"/>
                <a:gd name="T14" fmla="*/ 48 w 70"/>
                <a:gd name="T15" fmla="*/ 67 h 70"/>
                <a:gd name="T16" fmla="*/ 34 w 70"/>
                <a:gd name="T17" fmla="*/ 70 h 70"/>
                <a:gd name="T18" fmla="*/ 17 w 70"/>
                <a:gd name="T19" fmla="*/ 66 h 70"/>
                <a:gd name="T20" fmla="*/ 4 w 70"/>
                <a:gd name="T21" fmla="*/ 53 h 70"/>
                <a:gd name="T22" fmla="*/ 0 w 70"/>
                <a:gd name="T23" fmla="*/ 36 h 70"/>
                <a:gd name="T24" fmla="*/ 1 w 70"/>
                <a:gd name="T25" fmla="*/ 24 h 70"/>
                <a:gd name="T26" fmla="*/ 9 w 70"/>
                <a:gd name="T27" fmla="*/ 11 h 70"/>
                <a:gd name="T28" fmla="*/ 20 w 70"/>
                <a:gd name="T29" fmla="*/ 3 h 70"/>
                <a:gd name="T30" fmla="*/ 34 w 7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8" y="3"/>
                  </a:lnTo>
                  <a:lnTo>
                    <a:pt x="59" y="11"/>
                  </a:lnTo>
                  <a:lnTo>
                    <a:pt x="67" y="22"/>
                  </a:lnTo>
                  <a:lnTo>
                    <a:pt x="70" y="36"/>
                  </a:lnTo>
                  <a:lnTo>
                    <a:pt x="67" y="49"/>
                  </a:lnTo>
                  <a:lnTo>
                    <a:pt x="59" y="61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17" y="66"/>
                  </a:lnTo>
                  <a:lnTo>
                    <a:pt x="4" y="53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9" name="Picture 2" descr="https://sqadays.com/files/autoupload/70/19/30/xrrnjk3k53463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300"/>
            <a:ext cx="1467996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904217" y="1070270"/>
            <a:ext cx="701384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Сформированные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места для обмена опытом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Много велосипедов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единого места по обмену </a:t>
            </a:r>
            <a:r>
              <a:rPr lang="en-US" dirty="0"/>
              <a:t>best practice</a:t>
            </a:r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/>
              <a:t>Различная инженерная зрелость</a:t>
            </a:r>
          </a:p>
          <a:p>
            <a:r>
              <a:rPr lang="ru-RU" b="1" dirty="0"/>
              <a:t>Новые команды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Общий стек принятый сознательной частью сообщества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Нет помощи в сложной ситуации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Отсутствует единая точка правды</a:t>
            </a:r>
          </a:p>
          <a:p>
            <a:r>
              <a:rPr lang="en-US" b="1" dirty="0"/>
              <a:t>Onboarding</a:t>
            </a:r>
            <a:endParaRPr lang="ru-RU" b="1" dirty="0"/>
          </a:p>
          <a:p>
            <a:pPr marL="742950" lvl="1" indent="-285750">
              <a:buFontTx/>
              <a:buChar char="-"/>
            </a:pPr>
            <a:r>
              <a:rPr lang="ru-RU" dirty="0"/>
              <a:t>Порог вхождения для новых сотрудников</a:t>
            </a:r>
            <a:endParaRPr lang="en-US" dirty="0"/>
          </a:p>
          <a:p>
            <a:r>
              <a:rPr lang="ru-RU" b="1" dirty="0"/>
              <a:t>Развитие сотрудников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Тяжело найти хорошего </a:t>
            </a:r>
            <a:r>
              <a:rPr lang="en-US" dirty="0"/>
              <a:t>QA</a:t>
            </a:r>
            <a:r>
              <a:rPr lang="ru-RU" dirty="0"/>
              <a:t>, легче выращивать своих</a:t>
            </a:r>
          </a:p>
          <a:p>
            <a:pPr marL="742950" lvl="1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2340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Words>748</Words>
  <Application>Microsoft Office PowerPoint</Application>
  <PresentationFormat>Широкоэкранный</PresentationFormat>
  <Paragraphs>295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Avenir Next LT Pro</vt:lpstr>
      <vt:lpstr>Calibri</vt:lpstr>
      <vt:lpstr>Golos Text</vt:lpstr>
      <vt:lpstr>Golos Text Medium</vt:lpstr>
      <vt:lpstr>Montserrat</vt:lpstr>
      <vt:lpstr>Times New Roman</vt:lpstr>
      <vt:lpstr>AccentBoxVTI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состоит шаблон</dc:title>
  <dc:creator>Andrew Burov</dc:creator>
  <cp:lastModifiedBy>Владислав Орликов</cp:lastModifiedBy>
  <cp:revision>361</cp:revision>
  <dcterms:created xsi:type="dcterms:W3CDTF">2020-03-16T19:16:11Z</dcterms:created>
  <dcterms:modified xsi:type="dcterms:W3CDTF">2021-10-30T14:44:13Z</dcterms:modified>
</cp:coreProperties>
</file>