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5143500" type="screen16x9"/>
  <p:notesSz cx="6858000" cy="9144000"/>
  <p:embeddedFontLst>
    <p:embeddedFont>
      <p:font typeface="Helvetica Neue Light" panose="020B0604020202020204" charset="0"/>
      <p:regular r:id="rId37"/>
      <p:bold r:id="rId38"/>
      <p:italic r:id="rId39"/>
      <p:boldItalic r:id="rId40"/>
    </p:embeddedFont>
    <p:embeddedFont>
      <p:font typeface="Helvetica Neue" panose="020B0604020202020204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22" autoAdjust="0"/>
  </p:normalViewPr>
  <p:slideViewPr>
    <p:cSldViewPr snapToGrid="0">
      <p:cViewPr varScale="1">
        <p:scale>
          <a:sx n="93" d="100"/>
          <a:sy n="93" d="100"/>
        </p:scale>
        <p:origin x="-414" y="-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719795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" name="Google Shape;2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589f0282fd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g589f0282fd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589f0282fd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g589f0282fd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Experiments: A/B test vs. Feature Toggles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589f0282fd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g589f0282fd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User groups as for Target audience </a:t>
            </a:r>
            <a:br>
              <a:rPr lang="en-US"/>
            </a:br>
            <a:r>
              <a:rPr lang="en-US"/>
              <a:t>- GEO, lang, browser, anonymous/registered</a:t>
            </a:r>
            <a:br>
              <a:rPr lang="en-US"/>
            </a:br>
            <a:r>
              <a:rPr lang="en-US"/>
              <a:t>- Wix stuff, robots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История эксперимента с ADI/шаблонами</a:t>
            </a:r>
            <a:br>
              <a:rPr lang="en-US"/>
            </a:br>
            <a:r>
              <a:rPr lang="en-US"/>
              <a:t>или история эксперимента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Теория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Результаты АБ теста, проведенного во время первого слайда</a:t>
            </a:r>
            <a:br>
              <a:rPr lang="en-US"/>
            </a:br>
            <a:r>
              <a:rPr lang="en-US"/>
              <a:t>Призули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A/B тесты - "победа”, "проигрыш”, ”defensive test”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KPI/Exposure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Sample size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Время эксперимента просчитано заранее (не меньше недели, не более трех)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7 tips to succeed with A/B: don’t trust your common sense, don’t lie with numbers, test where biggest impact is, define test clearly, store/study/share results, don’t forget - its not a silver bullet, don’t overestimate the results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2" name="Google Shape;18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" name="Google Shape;3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Самолет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-"/>
            </a:pPr>
            <a:r>
              <a:rPr lang="en-US"/>
              <a:t>Automated release/deploy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-"/>
            </a:pPr>
            <a:r>
              <a:rPr lang="en-US"/>
              <a:t>Automated tests on all levels: unit, integration, e2e, appearance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-"/>
            </a:pPr>
            <a:r>
              <a:rPr lang="en-US"/>
              <a:t>Automated UAT scope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-"/>
            </a:pPr>
            <a:r>
              <a:rPr lang="en-US"/>
              <a:t>Automated rollback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-"/>
            </a:pPr>
            <a:r>
              <a:rPr lang="en-US"/>
              <a:t>Automated monitoring</a:t>
            </a:r>
            <a:endParaRPr/>
          </a:p>
          <a:p>
            <a:pPr marL="17145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/>
          </a:p>
          <a:p>
            <a:pPr marL="17145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/>
          </a:p>
          <a:p>
            <a:pPr marL="17145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8" name="Google Shape;19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О BA, PM, UX, QA связке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О BI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О табло, Wixer – AB tests monitring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Anadot, Graphana, New Relic – BIs data, system health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о влиянии результата тестов на приоритеты в тестировании/баг фиксе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о релизе "только нужного"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о том как тесты выявляют pain-points в продукте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/>
              <a:t>об общей картине, которую они дают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7" name="Google Shape;217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-"/>
            </a:pPr>
            <a:r>
              <a:rPr lang="en-US"/>
              <a:t>Automated release/deploy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-"/>
            </a:pPr>
            <a:r>
              <a:rPr lang="en-US"/>
              <a:t>Automated tests on all levels: unit, integration, e2e, appearance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-"/>
            </a:pPr>
            <a:r>
              <a:rPr lang="en-US"/>
              <a:t>Automated UAT scope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-"/>
            </a:pPr>
            <a:r>
              <a:rPr lang="en-US"/>
              <a:t>Automated rollback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-"/>
            </a:pPr>
            <a:r>
              <a:rPr lang="en-US"/>
              <a:t>Automated monitoring</a:t>
            </a:r>
            <a:endParaRPr/>
          </a:p>
          <a:p>
            <a:pPr marL="17145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/>
          </a:p>
          <a:p>
            <a:pPr marL="17145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/>
          </a:p>
          <a:p>
            <a:pPr marL="17145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7" name="Google Shape;22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4" name="Google Shape;234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People – mindset, knowledge, skills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Philosophy – whole team responsibility and collaborations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Product – designed to be testable (to facilitate exploratory, automation at all levels)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Process – helps to decompose work units, to not accumulate tech. debt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Problem – team understands what problem is to be solved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Process – time, resources, space are provided to get work done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Pipeline – fast, reliable, assessible, flexible way to work, to get feedback, to adjust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Productivity – blend of test activities fits product needs, considered for updates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Production issues – team is not overwhelmed with customer facing issues, but if any occurs, they can quickly detect, debug, remediate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Proactivity – team is active in improving, learning from mistakes, investigating new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Пару слов о Lean development</a:t>
            </a:r>
            <a:endParaRPr/>
          </a:p>
        </p:txBody>
      </p:sp>
      <p:sp>
        <p:nvSpPr>
          <p:cNvPr id="247" name="Google Shape;24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4" name="Google Shape;254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>
                <a:solidFill>
                  <a:srgbClr val="797979"/>
                </a:solidFill>
              </a:rPr>
              <a:t>OVERPRODUCTION and OVERPROCESSING (too much and too many)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>
                <a:solidFill>
                  <a:srgbClr val="797979"/>
                </a:solidFill>
              </a:rPr>
              <a:t>WAITING (time of deploy, time to get feedback, to find bugs, to transport and move)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>
                <a:solidFill>
                  <a:srgbClr val="797979"/>
                </a:solidFill>
              </a:rPr>
              <a:t>INVENTORY and CONFIGURATION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>
                <a:solidFill>
                  <a:srgbClr val="797979"/>
                </a:solidFill>
              </a:rPr>
              <a:t>POTENTIAL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7" name="Google Shape;267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>
                <a:solidFill>
                  <a:srgbClr val="797979"/>
                </a:solidFill>
              </a:rPr>
              <a:t>OVERPRODUCTION and OVERPROCESSING (too much and too many)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>
                <a:solidFill>
                  <a:srgbClr val="797979"/>
                </a:solidFill>
              </a:rPr>
              <a:t>WAITING (time of deploy, time to get feedback, to find bugs, to transport and move)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>
                <a:solidFill>
                  <a:srgbClr val="797979"/>
                </a:solidFill>
              </a:rPr>
              <a:t>INVENTORY and CONFIGURATION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>
                <a:solidFill>
                  <a:srgbClr val="797979"/>
                </a:solidFill>
              </a:rPr>
              <a:t>POTENTIAL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0" name="Google Shape;280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>
                <a:solidFill>
                  <a:srgbClr val="797979"/>
                </a:solidFill>
              </a:rPr>
              <a:t>OVERPRODUCTION and OVERPROCESSING (too much and too many)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>
                <a:solidFill>
                  <a:srgbClr val="797979"/>
                </a:solidFill>
              </a:rPr>
              <a:t>WAITING (time of deploy, time to get feedback, to find bugs, to transport and move)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>
                <a:solidFill>
                  <a:srgbClr val="797979"/>
                </a:solidFill>
              </a:rPr>
              <a:t>INVENTORY and CONFIGURATION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>
                <a:solidFill>
                  <a:srgbClr val="797979"/>
                </a:solidFill>
              </a:rPr>
              <a:t>POTENTIAL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Wix –  это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Наши числа – 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>Retention charts – unlike all other companies?</a:t>
            </a:r>
            <a:br>
              <a:rPr lang="en-US"/>
            </a:br>
            <a:r>
              <a:rPr lang="en-US"/>
              <a:t>Wix is </a:t>
            </a:r>
            <a:r>
              <a:rPr lang="en-US" sz="1100" i="0">
                <a:solidFill>
                  <a:srgbClr val="0F6041"/>
                </a:solidFill>
              </a:rPr>
              <a:t>a Web creation, made easy…</a:t>
            </a:r>
            <a:br>
              <a:rPr lang="en-US" sz="1100" i="0">
                <a:solidFill>
                  <a:srgbClr val="0F6041"/>
                </a:solidFill>
              </a:rPr>
            </a:br>
            <a:r>
              <a:rPr lang="en-US" sz="1100" i="0">
                <a:solidFill>
                  <a:srgbClr val="0F6041"/>
                </a:solidFill>
              </a:rPr>
              <a:t>…web-publishing platform, allow user to create beautiful sites, with jus a drag-n-drop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0" i="0">
              <a:solidFill>
                <a:srgbClr val="0F6041"/>
              </a:solidFill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100" i="0">
                <a:solidFill>
                  <a:srgbClr val="0F6041"/>
                </a:solidFill>
              </a:rPr>
              <a:t>Over 100M users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100" i="0">
                <a:solidFill>
                  <a:srgbClr val="0F6041"/>
                </a:solidFill>
              </a:rPr>
              <a:t>About 50K sing-ups daily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100" i="0">
                <a:solidFill>
                  <a:srgbClr val="0F6041"/>
                </a:solidFill>
              </a:rPr>
              <a:t>Team of more than 2,5K people, in 7 locations</a:t>
            </a:r>
            <a:endParaRPr/>
          </a:p>
        </p:txBody>
      </p:sp>
      <p:sp>
        <p:nvSpPr>
          <p:cNvPr id="43" name="Google Shape;4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3" name="Google Shape;293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>
                <a:solidFill>
                  <a:srgbClr val="797979"/>
                </a:solidFill>
              </a:rPr>
              <a:t>OVERPRODUCTION and OVERPROCESSING (too much and too many)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>
                <a:solidFill>
                  <a:srgbClr val="797979"/>
                </a:solidFill>
              </a:rPr>
              <a:t>WAITING (time of deploy, time to get feedback, to find bugs, to transport and move)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>
                <a:solidFill>
                  <a:srgbClr val="797979"/>
                </a:solidFill>
              </a:rPr>
              <a:t>INVENTORY and CONFIGURATION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>
                <a:solidFill>
                  <a:srgbClr val="797979"/>
                </a:solidFill>
              </a:rPr>
              <a:t>POTENTIAL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6" name="Google Shape;306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>
                <a:solidFill>
                  <a:srgbClr val="797979"/>
                </a:solidFill>
              </a:rPr>
              <a:t>OVERPRODUCTION and OVERPROCESSING (too much and too many)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>
                <a:solidFill>
                  <a:srgbClr val="797979"/>
                </a:solidFill>
              </a:rPr>
              <a:t>WAITING (time of deploy, time to get feedback, to find bugs, to transport and move)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>
                <a:solidFill>
                  <a:srgbClr val="797979"/>
                </a:solidFill>
              </a:rPr>
              <a:t>INVENTORY and CONFIGURATION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>
                <a:solidFill>
                  <a:srgbClr val="797979"/>
                </a:solidFill>
              </a:rPr>
              <a:t>POTENTIAL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9" name="Google Shape;319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>
                <a:solidFill>
                  <a:srgbClr val="797979"/>
                </a:solidFill>
              </a:rPr>
              <a:t>OVERPRODUCTION and OVERPROCESSING (too much and too many)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>
                <a:solidFill>
                  <a:srgbClr val="797979"/>
                </a:solidFill>
              </a:rPr>
              <a:t>WAITING (time of deploy, time to get feedback, to find bugs, to transport and move)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>
                <a:solidFill>
                  <a:srgbClr val="797979"/>
                </a:solidFill>
              </a:rPr>
              <a:t>INVENTORY and CONFIGURATION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>
                <a:solidFill>
                  <a:srgbClr val="797979"/>
                </a:solidFill>
              </a:rPr>
              <a:t>POTENTIAL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https://play.kahoot.it/#/lobby?quizId=697eb1db-a704-454a-a470-011f5939f08f</a:t>
            </a:r>
            <a:endParaRPr/>
          </a:p>
        </p:txBody>
      </p:sp>
      <p:sp>
        <p:nvSpPr>
          <p:cNvPr id="332" name="Google Shape;332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41" name="Google Shape;341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55818b174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7" name="Google Shape;67;g55818b174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Достоинства:</a:t>
            </a:r>
            <a:br>
              <a:rPr lang="en-US"/>
            </a:br>
            <a:r>
              <a:rPr lang="en-US"/>
              <a:t>real env</a:t>
            </a:r>
            <a:br>
              <a:rPr lang="en-US"/>
            </a:br>
            <a:r>
              <a:rPr lang="en-US"/>
              <a:t>real data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Real users</a:t>
            </a:r>
            <a:br>
              <a:rPr lang="en-US"/>
            </a:br>
            <a:r>
              <a:rPr lang="en-US"/>
              <a:t>concurrency and simultaneously</a:t>
            </a:r>
            <a:br>
              <a:rPr lang="en-US"/>
            </a:br>
            <a:r>
              <a:rPr lang="en-US"/>
              <a:t>performance tests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Риски: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Keep the app up and running – data loss, rollback, recovery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Harming users “in live”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Performance tests can cause bad user experience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«Тест ин Клауд» - есть ли смысл говорить об этом</a:t>
            </a:r>
            <a:br>
              <a:rPr lang="en-US"/>
            </a:br>
            <a:r>
              <a:rPr lang="en-US"/>
              <a:t>test early and often</a:t>
            </a:r>
            <a:br>
              <a:rPr lang="en-US"/>
            </a:br>
            <a:r>
              <a:rPr lang="en-US"/>
              <a:t>Only prod is prod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There are things you cannot mock or clone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3" name="Google Shape;8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-US"/>
              <a:t>Experiments: A/B test vs. Feature Toggles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Experiments: A/B test vs. Feature Toggles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 all ">
  <p:cSld name="Purple all_1">
    <p:bg>
      <p:bgPr>
        <a:solidFill>
          <a:srgbClr val="20303C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rple all">
  <p:cSld name="Purple all">
    <p:bg>
      <p:bgPr>
        <a:solidFill>
          <a:srgbClr val="733CA6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y Half">
  <p:cSld name="Gray Half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/>
          <p:nvPr/>
        </p:nvSpPr>
        <p:spPr>
          <a:xfrm>
            <a:off x="4572001" y="-4700"/>
            <a:ext cx="4608512" cy="5168737"/>
          </a:xfrm>
          <a:prstGeom prst="rect">
            <a:avLst/>
          </a:prstGeom>
          <a:solidFill>
            <a:srgbClr val="733C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 Half">
  <p:cSld name="Gray Half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6"/>
          <p:cNvSpPr/>
          <p:nvPr/>
        </p:nvSpPr>
        <p:spPr>
          <a:xfrm>
            <a:off x="4572001" y="-4700"/>
            <a:ext cx="4608600" cy="5168700"/>
          </a:xfrm>
          <a:prstGeom prst="rect">
            <a:avLst/>
          </a:prstGeom>
          <a:solidFill>
            <a:srgbClr val="2030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rple frame">
  <p:cSld name="Purple fram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/>
          <p:nvPr/>
        </p:nvSpPr>
        <p:spPr>
          <a:xfrm>
            <a:off x="149550" y="149400"/>
            <a:ext cx="8845200" cy="4844699"/>
          </a:xfrm>
          <a:prstGeom prst="rect">
            <a:avLst/>
          </a:prstGeom>
          <a:solidFill>
            <a:srgbClr val="733C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B909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 Frame">
  <p:cSld name="Gray Fram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/>
          <p:nvPr/>
        </p:nvSpPr>
        <p:spPr>
          <a:xfrm>
            <a:off x="149550" y="149400"/>
            <a:ext cx="8845200" cy="4844699"/>
          </a:xfrm>
          <a:prstGeom prst="rect">
            <a:avLst/>
          </a:prstGeom>
          <a:solidFill>
            <a:srgbClr val="203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B909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 Layout 1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9"/>
          <p:cNvSpPr txBox="1">
            <a:spLocks noGrp="1"/>
          </p:cNvSpPr>
          <p:nvPr>
            <p:ph type="title"/>
          </p:nvPr>
        </p:nvSpPr>
        <p:spPr>
          <a:xfrm>
            <a:off x="489525" y="332400"/>
            <a:ext cx="7826399" cy="852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Helvetica Neue"/>
              <a:buNone/>
              <a:defRPr sz="4800" b="1" i="0" u="none" strike="noStrike" cap="none">
                <a:solidFill>
                  <a:srgbClr val="0000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sz="3600" b="1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sz="3600" b="1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sz="3600" b="1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sz="3600" b="1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sz="3600" b="1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sz="3600" b="1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sz="3600" b="1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sz="3600" b="1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1" name="Google Shape;21;p9"/>
          <p:cNvSpPr txBox="1">
            <a:spLocks noGrp="1"/>
          </p:cNvSpPr>
          <p:nvPr>
            <p:ph type="body" idx="1"/>
          </p:nvPr>
        </p:nvSpPr>
        <p:spPr>
          <a:xfrm>
            <a:off x="562050" y="1263125"/>
            <a:ext cx="4744200" cy="22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4">
  <p:cSld name="Custom Layout 4">
    <p:bg>
      <p:bgPr>
        <a:solidFill>
          <a:srgbClr val="FFFFFF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sldNum" idx="12"/>
          </p:nvPr>
        </p:nvSpPr>
        <p:spPr>
          <a:xfrm>
            <a:off x="8381216" y="4633025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zUwEIt9ez7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YlUKcNNmywk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g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1"/>
          <p:cNvSpPr txBox="1"/>
          <p:nvPr/>
        </p:nvSpPr>
        <p:spPr>
          <a:xfrm>
            <a:off x="453152" y="2936365"/>
            <a:ext cx="76731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 Light"/>
              <a:buNone/>
            </a:pPr>
            <a:r>
              <a:rPr lang="en-US" sz="16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Екатерина Черникова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11"/>
          <p:cNvSpPr txBox="1"/>
          <p:nvPr/>
        </p:nvSpPr>
        <p:spPr>
          <a:xfrm>
            <a:off x="433965" y="1148358"/>
            <a:ext cx="7711500" cy="20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 Light"/>
              <a:buNone/>
            </a:pPr>
            <a:r>
              <a:rPr lang="en-US" sz="40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Бережливый подход к</a:t>
            </a:r>
            <a:r>
              <a:rPr lang="en-US" sz="40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QA: </a:t>
            </a:r>
            <a:r>
              <a:rPr lang="en-US" sz="40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эксперименты, автоматизация, мониторинг</a:t>
            </a:r>
            <a:endParaRPr sz="4000" b="0" i="0" u="none" strike="noStrike" cap="non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29" name="Google Shape;29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283795">
            <a:off x="3976800" y="1911466"/>
            <a:ext cx="6041218" cy="2281378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11"/>
          <p:cNvSpPr txBox="1"/>
          <p:nvPr/>
        </p:nvSpPr>
        <p:spPr>
          <a:xfrm>
            <a:off x="409200" y="4477850"/>
            <a:ext cx="7986300" cy="5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574F"/>
              </a:buClr>
              <a:buSzPts val="1200"/>
              <a:buFont typeface="Helvetica Neue Light"/>
              <a:buNone/>
            </a:pPr>
            <a:r>
              <a:rPr lang="en-US" sz="1400" b="0" i="0" u="none" strike="noStrike" cap="none">
                <a:solidFill>
                  <a:srgbClr val="EB574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katerynac@wix.com	https://www.linkedin.com/in/ekaterina-chernikova/</a:t>
            </a:r>
            <a:endParaRPr sz="1400" b="0" i="0" u="none" strike="noStrike" cap="none">
              <a:solidFill>
                <a:srgbClr val="EB574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31" name="Google Shape;31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3488" y="339502"/>
            <a:ext cx="1800200" cy="254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67806" y="339500"/>
            <a:ext cx="1044346" cy="64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0" title="Deep Purple - Smoke on the Wat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80325" y="4897450"/>
            <a:ext cx="263675" cy="1977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26000"/>
              </a:srgbClr>
            </a:outerShdw>
          </a:effectLst>
        </p:spPr>
      </p:pic>
      <p:sp>
        <p:nvSpPr>
          <p:cNvPr id="114" name="Google Shape;114;p20"/>
          <p:cNvSpPr txBox="1"/>
          <p:nvPr/>
        </p:nvSpPr>
        <p:spPr>
          <a:xfrm>
            <a:off x="323528" y="1815666"/>
            <a:ext cx="8575500" cy="15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Helvetica Neue Light"/>
              <a:buNone/>
            </a:pPr>
            <a:r>
              <a:rPr lang="en-US" sz="40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Мы проводим эксперименты</a:t>
            </a:r>
            <a:r>
              <a:rPr lang="en-US" sz="4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.</a:t>
            </a:r>
            <a:endParaRPr sz="24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574F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1" descr="Watch the music video for &quot;Californication&quot; now!&#10;&#10;Californication available here: http://smarturl.it/getrhcpcalifornica&#10;&#10;&quot;Californication&quot; is the Red Hot Chili Peppers' fourth single and sixth track from their 1999 seventh studio album, Californication. Released as a single in 2000, the song reached #69 on the Billboard Hot 100 in the US, and #16 on the UK charts, and hit #1 on both US Mainstream Rock Tracks for 2 weeks and US Modern Rock Tracks for 1 week.&#10;&#10;http://redhotchilipeppers.com &#10;http://instagram.com/chilipeppers  &#10;https://facebook.com/chilipeppers &#10;https://twitter.com/chilipeppers &#10;http://chilipeppers.tumblr.com&#10;&#10;© 2006 WMG" title="Red Hot Chili Peppers - Californication [Official Music Video]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95825" y="4865800"/>
            <a:ext cx="327425" cy="22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1"/>
          <p:cNvSpPr txBox="1"/>
          <p:nvPr/>
        </p:nvSpPr>
        <p:spPr>
          <a:xfrm>
            <a:off x="323528" y="1815666"/>
            <a:ext cx="8575500" cy="15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Helvetica Neue Light"/>
              <a:buNone/>
            </a:pPr>
            <a:r>
              <a:rPr lang="en-US" sz="40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Мы проводим эксперименты</a:t>
            </a:r>
            <a:r>
              <a:rPr lang="en-US" sz="4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.</a:t>
            </a:r>
            <a:endParaRPr sz="24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/>
          <p:nvPr/>
        </p:nvSpPr>
        <p:spPr>
          <a:xfrm>
            <a:off x="8793900" y="4726575"/>
            <a:ext cx="350100" cy="4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 Light"/>
                <a:ea typeface="Helvetica Neue Light"/>
                <a:cs typeface="Helvetica Neue Light"/>
                <a:sym typeface="Helvetica Neue Light"/>
              </a:rPr>
              <a:t>9</a:t>
            </a: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126" name="Google Shape;126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46800" y="2935402"/>
            <a:ext cx="1800200" cy="25444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2"/>
          <p:cNvSpPr txBox="1"/>
          <p:nvPr/>
        </p:nvSpPr>
        <p:spPr>
          <a:xfrm>
            <a:off x="3732450" y="3469250"/>
            <a:ext cx="1679100" cy="6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Helvetica Neue Light"/>
              <a:buNone/>
            </a:pPr>
            <a:r>
              <a:rPr lang="en-US" sz="6000">
                <a:solidFill>
                  <a:srgbClr val="7030A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?  </a:t>
            </a:r>
            <a:r>
              <a:rPr lang="en-US" sz="6000">
                <a:solidFill>
                  <a:srgbClr val="EB574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?</a:t>
            </a:r>
            <a:endParaRPr sz="6000" b="0" i="0" u="none" strike="noStrike" cap="none">
              <a:solidFill>
                <a:srgbClr val="EB57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" name="Google Shape;12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56700" y="559250"/>
            <a:ext cx="2630602" cy="26306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/>
          <p:nvPr/>
        </p:nvSpPr>
        <p:spPr>
          <a:xfrm>
            <a:off x="7524328" y="0"/>
            <a:ext cx="1368300" cy="627600"/>
          </a:xfrm>
          <a:prstGeom prst="rect">
            <a:avLst/>
          </a:prstGeom>
          <a:solidFill>
            <a:srgbClr val="7030A0">
              <a:alpha val="84705"/>
            </a:srgbClr>
          </a:solidFill>
          <a:ln>
            <a:noFill/>
          </a:ln>
          <a:effectLst>
            <a:outerShdw blurRad="50800" dist="3810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3"/>
          <p:cNvSpPr txBox="1"/>
          <p:nvPr/>
        </p:nvSpPr>
        <p:spPr>
          <a:xfrm>
            <a:off x="7524329" y="121465"/>
            <a:ext cx="1368300" cy="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3CA6"/>
              </a:buClr>
              <a:buSzPts val="640"/>
              <a:buFont typeface="Helvetica Neue"/>
              <a:buNone/>
            </a:pPr>
            <a:r>
              <a:rPr lang="en-US"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Эксперименты</a:t>
            </a:r>
            <a:endParaRPr sz="12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5" name="Google Shape;135;p23"/>
          <p:cNvSpPr txBox="1"/>
          <p:nvPr/>
        </p:nvSpPr>
        <p:spPr>
          <a:xfrm>
            <a:off x="610076" y="504800"/>
            <a:ext cx="5499300" cy="14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Helvetica Neue Light"/>
              <a:buNone/>
            </a:pPr>
            <a:r>
              <a:rPr lang="en-US" sz="3400">
                <a:solidFill>
                  <a:srgbClr val="702FA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Эксперименты на людях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31949" y="1195324"/>
            <a:ext cx="6839550" cy="364775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3"/>
          <p:cNvSpPr txBox="1"/>
          <p:nvPr/>
        </p:nvSpPr>
        <p:spPr>
          <a:xfrm>
            <a:off x="8793900" y="4726575"/>
            <a:ext cx="350100" cy="4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 Light"/>
                <a:ea typeface="Helvetica Neue Light"/>
                <a:cs typeface="Helvetica Neue Light"/>
                <a:sym typeface="Helvetica Neue Light"/>
              </a:rPr>
              <a:t>8</a:t>
            </a: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"/>
          <p:cNvSpPr txBox="1"/>
          <p:nvPr/>
        </p:nvSpPr>
        <p:spPr>
          <a:xfrm>
            <a:off x="323528" y="1815666"/>
            <a:ext cx="8575500" cy="15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Helvetica Neue Light"/>
              <a:buNone/>
            </a:pPr>
            <a:r>
              <a:rPr lang="en-US" sz="40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Мы проводим</a:t>
            </a:r>
            <a:r>
              <a:rPr lang="en-US" sz="4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A/B </a:t>
            </a:r>
            <a:r>
              <a:rPr lang="en-US" sz="40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тесты</a:t>
            </a:r>
            <a:r>
              <a:rPr lang="en-US" sz="4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.</a:t>
            </a:r>
            <a:endParaRPr sz="24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43" name="Google Shape;143;p24"/>
          <p:cNvSpPr txBox="1"/>
          <p:nvPr/>
        </p:nvSpPr>
        <p:spPr>
          <a:xfrm>
            <a:off x="8753600" y="4726575"/>
            <a:ext cx="390300" cy="4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11</a:t>
            </a:r>
            <a:endParaRPr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/>
          <p:cNvSpPr/>
          <p:nvPr/>
        </p:nvSpPr>
        <p:spPr>
          <a:xfrm>
            <a:off x="7524328" y="0"/>
            <a:ext cx="1368300" cy="627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25"/>
          <p:cNvSpPr txBox="1"/>
          <p:nvPr/>
        </p:nvSpPr>
        <p:spPr>
          <a:xfrm>
            <a:off x="7461983" y="121465"/>
            <a:ext cx="1368300" cy="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3CA6"/>
              </a:buClr>
              <a:buSzPts val="640"/>
              <a:buFont typeface="Helvetica Neue"/>
              <a:buNone/>
            </a:pPr>
            <a:r>
              <a:rPr lang="en-US" sz="1400" b="0" i="0" u="none" strike="noStrike" cap="none">
                <a:solidFill>
                  <a:srgbClr val="733BA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A/</a:t>
            </a:r>
            <a:r>
              <a:rPr lang="en-US" sz="2000" b="0" i="0" u="none" strike="noStrike" cap="none">
                <a:solidFill>
                  <a:srgbClr val="733BA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</a:t>
            </a:r>
            <a:endParaRPr sz="2000" b="0" i="0" u="none" strike="noStrike" cap="none">
              <a:solidFill>
                <a:srgbClr val="733BA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0" name="Google Shape;150;p25"/>
          <p:cNvSpPr/>
          <p:nvPr/>
        </p:nvSpPr>
        <p:spPr>
          <a:xfrm>
            <a:off x="264546" y="0"/>
            <a:ext cx="1368300" cy="627600"/>
          </a:xfrm>
          <a:prstGeom prst="rect">
            <a:avLst/>
          </a:prstGeom>
          <a:solidFill>
            <a:srgbClr val="7030A0">
              <a:alpha val="84705"/>
            </a:srgbClr>
          </a:solidFill>
          <a:ln>
            <a:noFill/>
          </a:ln>
          <a:effectLst>
            <a:outerShdw blurRad="50800" dist="3810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5"/>
          <p:cNvSpPr txBox="1"/>
          <p:nvPr/>
        </p:nvSpPr>
        <p:spPr>
          <a:xfrm>
            <a:off x="264547" y="121465"/>
            <a:ext cx="1368300" cy="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3CA6"/>
              </a:buClr>
              <a:buSzPts val="640"/>
              <a:buFont typeface="Helvetica Neue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</a:t>
            </a:r>
            <a:r>
              <a:rPr lang="en-US" sz="1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/B</a:t>
            </a:r>
            <a:endParaRPr sz="12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2" name="Google Shape;152;p25"/>
          <p:cNvSpPr txBox="1"/>
          <p:nvPr/>
        </p:nvSpPr>
        <p:spPr>
          <a:xfrm>
            <a:off x="1308125" y="2000425"/>
            <a:ext cx="6216300" cy="7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Helvetica Neue Light"/>
              <a:buNone/>
            </a:pPr>
            <a:r>
              <a:rPr lang="en-US" sz="3400">
                <a:solidFill>
                  <a:srgbClr val="7030A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История одного</a:t>
            </a:r>
            <a:r>
              <a:rPr lang="en-US" sz="34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A/B </a:t>
            </a:r>
            <a:r>
              <a:rPr lang="en-US" sz="34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теста.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25"/>
          <p:cNvSpPr txBox="1"/>
          <p:nvPr/>
        </p:nvSpPr>
        <p:spPr>
          <a:xfrm>
            <a:off x="8753600" y="4726575"/>
            <a:ext cx="390300" cy="4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12</a:t>
            </a:r>
            <a:endParaRPr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97204"/>
            <a:ext cx="9144000" cy="4549091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6"/>
          <p:cNvSpPr txBox="1"/>
          <p:nvPr/>
        </p:nvSpPr>
        <p:spPr>
          <a:xfrm>
            <a:off x="8711505" y="4801095"/>
            <a:ext cx="80090" cy="164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3CA6"/>
              </a:buClr>
              <a:buSzPts val="640"/>
              <a:buFont typeface="Helvetica Neue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endParaRPr sz="12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0" name="Google Shape;160;p26"/>
          <p:cNvSpPr txBox="1"/>
          <p:nvPr/>
        </p:nvSpPr>
        <p:spPr>
          <a:xfrm>
            <a:off x="8753600" y="4726575"/>
            <a:ext cx="390300" cy="4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 Light"/>
                <a:ea typeface="Helvetica Neue Light"/>
                <a:cs typeface="Helvetica Neue Light"/>
                <a:sym typeface="Helvetica Neue Light"/>
              </a:rPr>
              <a:t>13</a:t>
            </a: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7"/>
          <p:cNvSpPr/>
          <p:nvPr/>
        </p:nvSpPr>
        <p:spPr>
          <a:xfrm>
            <a:off x="7524328" y="0"/>
            <a:ext cx="1368300" cy="627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27"/>
          <p:cNvSpPr txBox="1"/>
          <p:nvPr/>
        </p:nvSpPr>
        <p:spPr>
          <a:xfrm>
            <a:off x="7461983" y="121465"/>
            <a:ext cx="1368300" cy="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3CA6"/>
              </a:buClr>
              <a:buSzPts val="640"/>
              <a:buFont typeface="Helvetica Neue"/>
              <a:buNone/>
            </a:pPr>
            <a:r>
              <a:rPr lang="en-US" sz="1400" b="0" i="0" u="none" strike="noStrike" cap="none">
                <a:solidFill>
                  <a:srgbClr val="733BA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A/</a:t>
            </a:r>
            <a:r>
              <a:rPr lang="en-US" sz="2000" b="0" i="0" u="none" strike="noStrike" cap="none">
                <a:solidFill>
                  <a:srgbClr val="733BA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</a:t>
            </a:r>
            <a:endParaRPr sz="2000" b="0" i="0" u="none" strike="noStrike" cap="none">
              <a:solidFill>
                <a:srgbClr val="733BA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7" name="Google Shape;167;p27"/>
          <p:cNvSpPr/>
          <p:nvPr/>
        </p:nvSpPr>
        <p:spPr>
          <a:xfrm>
            <a:off x="264546" y="0"/>
            <a:ext cx="1368300" cy="627600"/>
          </a:xfrm>
          <a:prstGeom prst="rect">
            <a:avLst/>
          </a:prstGeom>
          <a:solidFill>
            <a:srgbClr val="7030A0">
              <a:alpha val="84705"/>
            </a:srgbClr>
          </a:solidFill>
          <a:ln>
            <a:noFill/>
          </a:ln>
          <a:effectLst>
            <a:outerShdw blurRad="50800" dist="3810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27"/>
          <p:cNvSpPr txBox="1"/>
          <p:nvPr/>
        </p:nvSpPr>
        <p:spPr>
          <a:xfrm>
            <a:off x="264547" y="121465"/>
            <a:ext cx="1368300" cy="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3CA6"/>
              </a:buClr>
              <a:buSzPts val="640"/>
              <a:buFont typeface="Helvetica Neue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</a:t>
            </a:r>
            <a:r>
              <a:rPr lang="en-US" sz="1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/B</a:t>
            </a:r>
            <a:endParaRPr sz="12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9" name="Google Shape;169;p27"/>
          <p:cNvSpPr txBox="1"/>
          <p:nvPr/>
        </p:nvSpPr>
        <p:spPr>
          <a:xfrm>
            <a:off x="1308125" y="2000425"/>
            <a:ext cx="6216300" cy="7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Helvetica Neue Light"/>
              <a:buNone/>
            </a:pPr>
            <a:r>
              <a:rPr lang="en-US" sz="3400">
                <a:solidFill>
                  <a:srgbClr val="7030A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История одного</a:t>
            </a:r>
            <a:r>
              <a:rPr lang="en-US" sz="34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A/B </a:t>
            </a:r>
            <a:r>
              <a:rPr lang="en-US" sz="34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теста.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27"/>
          <p:cNvSpPr txBox="1"/>
          <p:nvPr/>
        </p:nvSpPr>
        <p:spPr>
          <a:xfrm>
            <a:off x="8753600" y="4726575"/>
            <a:ext cx="390300" cy="4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14</a:t>
            </a:r>
            <a:endParaRPr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8"/>
          <p:cNvSpPr/>
          <p:nvPr/>
        </p:nvSpPr>
        <p:spPr>
          <a:xfrm>
            <a:off x="7524328" y="0"/>
            <a:ext cx="1368300" cy="627600"/>
          </a:xfrm>
          <a:prstGeom prst="rect">
            <a:avLst/>
          </a:prstGeom>
          <a:solidFill>
            <a:srgbClr val="7030A0">
              <a:alpha val="84705"/>
            </a:srgbClr>
          </a:solidFill>
          <a:ln>
            <a:noFill/>
          </a:ln>
          <a:effectLst>
            <a:outerShdw blurRad="50800" dist="3810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28"/>
          <p:cNvSpPr txBox="1"/>
          <p:nvPr/>
        </p:nvSpPr>
        <p:spPr>
          <a:xfrm>
            <a:off x="7524329" y="121465"/>
            <a:ext cx="1368300" cy="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3CA6"/>
              </a:buClr>
              <a:buSzPts val="640"/>
              <a:buFont typeface="Helvetica Neue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A/B</a:t>
            </a:r>
            <a:endParaRPr sz="12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7" name="Google Shape;177;p28"/>
          <p:cNvSpPr txBox="1"/>
          <p:nvPr/>
        </p:nvSpPr>
        <p:spPr>
          <a:xfrm>
            <a:off x="485789" y="555565"/>
            <a:ext cx="3384462" cy="1273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Helvetica Neue Light"/>
              <a:buNone/>
            </a:pPr>
            <a:r>
              <a:rPr lang="en-US" sz="3400" b="0" i="0" u="none" strike="noStrike" cap="none">
                <a:solidFill>
                  <a:srgbClr val="7030A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To B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Helvetica Neue Light"/>
              <a:buNone/>
            </a:pPr>
            <a:r>
              <a:rPr lang="en-US" sz="3400" b="0" i="0" u="none" strike="noStrike" cap="none">
                <a:solidFill>
                  <a:srgbClr val="7030A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 or not to B?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8" name="Google Shape;178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32628" y="1638992"/>
            <a:ext cx="5760000" cy="32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8"/>
          <p:cNvSpPr txBox="1"/>
          <p:nvPr/>
        </p:nvSpPr>
        <p:spPr>
          <a:xfrm>
            <a:off x="8753600" y="4726575"/>
            <a:ext cx="390300" cy="4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 Light"/>
                <a:ea typeface="Helvetica Neue Light"/>
                <a:cs typeface="Helvetica Neue Light"/>
                <a:sym typeface="Helvetica Neue Light"/>
              </a:rPr>
              <a:t>15</a:t>
            </a: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9"/>
          <p:cNvSpPr txBox="1"/>
          <p:nvPr/>
        </p:nvSpPr>
        <p:spPr>
          <a:xfrm>
            <a:off x="4921135" y="108065"/>
            <a:ext cx="184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9"/>
          <p:cNvSpPr txBox="1"/>
          <p:nvPr/>
        </p:nvSpPr>
        <p:spPr>
          <a:xfrm>
            <a:off x="323528" y="1815666"/>
            <a:ext cx="8575500" cy="15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Helvetica Neue Light"/>
              <a:buNone/>
            </a:pPr>
            <a:r>
              <a:rPr lang="en-US" sz="40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Мы автоматизируем</a:t>
            </a:r>
            <a:r>
              <a:rPr lang="en-US" sz="4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.</a:t>
            </a:r>
            <a:endParaRPr sz="24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86" name="Google Shape;186;p29"/>
          <p:cNvSpPr txBox="1"/>
          <p:nvPr/>
        </p:nvSpPr>
        <p:spPr>
          <a:xfrm>
            <a:off x="8753600" y="4726575"/>
            <a:ext cx="390300" cy="4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16</a:t>
            </a:r>
            <a:endParaRPr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6576" y="0"/>
            <a:ext cx="4447424" cy="5154386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12"/>
          <p:cNvSpPr txBox="1"/>
          <p:nvPr/>
        </p:nvSpPr>
        <p:spPr>
          <a:xfrm>
            <a:off x="610070" y="483518"/>
            <a:ext cx="2840701" cy="14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Helvetica Neue Light"/>
              <a:buNone/>
            </a:pPr>
            <a:r>
              <a:rPr lang="en-US" sz="3400">
                <a:solidFill>
                  <a:srgbClr val="7030A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Екатерина</a:t>
            </a:r>
            <a:br>
              <a:rPr lang="en-US" sz="3400">
                <a:solidFill>
                  <a:srgbClr val="7030A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en-US" sz="3400">
                <a:solidFill>
                  <a:srgbClr val="7030A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Черникова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2"/>
          <p:cNvSpPr txBox="1"/>
          <p:nvPr/>
        </p:nvSpPr>
        <p:spPr>
          <a:xfrm>
            <a:off x="610075" y="3204950"/>
            <a:ext cx="4086600" cy="14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Helvetica Neue Light"/>
              <a:buNone/>
            </a:pPr>
            <a:r>
              <a:rPr lang="en-US" sz="2400" b="0" i="0" u="none" strike="noStrike" cap="none">
                <a:solidFill>
                  <a:srgbClr val="7030A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katerynac@wix.com</a:t>
            </a:r>
            <a:endParaRPr sz="2400" b="0" i="0" u="none" strike="noStrike" cap="none">
              <a:solidFill>
                <a:srgbClr val="7030A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Helvetica Neue Light"/>
              <a:buNone/>
            </a:pPr>
            <a:r>
              <a:rPr lang="en-US" sz="2400" b="0" i="0" u="none" strike="noStrike" cap="none">
                <a:solidFill>
                  <a:srgbClr val="7030A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QA Guild Core</a:t>
            </a:r>
            <a:r>
              <a:rPr lang="en-US" sz="2400">
                <a:solidFill>
                  <a:srgbClr val="7030A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management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Helvetica Neue Light"/>
              <a:buNone/>
            </a:pPr>
            <a:r>
              <a:rPr lang="en-US" sz="2400">
                <a:solidFill>
                  <a:srgbClr val="7030A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Днепр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12"/>
          <p:cNvSpPr txBox="1"/>
          <p:nvPr/>
        </p:nvSpPr>
        <p:spPr>
          <a:xfrm>
            <a:off x="8793900" y="4726575"/>
            <a:ext cx="350100" cy="4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 Light"/>
                <a:ea typeface="Helvetica Neue Light"/>
                <a:cs typeface="Helvetica Neue Light"/>
                <a:sym typeface="Helvetica Neue Light"/>
              </a:rPr>
              <a:t>2</a:t>
            </a: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0"/>
          <p:cNvSpPr/>
          <p:nvPr/>
        </p:nvSpPr>
        <p:spPr>
          <a:xfrm>
            <a:off x="7524328" y="0"/>
            <a:ext cx="1368300" cy="627600"/>
          </a:xfrm>
          <a:prstGeom prst="rect">
            <a:avLst/>
          </a:prstGeom>
          <a:solidFill>
            <a:srgbClr val="7030A0">
              <a:alpha val="84705"/>
            </a:srgbClr>
          </a:solidFill>
          <a:ln>
            <a:noFill/>
          </a:ln>
          <a:effectLst>
            <a:outerShdw blurRad="50800" dist="3810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30"/>
          <p:cNvSpPr txBox="1"/>
          <p:nvPr/>
        </p:nvSpPr>
        <p:spPr>
          <a:xfrm>
            <a:off x="7524329" y="121465"/>
            <a:ext cx="1368300" cy="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3CA6"/>
              </a:buClr>
              <a:buSzPts val="640"/>
              <a:buFont typeface="Helvetica Neue"/>
              <a:buNone/>
            </a:pPr>
            <a:r>
              <a:rPr lang="en-US"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Автоматизация</a:t>
            </a:r>
            <a:endParaRPr sz="12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3" name="Google Shape;193;p30"/>
          <p:cNvSpPr txBox="1"/>
          <p:nvPr/>
        </p:nvSpPr>
        <p:spPr>
          <a:xfrm>
            <a:off x="610075" y="483525"/>
            <a:ext cx="5492100" cy="14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Helvetica Neue Light"/>
              <a:buNone/>
            </a:pPr>
            <a:r>
              <a:rPr lang="en-US" sz="3400">
                <a:solidFill>
                  <a:srgbClr val="7030A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Доверять лишь тому,</a:t>
            </a:r>
            <a:endParaRPr sz="3400">
              <a:solidFill>
                <a:srgbClr val="7030A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Helvetica Neue Light"/>
              <a:buNone/>
            </a:pPr>
            <a:r>
              <a:rPr lang="en-US" sz="3400">
                <a:solidFill>
                  <a:srgbClr val="7030A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что автоматизировал...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4" name="Google Shape;194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16428" y="1670338"/>
            <a:ext cx="6400000" cy="32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30"/>
          <p:cNvSpPr txBox="1"/>
          <p:nvPr/>
        </p:nvSpPr>
        <p:spPr>
          <a:xfrm>
            <a:off x="8753600" y="4726575"/>
            <a:ext cx="390300" cy="4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 Light"/>
                <a:ea typeface="Helvetica Neue Light"/>
                <a:cs typeface="Helvetica Neue Light"/>
                <a:sym typeface="Helvetica Neue Light"/>
              </a:rPr>
              <a:t>17</a:t>
            </a: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1"/>
          <p:cNvSpPr txBox="1"/>
          <p:nvPr/>
        </p:nvSpPr>
        <p:spPr>
          <a:xfrm>
            <a:off x="4921135" y="108065"/>
            <a:ext cx="184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31"/>
          <p:cNvSpPr txBox="1"/>
          <p:nvPr/>
        </p:nvSpPr>
        <p:spPr>
          <a:xfrm>
            <a:off x="323528" y="1815666"/>
            <a:ext cx="8575500" cy="15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Helvetica Neue Light"/>
              <a:buNone/>
            </a:pPr>
            <a:r>
              <a:rPr lang="en-US" sz="40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Мы настроили мониторинг</a:t>
            </a:r>
            <a:r>
              <a:rPr lang="en-US" sz="4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.</a:t>
            </a:r>
            <a:endParaRPr sz="24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02" name="Google Shape;202;p31"/>
          <p:cNvSpPr txBox="1"/>
          <p:nvPr/>
        </p:nvSpPr>
        <p:spPr>
          <a:xfrm>
            <a:off x="8711505" y="4801095"/>
            <a:ext cx="80090" cy="164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3CA6"/>
              </a:buClr>
              <a:buSzPts val="640"/>
              <a:buFont typeface="Helvetica Neue"/>
              <a:buNone/>
            </a:pPr>
            <a:endParaRPr sz="12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3" name="Google Shape;203;p31"/>
          <p:cNvSpPr txBox="1"/>
          <p:nvPr/>
        </p:nvSpPr>
        <p:spPr>
          <a:xfrm>
            <a:off x="8753600" y="4726575"/>
            <a:ext cx="390300" cy="4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18</a:t>
            </a:r>
            <a:endParaRPr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2"/>
          <p:cNvSpPr/>
          <p:nvPr/>
        </p:nvSpPr>
        <p:spPr>
          <a:xfrm>
            <a:off x="7524328" y="0"/>
            <a:ext cx="1368300" cy="627600"/>
          </a:xfrm>
          <a:prstGeom prst="rect">
            <a:avLst/>
          </a:prstGeom>
          <a:solidFill>
            <a:srgbClr val="7030A0">
              <a:alpha val="84705"/>
            </a:srgbClr>
          </a:solidFill>
          <a:ln>
            <a:noFill/>
          </a:ln>
          <a:effectLst>
            <a:outerShdw blurRad="50800" dist="3810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32"/>
          <p:cNvSpPr txBox="1"/>
          <p:nvPr/>
        </p:nvSpPr>
        <p:spPr>
          <a:xfrm>
            <a:off x="7524329" y="121465"/>
            <a:ext cx="1368300" cy="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3CA6"/>
              </a:buClr>
              <a:buSzPts val="640"/>
              <a:buFont typeface="Helvetica Neue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Monitoring</a:t>
            </a:r>
            <a:endParaRPr sz="12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0" name="Google Shape;210;p32"/>
          <p:cNvSpPr txBox="1"/>
          <p:nvPr/>
        </p:nvSpPr>
        <p:spPr>
          <a:xfrm>
            <a:off x="610074" y="483525"/>
            <a:ext cx="4160399" cy="14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Helvetica Neue Light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32"/>
          <p:cNvSpPr txBox="1"/>
          <p:nvPr/>
        </p:nvSpPr>
        <p:spPr>
          <a:xfrm>
            <a:off x="610075" y="483525"/>
            <a:ext cx="6718800" cy="14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Helvetica Neue Light"/>
              <a:buNone/>
            </a:pPr>
            <a:r>
              <a:rPr lang="en-US" sz="3400" b="0" i="0" u="none" strike="noStrike" cap="none">
                <a:solidFill>
                  <a:srgbClr val="7030A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… </a:t>
            </a:r>
            <a:r>
              <a:rPr lang="en-US" sz="3400">
                <a:solidFill>
                  <a:srgbClr val="7030A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и храним и анализируем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2" name="Google Shape;212;p32"/>
          <p:cNvPicPr preferRelativeResize="0"/>
          <p:nvPr/>
        </p:nvPicPr>
        <p:blipFill rotWithShape="1">
          <a:blip r:embed="rId3">
            <a:alphaModFix amt="90000"/>
          </a:blip>
          <a:srcRect/>
          <a:stretch/>
        </p:blipFill>
        <p:spPr>
          <a:xfrm>
            <a:off x="709800" y="1283864"/>
            <a:ext cx="8358003" cy="3853936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32"/>
          <p:cNvSpPr/>
          <p:nvPr/>
        </p:nvSpPr>
        <p:spPr>
          <a:xfrm>
            <a:off x="7524328" y="0"/>
            <a:ext cx="1368300" cy="627600"/>
          </a:xfrm>
          <a:prstGeom prst="rect">
            <a:avLst/>
          </a:prstGeom>
          <a:solidFill>
            <a:srgbClr val="7030A0">
              <a:alpha val="84710"/>
            </a:srgbClr>
          </a:solidFill>
          <a:ln>
            <a:noFill/>
          </a:ln>
          <a:effectLst>
            <a:outerShdw blurRad="50800" dist="3810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solidFill>
                  <a:schemeClr val="lt1"/>
                </a:solidFill>
              </a:rPr>
              <a:t>Мониторинг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32"/>
          <p:cNvSpPr txBox="1"/>
          <p:nvPr/>
        </p:nvSpPr>
        <p:spPr>
          <a:xfrm>
            <a:off x="8753600" y="4726575"/>
            <a:ext cx="390300" cy="4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 Light"/>
                <a:ea typeface="Helvetica Neue Light"/>
                <a:cs typeface="Helvetica Neue Light"/>
                <a:sym typeface="Helvetica Neue Light"/>
              </a:rPr>
              <a:t>19</a:t>
            </a: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3"/>
          <p:cNvSpPr/>
          <p:nvPr/>
        </p:nvSpPr>
        <p:spPr>
          <a:xfrm>
            <a:off x="7524328" y="0"/>
            <a:ext cx="1368300" cy="627600"/>
          </a:xfrm>
          <a:prstGeom prst="rect">
            <a:avLst/>
          </a:prstGeom>
          <a:solidFill>
            <a:srgbClr val="7030A0">
              <a:alpha val="84705"/>
            </a:srgbClr>
          </a:solidFill>
          <a:ln>
            <a:noFill/>
          </a:ln>
          <a:effectLst>
            <a:outerShdw blurRad="50800" dist="3810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33"/>
          <p:cNvSpPr txBox="1"/>
          <p:nvPr/>
        </p:nvSpPr>
        <p:spPr>
          <a:xfrm>
            <a:off x="7524329" y="121465"/>
            <a:ext cx="1368300" cy="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3CA6"/>
              </a:buClr>
              <a:buSzPts val="640"/>
              <a:buFont typeface="Helvetica Neue"/>
              <a:buNone/>
            </a:pPr>
            <a:r>
              <a:rPr lang="en-US"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Мониторинг</a:t>
            </a:r>
            <a:endParaRPr sz="12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21" name="Google Shape;221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69100" y="1636976"/>
            <a:ext cx="6792552" cy="3502424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33"/>
          <p:cNvSpPr txBox="1"/>
          <p:nvPr/>
        </p:nvSpPr>
        <p:spPr>
          <a:xfrm>
            <a:off x="610075" y="483525"/>
            <a:ext cx="7648500" cy="14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Helvetica Neue Light"/>
              <a:buNone/>
            </a:pPr>
            <a:r>
              <a:rPr lang="en-US" sz="3400" b="0" i="0" u="none" strike="noStrike" cap="none">
                <a:solidFill>
                  <a:srgbClr val="7030A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… </a:t>
            </a:r>
            <a:r>
              <a:rPr lang="en-US" sz="3400">
                <a:solidFill>
                  <a:srgbClr val="7030A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следим за поведением системы и пользователей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33"/>
          <p:cNvSpPr txBox="1"/>
          <p:nvPr/>
        </p:nvSpPr>
        <p:spPr>
          <a:xfrm>
            <a:off x="8711505" y="4801095"/>
            <a:ext cx="80090" cy="164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3CA6"/>
              </a:buClr>
              <a:buSzPts val="640"/>
              <a:buFont typeface="Helvetica Neue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endParaRPr sz="12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4" name="Google Shape;224;p33"/>
          <p:cNvSpPr txBox="1"/>
          <p:nvPr/>
        </p:nvSpPr>
        <p:spPr>
          <a:xfrm>
            <a:off x="8753600" y="4726575"/>
            <a:ext cx="390300" cy="4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 Light"/>
                <a:ea typeface="Helvetica Neue Light"/>
                <a:cs typeface="Helvetica Neue Light"/>
                <a:sym typeface="Helvetica Neue Light"/>
              </a:rPr>
              <a:t>20</a:t>
            </a: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4"/>
          <p:cNvSpPr txBox="1"/>
          <p:nvPr/>
        </p:nvSpPr>
        <p:spPr>
          <a:xfrm>
            <a:off x="4921135" y="108065"/>
            <a:ext cx="184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34"/>
          <p:cNvSpPr txBox="1"/>
          <p:nvPr/>
        </p:nvSpPr>
        <p:spPr>
          <a:xfrm>
            <a:off x="323528" y="1815666"/>
            <a:ext cx="8575500" cy="15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Helvetica Neue Light"/>
              <a:buNone/>
            </a:pPr>
            <a:r>
              <a:rPr lang="en-US" sz="40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У нас команды</a:t>
            </a:r>
            <a:r>
              <a:rPr lang="en-US" sz="4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en-US" sz="40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“</a:t>
            </a:r>
            <a:r>
              <a:rPr lang="en-US" sz="4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10 P</a:t>
            </a:r>
            <a:r>
              <a:rPr lang="en-US" sz="40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”</a:t>
            </a:r>
            <a:r>
              <a:rPr lang="en-US" sz="4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…</a:t>
            </a:r>
            <a:br>
              <a:rPr lang="en-US" sz="4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en-US" sz="16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как бы странно это ни звучало</a:t>
            </a:r>
            <a:r>
              <a:rPr lang="en-US" sz="16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☺</a:t>
            </a:r>
            <a:endParaRPr sz="16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31" name="Google Shape;231;p34"/>
          <p:cNvSpPr txBox="1"/>
          <p:nvPr/>
        </p:nvSpPr>
        <p:spPr>
          <a:xfrm>
            <a:off x="8753600" y="4726575"/>
            <a:ext cx="390300" cy="4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21</a:t>
            </a:r>
            <a:endParaRPr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86666"/>
          </a:srgbClr>
        </a:soli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5"/>
          <p:cNvSpPr/>
          <p:nvPr/>
        </p:nvSpPr>
        <p:spPr>
          <a:xfrm>
            <a:off x="7524328" y="0"/>
            <a:ext cx="1368300" cy="627600"/>
          </a:xfrm>
          <a:prstGeom prst="rect">
            <a:avLst/>
          </a:prstGeom>
          <a:solidFill>
            <a:srgbClr val="7030A0">
              <a:alpha val="84705"/>
            </a:srgbClr>
          </a:solidFill>
          <a:ln>
            <a:noFill/>
          </a:ln>
          <a:effectLst>
            <a:outerShdw blurRad="50800" dist="3810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35"/>
          <p:cNvSpPr txBox="1"/>
          <p:nvPr/>
        </p:nvSpPr>
        <p:spPr>
          <a:xfrm>
            <a:off x="7524329" y="121465"/>
            <a:ext cx="1368300" cy="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3CA6"/>
              </a:buClr>
              <a:buSzPts val="640"/>
              <a:buFont typeface="Helvetica Neue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10 P’s</a:t>
            </a:r>
            <a:endParaRPr sz="12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8" name="Google Shape;238;p35"/>
          <p:cNvSpPr txBox="1"/>
          <p:nvPr/>
        </p:nvSpPr>
        <p:spPr>
          <a:xfrm>
            <a:off x="610075" y="483525"/>
            <a:ext cx="7515600" cy="11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Helvetica Neue Light"/>
              <a:buNone/>
            </a:pPr>
            <a:r>
              <a:rPr lang="en-US" sz="3400">
                <a:solidFill>
                  <a:srgbClr val="7030A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Тестируемость - это требование</a:t>
            </a:r>
            <a:r>
              <a:rPr lang="en-US" sz="3400" b="0" i="0" u="none" strike="noStrike" cap="none">
                <a:solidFill>
                  <a:srgbClr val="7030A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9" name="Google Shape;239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1024" y="1100260"/>
            <a:ext cx="6876176" cy="375666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0" name="Google Shape;240;p35"/>
          <p:cNvCxnSpPr/>
          <p:nvPr/>
        </p:nvCxnSpPr>
        <p:spPr>
          <a:xfrm flipH="1">
            <a:off x="5195895" y="2062716"/>
            <a:ext cx="3097500" cy="1113000"/>
          </a:xfrm>
          <a:prstGeom prst="curvedConnector3">
            <a:avLst>
              <a:gd name="adj1" fmla="val 109729"/>
            </a:avLst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50800" dist="50800" dir="5400000" algn="ctr" rotWithShape="0">
              <a:srgbClr val="20303C"/>
            </a:outerShdw>
          </a:effectLst>
        </p:spPr>
      </p:cxnSp>
      <p:sp>
        <p:nvSpPr>
          <p:cNvPr id="241" name="Google Shape;241;p35"/>
          <p:cNvSpPr txBox="1"/>
          <p:nvPr/>
        </p:nvSpPr>
        <p:spPr>
          <a:xfrm>
            <a:off x="7211063" y="1703121"/>
            <a:ext cx="1300245" cy="456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Helvetica Neue Light"/>
              <a:buNone/>
            </a:pPr>
            <a:r>
              <a:rPr lang="en-US" sz="1600" b="0" i="1" u="none" strike="noStrike" cap="none">
                <a:solidFill>
                  <a:srgbClr val="C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@angiejones</a:t>
            </a:r>
            <a:endParaRPr sz="1600" b="0" i="1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35"/>
          <p:cNvSpPr txBox="1"/>
          <p:nvPr/>
        </p:nvSpPr>
        <p:spPr>
          <a:xfrm>
            <a:off x="366765" y="2954217"/>
            <a:ext cx="1307804" cy="625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Helvetica Neue Light"/>
              <a:buNone/>
            </a:pPr>
            <a:r>
              <a:rPr lang="en-US" sz="1600" b="0" i="1" u="none" strike="noStrike" cap="none">
                <a:solidFill>
                  <a:srgbClr val="C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10 P’s of testability</a:t>
            </a:r>
            <a:endParaRPr sz="1600" b="0" i="1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3" name="Google Shape;243;p35"/>
          <p:cNvCxnSpPr/>
          <p:nvPr/>
        </p:nvCxnSpPr>
        <p:spPr>
          <a:xfrm rot="10800000" flipH="1">
            <a:off x="425302" y="3175560"/>
            <a:ext cx="1836000" cy="519600"/>
          </a:xfrm>
          <a:prstGeom prst="curvedConnector3">
            <a:avLst>
              <a:gd name="adj1" fmla="val 49997"/>
            </a:avLst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50800" dist="50800" dir="5400000" algn="ctr" rotWithShape="0">
              <a:srgbClr val="20303C"/>
            </a:outerShdw>
          </a:effectLst>
        </p:spPr>
      </p:cxnSp>
      <p:sp>
        <p:nvSpPr>
          <p:cNvPr id="244" name="Google Shape;244;p35"/>
          <p:cNvSpPr txBox="1"/>
          <p:nvPr/>
        </p:nvSpPr>
        <p:spPr>
          <a:xfrm>
            <a:off x="8753600" y="4726575"/>
            <a:ext cx="390300" cy="4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 Light"/>
                <a:ea typeface="Helvetica Neue Light"/>
                <a:cs typeface="Helvetica Neue Light"/>
                <a:sym typeface="Helvetica Neue Light"/>
              </a:rPr>
              <a:t>22</a:t>
            </a: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6"/>
          <p:cNvSpPr txBox="1"/>
          <p:nvPr/>
        </p:nvSpPr>
        <p:spPr>
          <a:xfrm>
            <a:off x="4921135" y="108065"/>
            <a:ext cx="184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36"/>
          <p:cNvSpPr txBox="1"/>
          <p:nvPr/>
        </p:nvSpPr>
        <p:spPr>
          <a:xfrm>
            <a:off x="323528" y="1815666"/>
            <a:ext cx="8575500" cy="15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Helvetica Neue Light"/>
              <a:buNone/>
            </a:pPr>
            <a:r>
              <a:rPr lang="en-US" sz="40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Наш QA бережливый</a:t>
            </a:r>
            <a:r>
              <a:rPr lang="en-US" sz="4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!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Helvetica Neue Light"/>
              <a:buNone/>
            </a:pPr>
            <a:r>
              <a:rPr lang="en-US" sz="16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… </a:t>
            </a:r>
            <a:r>
              <a:rPr lang="en-US" sz="16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или продуманный и оптимизированный</a:t>
            </a:r>
            <a:r>
              <a:rPr lang="en-US" sz="16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.</a:t>
            </a:r>
            <a:endParaRPr sz="16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51" name="Google Shape;251;p36"/>
          <p:cNvSpPr txBox="1"/>
          <p:nvPr/>
        </p:nvSpPr>
        <p:spPr>
          <a:xfrm>
            <a:off x="8753600" y="4726575"/>
            <a:ext cx="390300" cy="4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23</a:t>
            </a:r>
            <a:endParaRPr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7"/>
          <p:cNvSpPr/>
          <p:nvPr/>
        </p:nvSpPr>
        <p:spPr>
          <a:xfrm>
            <a:off x="7524328" y="0"/>
            <a:ext cx="1368300" cy="627600"/>
          </a:xfrm>
          <a:prstGeom prst="rect">
            <a:avLst/>
          </a:prstGeom>
          <a:solidFill>
            <a:srgbClr val="7030A0">
              <a:alpha val="84705"/>
            </a:srgbClr>
          </a:solidFill>
          <a:ln>
            <a:noFill/>
          </a:ln>
          <a:effectLst>
            <a:outerShdw blurRad="50800" dist="3810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37"/>
          <p:cNvSpPr txBox="1"/>
          <p:nvPr/>
        </p:nvSpPr>
        <p:spPr>
          <a:xfrm>
            <a:off x="7524329" y="121465"/>
            <a:ext cx="1368300" cy="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3CA6"/>
              </a:buClr>
              <a:buSzPts val="640"/>
              <a:buFont typeface="Helvetica Neue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Lean</a:t>
            </a:r>
            <a:endParaRPr sz="12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8" name="Google Shape;258;p37"/>
          <p:cNvSpPr txBox="1"/>
          <p:nvPr/>
        </p:nvSpPr>
        <p:spPr>
          <a:xfrm>
            <a:off x="610075" y="483525"/>
            <a:ext cx="6272100" cy="8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Helvetica Neue Light"/>
              <a:buNone/>
            </a:pPr>
            <a:r>
              <a:rPr lang="en-US" sz="3400">
                <a:solidFill>
                  <a:srgbClr val="7030A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Сокращение потерь</a:t>
            </a:r>
            <a:r>
              <a:rPr lang="en-US" sz="3400" b="0" i="0" u="none" strike="noStrike" cap="none">
                <a:solidFill>
                  <a:srgbClr val="7030A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37"/>
          <p:cNvSpPr txBox="1"/>
          <p:nvPr/>
        </p:nvSpPr>
        <p:spPr>
          <a:xfrm>
            <a:off x="610075" y="1878200"/>
            <a:ext cx="2886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Helvetica Neue Light"/>
                <a:ea typeface="Helvetica Neue Light"/>
                <a:cs typeface="Helvetica Neue Light"/>
                <a:sym typeface="Helvetica Neue Light"/>
              </a:rPr>
              <a:t>Сверх-обработка</a:t>
            </a: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60" name="Google Shape;260;p37"/>
          <p:cNvSpPr/>
          <p:nvPr/>
        </p:nvSpPr>
        <p:spPr>
          <a:xfrm>
            <a:off x="3063325" y="2608750"/>
            <a:ext cx="3162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Helvetica Neue Light"/>
                <a:ea typeface="Helvetica Neue Light"/>
                <a:cs typeface="Helvetica Neue Light"/>
                <a:sym typeface="Helvetica Neue Light"/>
              </a:rPr>
              <a:t>Сверхпроизводство</a:t>
            </a: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61" name="Google Shape;261;p37"/>
          <p:cNvSpPr/>
          <p:nvPr/>
        </p:nvSpPr>
        <p:spPr>
          <a:xfrm>
            <a:off x="5519141" y="1494219"/>
            <a:ext cx="224642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Helvetica Neue Light"/>
                <a:ea typeface="Helvetica Neue Light"/>
                <a:cs typeface="Helvetica Neue Light"/>
                <a:sym typeface="Helvetica Neue Light"/>
              </a:rPr>
              <a:t>Ожидание</a:t>
            </a: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62" name="Google Shape;262;p37"/>
          <p:cNvSpPr/>
          <p:nvPr/>
        </p:nvSpPr>
        <p:spPr>
          <a:xfrm>
            <a:off x="1263475" y="3723303"/>
            <a:ext cx="45720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Helvetica Neue Light"/>
                <a:ea typeface="Helvetica Neue Light"/>
                <a:cs typeface="Helvetica Neue Light"/>
                <a:sym typeface="Helvetica Neue Light"/>
              </a:rPr>
              <a:t>Конфигурация</a:t>
            </a: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63" name="Google Shape;263;p37"/>
          <p:cNvSpPr/>
          <p:nvPr/>
        </p:nvSpPr>
        <p:spPr>
          <a:xfrm>
            <a:off x="6642348" y="3082875"/>
            <a:ext cx="1986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Helvetica Neue Light"/>
                <a:ea typeface="Helvetica Neue Light"/>
                <a:cs typeface="Helvetica Neue Light"/>
                <a:sym typeface="Helvetica Neue Light"/>
              </a:rPr>
              <a:t>Потенциал</a:t>
            </a: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64" name="Google Shape;264;p37"/>
          <p:cNvSpPr txBox="1"/>
          <p:nvPr/>
        </p:nvSpPr>
        <p:spPr>
          <a:xfrm>
            <a:off x="8753600" y="4726575"/>
            <a:ext cx="390300" cy="4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 Light"/>
                <a:ea typeface="Helvetica Neue Light"/>
                <a:cs typeface="Helvetica Neue Light"/>
                <a:sym typeface="Helvetica Neue Light"/>
              </a:rPr>
              <a:t>24</a:t>
            </a: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8"/>
          <p:cNvSpPr/>
          <p:nvPr/>
        </p:nvSpPr>
        <p:spPr>
          <a:xfrm>
            <a:off x="7524328" y="0"/>
            <a:ext cx="1368300" cy="627600"/>
          </a:xfrm>
          <a:prstGeom prst="rect">
            <a:avLst/>
          </a:prstGeom>
          <a:solidFill>
            <a:srgbClr val="7030A0">
              <a:alpha val="84705"/>
            </a:srgbClr>
          </a:solidFill>
          <a:ln>
            <a:noFill/>
          </a:ln>
          <a:effectLst>
            <a:outerShdw blurRad="50800" dist="3810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38"/>
          <p:cNvSpPr txBox="1"/>
          <p:nvPr/>
        </p:nvSpPr>
        <p:spPr>
          <a:xfrm>
            <a:off x="7524329" y="121465"/>
            <a:ext cx="1368300" cy="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3CA6"/>
              </a:buClr>
              <a:buSzPts val="640"/>
              <a:buFont typeface="Helvetica Neue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Lean</a:t>
            </a:r>
            <a:endParaRPr sz="12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71" name="Google Shape;271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0075" y="1905663"/>
            <a:ext cx="2009302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8"/>
          <p:cNvSpPr txBox="1"/>
          <p:nvPr/>
        </p:nvSpPr>
        <p:spPr>
          <a:xfrm>
            <a:off x="610075" y="483525"/>
            <a:ext cx="6260100" cy="8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Helvetica Neue Light"/>
              <a:buNone/>
            </a:pPr>
            <a:r>
              <a:rPr lang="en-US" sz="3400">
                <a:solidFill>
                  <a:srgbClr val="7030A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Сокращение потерь</a:t>
            </a:r>
            <a:r>
              <a:rPr lang="en-US" sz="3400" b="0" i="0" u="none" strike="noStrike" cap="none">
                <a:solidFill>
                  <a:srgbClr val="7030A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38"/>
          <p:cNvSpPr txBox="1"/>
          <p:nvPr/>
        </p:nvSpPr>
        <p:spPr>
          <a:xfrm>
            <a:off x="8753600" y="4726575"/>
            <a:ext cx="390300" cy="4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 Light"/>
                <a:ea typeface="Helvetica Neue Light"/>
                <a:cs typeface="Helvetica Neue Light"/>
                <a:sym typeface="Helvetica Neue Light"/>
              </a:rPr>
              <a:t>24</a:t>
            </a: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74" name="Google Shape;274;p38"/>
          <p:cNvSpPr/>
          <p:nvPr/>
        </p:nvSpPr>
        <p:spPr>
          <a:xfrm>
            <a:off x="3063325" y="2608750"/>
            <a:ext cx="3162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Helvetica Neue Light"/>
                <a:ea typeface="Helvetica Neue Light"/>
                <a:cs typeface="Helvetica Neue Light"/>
                <a:sym typeface="Helvetica Neue Light"/>
              </a:rPr>
              <a:t>Сверхпроизводство</a:t>
            </a: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75" name="Google Shape;275;p38"/>
          <p:cNvSpPr/>
          <p:nvPr/>
        </p:nvSpPr>
        <p:spPr>
          <a:xfrm>
            <a:off x="5519141" y="1494219"/>
            <a:ext cx="2246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Helvetica Neue Light"/>
                <a:ea typeface="Helvetica Neue Light"/>
                <a:cs typeface="Helvetica Neue Light"/>
                <a:sym typeface="Helvetica Neue Light"/>
              </a:rPr>
              <a:t>Ожидание</a:t>
            </a: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76" name="Google Shape;276;p38"/>
          <p:cNvSpPr/>
          <p:nvPr/>
        </p:nvSpPr>
        <p:spPr>
          <a:xfrm>
            <a:off x="1263475" y="3723303"/>
            <a:ext cx="4572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Helvetica Neue Light"/>
                <a:ea typeface="Helvetica Neue Light"/>
                <a:cs typeface="Helvetica Neue Light"/>
                <a:sym typeface="Helvetica Neue Light"/>
              </a:rPr>
              <a:t>Конфигурация</a:t>
            </a: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77" name="Google Shape;277;p38"/>
          <p:cNvSpPr/>
          <p:nvPr/>
        </p:nvSpPr>
        <p:spPr>
          <a:xfrm>
            <a:off x="6642348" y="3082875"/>
            <a:ext cx="1986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Helvetica Neue Light"/>
                <a:ea typeface="Helvetica Neue Light"/>
                <a:cs typeface="Helvetica Neue Light"/>
                <a:sym typeface="Helvetica Neue Light"/>
              </a:rPr>
              <a:t>Потенциал</a:t>
            </a: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9"/>
          <p:cNvSpPr/>
          <p:nvPr/>
        </p:nvSpPr>
        <p:spPr>
          <a:xfrm>
            <a:off x="7524328" y="0"/>
            <a:ext cx="1368300" cy="627600"/>
          </a:xfrm>
          <a:prstGeom prst="rect">
            <a:avLst/>
          </a:prstGeom>
          <a:solidFill>
            <a:srgbClr val="7030A0">
              <a:alpha val="84705"/>
            </a:srgbClr>
          </a:solidFill>
          <a:ln>
            <a:noFill/>
          </a:ln>
          <a:effectLst>
            <a:outerShdw blurRad="50800" dist="3810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39"/>
          <p:cNvSpPr txBox="1"/>
          <p:nvPr/>
        </p:nvSpPr>
        <p:spPr>
          <a:xfrm>
            <a:off x="7524329" y="121465"/>
            <a:ext cx="1368300" cy="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3CA6"/>
              </a:buClr>
              <a:buSzPts val="640"/>
              <a:buFont typeface="Helvetica Neue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Lean</a:t>
            </a:r>
            <a:endParaRPr sz="12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84" name="Google Shape;284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0075" y="1905663"/>
            <a:ext cx="2009302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99867" y="2463303"/>
            <a:ext cx="2019274" cy="12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39"/>
          <p:cNvSpPr txBox="1"/>
          <p:nvPr/>
        </p:nvSpPr>
        <p:spPr>
          <a:xfrm>
            <a:off x="610075" y="483525"/>
            <a:ext cx="6320400" cy="9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Helvetica Neue Light"/>
              <a:buNone/>
            </a:pPr>
            <a:r>
              <a:rPr lang="en-US" sz="3400">
                <a:solidFill>
                  <a:srgbClr val="7030A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Сокращение потерь</a:t>
            </a:r>
            <a:r>
              <a:rPr lang="en-US" sz="3400" b="0" i="0" u="none" strike="noStrike" cap="none">
                <a:solidFill>
                  <a:srgbClr val="7030A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39"/>
          <p:cNvSpPr txBox="1"/>
          <p:nvPr/>
        </p:nvSpPr>
        <p:spPr>
          <a:xfrm>
            <a:off x="8753600" y="4726575"/>
            <a:ext cx="390300" cy="4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 Light"/>
                <a:ea typeface="Helvetica Neue Light"/>
                <a:cs typeface="Helvetica Neue Light"/>
                <a:sym typeface="Helvetica Neue Light"/>
              </a:rPr>
              <a:t>24</a:t>
            </a: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88" name="Google Shape;288;p39"/>
          <p:cNvSpPr/>
          <p:nvPr/>
        </p:nvSpPr>
        <p:spPr>
          <a:xfrm>
            <a:off x="5519141" y="1494219"/>
            <a:ext cx="2246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Helvetica Neue Light"/>
                <a:ea typeface="Helvetica Neue Light"/>
                <a:cs typeface="Helvetica Neue Light"/>
                <a:sym typeface="Helvetica Neue Light"/>
              </a:rPr>
              <a:t>Ожидание</a:t>
            </a: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89" name="Google Shape;289;p39"/>
          <p:cNvSpPr/>
          <p:nvPr/>
        </p:nvSpPr>
        <p:spPr>
          <a:xfrm>
            <a:off x="1263475" y="3723303"/>
            <a:ext cx="4572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Helvetica Neue Light"/>
                <a:ea typeface="Helvetica Neue Light"/>
                <a:cs typeface="Helvetica Neue Light"/>
                <a:sym typeface="Helvetica Neue Light"/>
              </a:rPr>
              <a:t>Конфигурация</a:t>
            </a: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90" name="Google Shape;290;p39"/>
          <p:cNvSpPr/>
          <p:nvPr/>
        </p:nvSpPr>
        <p:spPr>
          <a:xfrm>
            <a:off x="6642348" y="3082875"/>
            <a:ext cx="1986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Helvetica Neue Light"/>
                <a:ea typeface="Helvetica Neue Light"/>
                <a:cs typeface="Helvetica Neue Light"/>
                <a:sym typeface="Helvetica Neue Light"/>
              </a:rPr>
              <a:t>Потенциал</a:t>
            </a: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13"/>
          <p:cNvPicPr preferRelativeResize="0"/>
          <p:nvPr/>
        </p:nvPicPr>
        <p:blipFill rotWithShape="1">
          <a:blip r:embed="rId3">
            <a:alphaModFix amt="60000"/>
          </a:blip>
          <a:srcRect/>
          <a:stretch/>
        </p:blipFill>
        <p:spPr>
          <a:xfrm>
            <a:off x="638761" y="929053"/>
            <a:ext cx="7866478" cy="3751804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3"/>
          <p:cNvSpPr/>
          <p:nvPr/>
        </p:nvSpPr>
        <p:spPr>
          <a:xfrm>
            <a:off x="323528" y="1141954"/>
            <a:ext cx="4343400" cy="14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 Light"/>
              <a:buNone/>
            </a:pPr>
            <a:endParaRPr sz="4400" b="0" i="0" u="none" strike="noStrike" cap="none">
              <a:solidFill>
                <a:srgbClr val="162D3D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7" name="Google Shape;47;p13"/>
          <p:cNvSpPr/>
          <p:nvPr/>
        </p:nvSpPr>
        <p:spPr>
          <a:xfrm>
            <a:off x="2492674" y="2207225"/>
            <a:ext cx="3564600" cy="9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B574F"/>
              </a:buClr>
              <a:buSzPts val="1600"/>
              <a:buFont typeface="Helvetica Neue Light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200/1.5k A/B </a:t>
            </a:r>
            <a:r>
              <a:rPr lang="en-US" sz="28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тестов</a:t>
            </a:r>
            <a:endParaRPr sz="2800" b="0" i="0" u="none" strike="noStrike" cap="none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8" name="Google Shape;48;p13"/>
          <p:cNvSpPr/>
          <p:nvPr/>
        </p:nvSpPr>
        <p:spPr>
          <a:xfrm>
            <a:off x="6290942" y="2107944"/>
            <a:ext cx="2931756" cy="377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62D3D"/>
              </a:buClr>
              <a:buSzPts val="1000"/>
              <a:buFont typeface="Helvetica Neue Light"/>
              <a:buNone/>
            </a:pPr>
            <a:r>
              <a:rPr lang="en-US" sz="2400" b="0" i="0" u="none" strike="noStrike" cap="none">
                <a:solidFill>
                  <a:srgbClr val="162D3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7 </a:t>
            </a:r>
            <a:r>
              <a:rPr lang="en-US" sz="2000">
                <a:solidFill>
                  <a:srgbClr val="162D3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локаций</a:t>
            </a:r>
            <a:r>
              <a:rPr lang="en-US" sz="2000" b="0" i="0" u="none" strike="noStrike" cap="none">
                <a:solidFill>
                  <a:srgbClr val="162D3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, 3 </a:t>
            </a:r>
            <a:r>
              <a:rPr lang="en-US" sz="2000">
                <a:solidFill>
                  <a:srgbClr val="162D3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страны</a:t>
            </a:r>
            <a:endParaRPr sz="2000" b="0" i="0" u="none" strike="noStrike" cap="none">
              <a:solidFill>
                <a:srgbClr val="162D3D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9" name="Google Shape;49;p13"/>
          <p:cNvSpPr/>
          <p:nvPr/>
        </p:nvSpPr>
        <p:spPr>
          <a:xfrm>
            <a:off x="3170375" y="1141950"/>
            <a:ext cx="2774100" cy="2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2D3D"/>
              </a:buClr>
              <a:buSzPts val="1000"/>
              <a:buFont typeface="Helvetica Neue Light"/>
              <a:buNone/>
            </a:pPr>
            <a:r>
              <a:rPr lang="en-US" sz="2000" b="0" i="0" u="none" strike="noStrike" cap="none">
                <a:solidFill>
                  <a:srgbClr val="162D3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&gt;150m </a:t>
            </a:r>
            <a:r>
              <a:rPr lang="en-US" sz="2000">
                <a:solidFill>
                  <a:srgbClr val="162D3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пользователей</a:t>
            </a:r>
            <a:endParaRPr sz="2000" b="0" i="0" u="none" strike="noStrike" cap="none">
              <a:solidFill>
                <a:srgbClr val="162D3D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50" name="Google Shape;50;p13"/>
          <p:cNvSpPr/>
          <p:nvPr/>
        </p:nvSpPr>
        <p:spPr>
          <a:xfrm>
            <a:off x="4855775" y="1553150"/>
            <a:ext cx="2216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2D3D"/>
              </a:buClr>
              <a:buSzPts val="1000"/>
              <a:buFont typeface="Helvetica Neue Light"/>
              <a:buNone/>
            </a:pPr>
            <a:r>
              <a:rPr lang="en-US" sz="2000" b="0" i="0" u="none" strike="noStrike" cap="none">
                <a:solidFill>
                  <a:srgbClr val="162D3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2m </a:t>
            </a:r>
            <a:r>
              <a:rPr lang="en-US" sz="2000">
                <a:solidFill>
                  <a:srgbClr val="162D3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регистраций</a:t>
            </a:r>
            <a:endParaRPr sz="2000" b="0" i="0" u="none" strike="noStrike" cap="none">
              <a:solidFill>
                <a:srgbClr val="162D3D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51" name="Google Shape;51;p13"/>
          <p:cNvSpPr/>
          <p:nvPr/>
        </p:nvSpPr>
        <p:spPr>
          <a:xfrm>
            <a:off x="8207897" y="3651870"/>
            <a:ext cx="936000" cy="88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13"/>
          <p:cNvSpPr txBox="1"/>
          <p:nvPr/>
        </p:nvSpPr>
        <p:spPr>
          <a:xfrm>
            <a:off x="9956800" y="2040467"/>
            <a:ext cx="184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3"/>
          <p:cNvSpPr/>
          <p:nvPr/>
        </p:nvSpPr>
        <p:spPr>
          <a:xfrm>
            <a:off x="6966624" y="1770125"/>
            <a:ext cx="2216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62D3D"/>
              </a:buClr>
              <a:buSzPts val="1000"/>
              <a:buFont typeface="Helvetica Neue Light"/>
              <a:buNone/>
            </a:pPr>
            <a:r>
              <a:rPr lang="en-US" sz="2000" b="0" i="0" u="none" strike="noStrike" cap="none">
                <a:solidFill>
                  <a:srgbClr val="162D3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2.5k </a:t>
            </a:r>
            <a:r>
              <a:rPr lang="en-US" sz="2000">
                <a:solidFill>
                  <a:srgbClr val="162D3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сотрудников</a:t>
            </a:r>
            <a:endParaRPr sz="2000" b="0" i="0" u="none" strike="noStrike" cap="none">
              <a:solidFill>
                <a:srgbClr val="162D3D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54" name="Google Shape;54;p13"/>
          <p:cNvSpPr/>
          <p:nvPr/>
        </p:nvSpPr>
        <p:spPr>
          <a:xfrm>
            <a:off x="6533147" y="2906790"/>
            <a:ext cx="2265123" cy="397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2D3D"/>
              </a:buClr>
              <a:buSzPts val="1000"/>
              <a:buFont typeface="Helvetica Neue Light"/>
              <a:buNone/>
            </a:pPr>
            <a:r>
              <a:rPr lang="en-US" sz="2000" b="0" i="0" u="none" strike="noStrike" cap="none">
                <a:solidFill>
                  <a:srgbClr val="162D3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20+ ‘</a:t>
            </a:r>
            <a:r>
              <a:rPr lang="en-US" sz="2000">
                <a:solidFill>
                  <a:srgbClr val="162D3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компаний</a:t>
            </a:r>
            <a:r>
              <a:rPr lang="en-US" sz="2000" b="0" i="0" u="none" strike="noStrike" cap="none">
                <a:solidFill>
                  <a:srgbClr val="162D3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’</a:t>
            </a:r>
            <a:endParaRPr sz="2000" b="0" i="0" u="none" strike="noStrike" cap="none">
              <a:solidFill>
                <a:srgbClr val="162D3D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7524328" y="0"/>
            <a:ext cx="1368300" cy="627600"/>
          </a:xfrm>
          <a:prstGeom prst="rect">
            <a:avLst/>
          </a:prstGeom>
          <a:solidFill>
            <a:srgbClr val="7030A0">
              <a:alpha val="84705"/>
            </a:srgbClr>
          </a:solidFill>
          <a:ln>
            <a:noFill/>
          </a:ln>
          <a:effectLst>
            <a:outerShdw blurRad="50800" dist="3810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7524329" y="121465"/>
            <a:ext cx="1368300" cy="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3CA6"/>
              </a:buClr>
              <a:buSzPts val="640"/>
              <a:buFont typeface="Helvetica Neue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Wix</a:t>
            </a:r>
            <a:endParaRPr sz="12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7" name="Google Shape;57;p13"/>
          <p:cNvSpPr/>
          <p:nvPr/>
        </p:nvSpPr>
        <p:spPr>
          <a:xfrm>
            <a:off x="4572000" y="3367209"/>
            <a:ext cx="1835275" cy="2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62D3D"/>
              </a:buClr>
              <a:buSzPts val="1000"/>
              <a:buFont typeface="Helvetica Neue Light"/>
              <a:buNone/>
            </a:pPr>
            <a:r>
              <a:rPr lang="en-US" sz="2800" b="0" i="0" u="none" strike="noStrike" cap="none">
                <a:solidFill>
                  <a:srgbClr val="162D3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8 </a:t>
            </a:r>
            <a:r>
              <a:rPr lang="en-US" sz="2800">
                <a:solidFill>
                  <a:srgbClr val="162D3D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минут</a:t>
            </a:r>
            <a:endParaRPr sz="2800" b="0" i="0" u="none" strike="noStrike" cap="none">
              <a:solidFill>
                <a:srgbClr val="162D3D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8793900" y="4726575"/>
            <a:ext cx="350100" cy="4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 Light"/>
                <a:ea typeface="Helvetica Neue Light"/>
                <a:cs typeface="Helvetica Neue Light"/>
                <a:sym typeface="Helvetica Neue Light"/>
              </a:rPr>
              <a:t>3</a:t>
            </a: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0"/>
          <p:cNvSpPr/>
          <p:nvPr/>
        </p:nvSpPr>
        <p:spPr>
          <a:xfrm>
            <a:off x="7524328" y="0"/>
            <a:ext cx="1368300" cy="627600"/>
          </a:xfrm>
          <a:prstGeom prst="rect">
            <a:avLst/>
          </a:prstGeom>
          <a:solidFill>
            <a:srgbClr val="7030A0">
              <a:alpha val="84705"/>
            </a:srgbClr>
          </a:solidFill>
          <a:ln>
            <a:noFill/>
          </a:ln>
          <a:effectLst>
            <a:outerShdw blurRad="50800" dist="3810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40"/>
          <p:cNvSpPr txBox="1"/>
          <p:nvPr/>
        </p:nvSpPr>
        <p:spPr>
          <a:xfrm>
            <a:off x="7524329" y="121465"/>
            <a:ext cx="1368300" cy="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3CA6"/>
              </a:buClr>
              <a:buSzPts val="640"/>
              <a:buFont typeface="Helvetica Neue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Lean</a:t>
            </a:r>
            <a:endParaRPr sz="12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97" name="Google Shape;297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0075" y="1905663"/>
            <a:ext cx="2009302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99867" y="2463303"/>
            <a:ext cx="2019274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4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33814" y="923141"/>
            <a:ext cx="2390514" cy="12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40"/>
          <p:cNvSpPr txBox="1"/>
          <p:nvPr/>
        </p:nvSpPr>
        <p:spPr>
          <a:xfrm>
            <a:off x="610075" y="483525"/>
            <a:ext cx="6032400" cy="14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Helvetica Neue Light"/>
              <a:buNone/>
            </a:pPr>
            <a:r>
              <a:rPr lang="en-US" sz="3400">
                <a:solidFill>
                  <a:srgbClr val="7030A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Сокращение потерь</a:t>
            </a:r>
            <a:r>
              <a:rPr lang="en-US" sz="3400" b="0" i="0" u="none" strike="noStrike" cap="none">
                <a:solidFill>
                  <a:srgbClr val="7030A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40"/>
          <p:cNvSpPr txBox="1"/>
          <p:nvPr/>
        </p:nvSpPr>
        <p:spPr>
          <a:xfrm>
            <a:off x="8753600" y="4726575"/>
            <a:ext cx="390300" cy="4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 Light"/>
                <a:ea typeface="Helvetica Neue Light"/>
                <a:cs typeface="Helvetica Neue Light"/>
                <a:sym typeface="Helvetica Neue Light"/>
              </a:rPr>
              <a:t>24</a:t>
            </a: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02" name="Google Shape;302;p40"/>
          <p:cNvSpPr/>
          <p:nvPr/>
        </p:nvSpPr>
        <p:spPr>
          <a:xfrm>
            <a:off x="1263475" y="3723303"/>
            <a:ext cx="4572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Helvetica Neue Light"/>
                <a:ea typeface="Helvetica Neue Light"/>
                <a:cs typeface="Helvetica Neue Light"/>
                <a:sym typeface="Helvetica Neue Light"/>
              </a:rPr>
              <a:t>Конфигурация</a:t>
            </a: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03" name="Google Shape;303;p40"/>
          <p:cNvSpPr/>
          <p:nvPr/>
        </p:nvSpPr>
        <p:spPr>
          <a:xfrm>
            <a:off x="6642348" y="3082875"/>
            <a:ext cx="1986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Helvetica Neue Light"/>
                <a:ea typeface="Helvetica Neue Light"/>
                <a:cs typeface="Helvetica Neue Light"/>
                <a:sym typeface="Helvetica Neue Light"/>
              </a:rPr>
              <a:t>Потенциал</a:t>
            </a: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1"/>
          <p:cNvSpPr/>
          <p:nvPr/>
        </p:nvSpPr>
        <p:spPr>
          <a:xfrm>
            <a:off x="7524328" y="0"/>
            <a:ext cx="1368300" cy="627600"/>
          </a:xfrm>
          <a:prstGeom prst="rect">
            <a:avLst/>
          </a:prstGeom>
          <a:solidFill>
            <a:srgbClr val="7030A0">
              <a:alpha val="84705"/>
            </a:srgbClr>
          </a:solidFill>
          <a:ln>
            <a:noFill/>
          </a:ln>
          <a:effectLst>
            <a:outerShdw blurRad="50800" dist="3810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41"/>
          <p:cNvSpPr txBox="1"/>
          <p:nvPr/>
        </p:nvSpPr>
        <p:spPr>
          <a:xfrm>
            <a:off x="7524329" y="121465"/>
            <a:ext cx="1368300" cy="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3CA6"/>
              </a:buClr>
              <a:buSzPts val="640"/>
              <a:buFont typeface="Helvetica Neue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Lean</a:t>
            </a:r>
            <a:endParaRPr sz="12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10" name="Google Shape;310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0075" y="1905663"/>
            <a:ext cx="2009302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99867" y="2463303"/>
            <a:ext cx="2019274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33814" y="923141"/>
            <a:ext cx="2390514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4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92696" y="3564244"/>
            <a:ext cx="1920000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41"/>
          <p:cNvSpPr txBox="1"/>
          <p:nvPr/>
        </p:nvSpPr>
        <p:spPr>
          <a:xfrm>
            <a:off x="610075" y="483525"/>
            <a:ext cx="5451000" cy="14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Helvetica Neue Light"/>
              <a:buNone/>
            </a:pPr>
            <a:r>
              <a:rPr lang="en-US" sz="3400">
                <a:solidFill>
                  <a:srgbClr val="7030A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Сокращение потерь</a:t>
            </a:r>
            <a:r>
              <a:rPr lang="en-US" sz="3400" b="0" i="0" u="none" strike="noStrike" cap="none">
                <a:solidFill>
                  <a:srgbClr val="7030A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41"/>
          <p:cNvSpPr txBox="1"/>
          <p:nvPr/>
        </p:nvSpPr>
        <p:spPr>
          <a:xfrm>
            <a:off x="8753600" y="4726575"/>
            <a:ext cx="390300" cy="4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 Light"/>
                <a:ea typeface="Helvetica Neue Light"/>
                <a:cs typeface="Helvetica Neue Light"/>
                <a:sym typeface="Helvetica Neue Light"/>
              </a:rPr>
              <a:t>24</a:t>
            </a: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16" name="Google Shape;316;p41"/>
          <p:cNvSpPr/>
          <p:nvPr/>
        </p:nvSpPr>
        <p:spPr>
          <a:xfrm>
            <a:off x="6642348" y="3082875"/>
            <a:ext cx="1986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Helvetica Neue Light"/>
                <a:ea typeface="Helvetica Neue Light"/>
                <a:cs typeface="Helvetica Neue Light"/>
                <a:sym typeface="Helvetica Neue Light"/>
              </a:rPr>
              <a:t>Потенциал</a:t>
            </a: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2"/>
          <p:cNvSpPr/>
          <p:nvPr/>
        </p:nvSpPr>
        <p:spPr>
          <a:xfrm>
            <a:off x="7524328" y="0"/>
            <a:ext cx="1368300" cy="627600"/>
          </a:xfrm>
          <a:prstGeom prst="rect">
            <a:avLst/>
          </a:prstGeom>
          <a:solidFill>
            <a:srgbClr val="7030A0">
              <a:alpha val="84705"/>
            </a:srgbClr>
          </a:solidFill>
          <a:ln>
            <a:noFill/>
          </a:ln>
          <a:effectLst>
            <a:outerShdw blurRad="50800" dist="3810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42"/>
          <p:cNvSpPr txBox="1"/>
          <p:nvPr/>
        </p:nvSpPr>
        <p:spPr>
          <a:xfrm>
            <a:off x="7524329" y="121465"/>
            <a:ext cx="1368300" cy="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3CA6"/>
              </a:buClr>
              <a:buSzPts val="640"/>
              <a:buFont typeface="Helvetica Neue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Lean</a:t>
            </a:r>
            <a:endParaRPr sz="12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23" name="Google Shape;323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0075" y="1905663"/>
            <a:ext cx="2009302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99867" y="2463303"/>
            <a:ext cx="2019274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33814" y="923141"/>
            <a:ext cx="2390514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4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92696" y="3564244"/>
            <a:ext cx="1920000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4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134652" y="2985663"/>
            <a:ext cx="2171803" cy="14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42"/>
          <p:cNvSpPr txBox="1"/>
          <p:nvPr/>
        </p:nvSpPr>
        <p:spPr>
          <a:xfrm>
            <a:off x="610075" y="483525"/>
            <a:ext cx="5813400" cy="14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Helvetica Neue Light"/>
              <a:buNone/>
            </a:pPr>
            <a:r>
              <a:rPr lang="en-US" sz="3400">
                <a:solidFill>
                  <a:srgbClr val="7030A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Сокращение потерь</a:t>
            </a:r>
            <a:r>
              <a:rPr lang="en-US" sz="3400" b="0" i="0" u="none" strike="noStrike" cap="none">
                <a:solidFill>
                  <a:srgbClr val="7030A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42"/>
          <p:cNvSpPr txBox="1"/>
          <p:nvPr/>
        </p:nvSpPr>
        <p:spPr>
          <a:xfrm>
            <a:off x="8753600" y="4726575"/>
            <a:ext cx="390300" cy="4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 Light"/>
                <a:ea typeface="Helvetica Neue Light"/>
                <a:cs typeface="Helvetica Neue Light"/>
                <a:sym typeface="Helvetica Neue Light"/>
              </a:rPr>
              <a:t>24</a:t>
            </a: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Google Shape;334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3488" y="339502"/>
            <a:ext cx="1800200" cy="254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554035">
            <a:off x="5161473" y="-1352541"/>
            <a:ext cx="4905644" cy="6275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4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3488" y="865806"/>
            <a:ext cx="2371725" cy="3162300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43"/>
          <p:cNvSpPr txBox="1"/>
          <p:nvPr/>
        </p:nvSpPr>
        <p:spPr>
          <a:xfrm>
            <a:off x="763500" y="4028100"/>
            <a:ext cx="6083100" cy="8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Осторожнее с</a:t>
            </a:r>
            <a:r>
              <a:rPr lang="en-US" sz="24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A/B </a:t>
            </a:r>
            <a:r>
              <a:rPr lang="en-US" sz="24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тестами</a:t>
            </a:r>
            <a:r>
              <a:rPr lang="en-US" sz="24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–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они могут стать частью вашей жизни</a:t>
            </a:r>
            <a:r>
              <a:rPr lang="en-US" sz="24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!</a:t>
            </a:r>
            <a:endParaRPr sz="2400" b="0" i="0" u="none" strike="noStrike" cap="non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38" name="Google Shape;338;p43"/>
          <p:cNvSpPr txBox="1"/>
          <p:nvPr/>
        </p:nvSpPr>
        <p:spPr>
          <a:xfrm>
            <a:off x="8753600" y="4726575"/>
            <a:ext cx="390300" cy="4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25</a:t>
            </a:r>
            <a:endParaRPr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4"/>
          <p:cNvSpPr txBox="1"/>
          <p:nvPr/>
        </p:nvSpPr>
        <p:spPr>
          <a:xfrm>
            <a:off x="385275" y="1563625"/>
            <a:ext cx="4487400" cy="20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Рада ответить на ваши вопросы</a:t>
            </a:r>
            <a:endParaRPr sz="5000"/>
          </a:p>
        </p:txBody>
      </p:sp>
      <p:sp>
        <p:nvSpPr>
          <p:cNvPr id="344" name="Google Shape;344;p44"/>
          <p:cNvSpPr txBox="1"/>
          <p:nvPr/>
        </p:nvSpPr>
        <p:spPr>
          <a:xfrm>
            <a:off x="385275" y="4392291"/>
            <a:ext cx="7950342" cy="5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EB574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https://www.linkedin.com/in/ekaterina-chernikova/  https://www.facebook.com/chernikova.kateryna</a:t>
            </a:r>
            <a:endParaRPr sz="1400" b="0" i="0" u="none" strike="noStrike" cap="none">
              <a:solidFill>
                <a:srgbClr val="EB574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345" name="Google Shape;345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50207" y="1442347"/>
            <a:ext cx="3847342" cy="2258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3488" y="339502"/>
            <a:ext cx="1800200" cy="254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67806" y="339500"/>
            <a:ext cx="1044346" cy="64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/>
        </p:nvSpPr>
        <p:spPr>
          <a:xfrm>
            <a:off x="360851" y="1255828"/>
            <a:ext cx="8575500" cy="2317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Helvetica Neue Light"/>
              <a:buNone/>
            </a:pPr>
            <a:r>
              <a:rPr lang="en-US" sz="40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Подберите </a:t>
            </a:r>
            <a:r>
              <a:rPr lang="en-US" sz="4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подход</a:t>
            </a:r>
            <a:endParaRPr sz="4000" b="1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Helvetica Neue Light"/>
              <a:buNone/>
            </a:pPr>
            <a:r>
              <a:rPr lang="en-US" sz="40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Настройте </a:t>
            </a:r>
            <a:r>
              <a:rPr lang="en-US" sz="4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процесс</a:t>
            </a:r>
            <a:r>
              <a:rPr lang="en-US" sz="4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/>
            </a:r>
            <a:br>
              <a:rPr lang="en-US" sz="4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en-US" sz="4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Поддерживайте</a:t>
            </a:r>
            <a:r>
              <a:rPr lang="en-US" sz="40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отношение</a:t>
            </a:r>
            <a:endParaRPr sz="4000" b="1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8793900" y="4726575"/>
            <a:ext cx="350100" cy="4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4</a:t>
            </a:r>
            <a:endParaRPr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/>
        </p:nvSpPr>
        <p:spPr>
          <a:xfrm>
            <a:off x="4921135" y="108065"/>
            <a:ext cx="184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5"/>
          <p:cNvSpPr txBox="1"/>
          <p:nvPr/>
        </p:nvSpPr>
        <p:spPr>
          <a:xfrm>
            <a:off x="323528" y="1815666"/>
            <a:ext cx="8575500" cy="15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Helvetica Neue Light"/>
              <a:buNone/>
            </a:pPr>
            <a:r>
              <a:rPr lang="en-US" sz="40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Мы тестируем в продакшене</a:t>
            </a:r>
            <a:r>
              <a:rPr lang="en-US" sz="4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.</a:t>
            </a:r>
            <a:endParaRPr sz="24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71" name="Google Shape;71;p15"/>
          <p:cNvSpPr txBox="1"/>
          <p:nvPr/>
        </p:nvSpPr>
        <p:spPr>
          <a:xfrm>
            <a:off x="8793900" y="4726575"/>
            <a:ext cx="350100" cy="4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5</a:t>
            </a:r>
            <a:endParaRPr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/>
          <p:nvPr/>
        </p:nvSpPr>
        <p:spPr>
          <a:xfrm>
            <a:off x="7524328" y="0"/>
            <a:ext cx="1368300" cy="627600"/>
          </a:xfrm>
          <a:prstGeom prst="rect">
            <a:avLst/>
          </a:prstGeom>
          <a:solidFill>
            <a:srgbClr val="7030A0">
              <a:alpha val="84705"/>
            </a:srgbClr>
          </a:solidFill>
          <a:ln>
            <a:noFill/>
          </a:ln>
          <a:effectLst>
            <a:outerShdw blurRad="50800" dist="3810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6"/>
          <p:cNvSpPr txBox="1"/>
          <p:nvPr/>
        </p:nvSpPr>
        <p:spPr>
          <a:xfrm>
            <a:off x="7524329" y="121465"/>
            <a:ext cx="1368300" cy="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3CA6"/>
              </a:buClr>
              <a:buSzPts val="640"/>
              <a:buFont typeface="Helvetica Neue"/>
              <a:buNone/>
            </a:pPr>
            <a:r>
              <a:rPr lang="en-US"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Прод</a:t>
            </a:r>
            <a:endParaRPr sz="12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8" name="Google Shape;78;p16"/>
          <p:cNvSpPr txBox="1"/>
          <p:nvPr/>
        </p:nvSpPr>
        <p:spPr>
          <a:xfrm>
            <a:off x="450350" y="497700"/>
            <a:ext cx="4644900" cy="1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Helvetica Neue Light"/>
              <a:buNone/>
            </a:pPr>
            <a:r>
              <a:rPr lang="en-US" sz="3400">
                <a:solidFill>
                  <a:srgbClr val="7030A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Потому что можем!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" name="Google Shape;7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72350" y="1279851"/>
            <a:ext cx="5444074" cy="3629402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/>
          <p:nvPr/>
        </p:nvSpPr>
        <p:spPr>
          <a:xfrm>
            <a:off x="8793900" y="4726575"/>
            <a:ext cx="350100" cy="4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 Light"/>
                <a:ea typeface="Helvetica Neue Light"/>
                <a:cs typeface="Helvetica Neue Light"/>
                <a:sym typeface="Helvetica Neue Light"/>
              </a:rPr>
              <a:t>6</a:t>
            </a: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/>
        </p:nvSpPr>
        <p:spPr>
          <a:xfrm>
            <a:off x="4921135" y="108065"/>
            <a:ext cx="184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7"/>
          <p:cNvSpPr txBox="1"/>
          <p:nvPr/>
        </p:nvSpPr>
        <p:spPr>
          <a:xfrm>
            <a:off x="323528" y="1815666"/>
            <a:ext cx="8575500" cy="15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Helvetica Neue Light"/>
              <a:buNone/>
            </a:pPr>
            <a:r>
              <a:rPr lang="en-US" sz="40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Мы проводим эксперименты</a:t>
            </a:r>
            <a:r>
              <a:rPr lang="en-US" sz="4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.</a:t>
            </a:r>
            <a:endParaRPr sz="24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87" name="Google Shape;87;p17"/>
          <p:cNvSpPr txBox="1"/>
          <p:nvPr/>
        </p:nvSpPr>
        <p:spPr>
          <a:xfrm>
            <a:off x="8793900" y="4726575"/>
            <a:ext cx="350100" cy="4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7</a:t>
            </a:r>
            <a:endParaRPr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/>
          <p:nvPr/>
        </p:nvSpPr>
        <p:spPr>
          <a:xfrm>
            <a:off x="7524328" y="0"/>
            <a:ext cx="1368300" cy="627600"/>
          </a:xfrm>
          <a:prstGeom prst="rect">
            <a:avLst/>
          </a:prstGeom>
          <a:solidFill>
            <a:srgbClr val="7030A0">
              <a:alpha val="84705"/>
            </a:srgbClr>
          </a:solidFill>
          <a:ln>
            <a:noFill/>
          </a:ln>
          <a:effectLst>
            <a:outerShdw blurRad="50800" dist="3810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8"/>
          <p:cNvSpPr txBox="1"/>
          <p:nvPr/>
        </p:nvSpPr>
        <p:spPr>
          <a:xfrm>
            <a:off x="7524329" y="121465"/>
            <a:ext cx="1368300" cy="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3CA6"/>
              </a:buClr>
              <a:buSzPts val="640"/>
              <a:buFont typeface="Helvetica Neue"/>
              <a:buNone/>
            </a:pPr>
            <a:r>
              <a:rPr lang="en-US"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Эксперименты</a:t>
            </a:r>
            <a:endParaRPr sz="12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4" name="Google Shape;94;p18"/>
          <p:cNvSpPr txBox="1"/>
          <p:nvPr/>
        </p:nvSpPr>
        <p:spPr>
          <a:xfrm>
            <a:off x="610076" y="504800"/>
            <a:ext cx="6429000" cy="14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Helvetica Neue Light"/>
              <a:buNone/>
            </a:pPr>
            <a:r>
              <a:rPr lang="en-US" sz="3400" b="0" i="0" u="none" strike="noStrike" cap="none">
                <a:solidFill>
                  <a:srgbClr val="7030A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Feature Toggle </a:t>
            </a:r>
            <a:r>
              <a:rPr lang="en-US" sz="3400">
                <a:solidFill>
                  <a:srgbClr val="7030A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разработка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" name="Google Shape;95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21379" y="1154176"/>
            <a:ext cx="3989323" cy="3989323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8"/>
          <p:cNvSpPr txBox="1"/>
          <p:nvPr/>
        </p:nvSpPr>
        <p:spPr>
          <a:xfrm>
            <a:off x="8753600" y="4726575"/>
            <a:ext cx="390300" cy="4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 Light"/>
                <a:ea typeface="Helvetica Neue Light"/>
                <a:cs typeface="Helvetica Neue Light"/>
                <a:sym typeface="Helvetica Neue Light"/>
              </a:rPr>
              <a:t>8</a:t>
            </a: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/>
          <p:nvPr/>
        </p:nvSpPr>
        <p:spPr>
          <a:xfrm>
            <a:off x="7524328" y="0"/>
            <a:ext cx="1368300" cy="627600"/>
          </a:xfrm>
          <a:prstGeom prst="rect">
            <a:avLst/>
          </a:prstGeom>
          <a:solidFill>
            <a:srgbClr val="7030A0">
              <a:alpha val="84705"/>
            </a:srgbClr>
          </a:solidFill>
          <a:ln>
            <a:noFill/>
          </a:ln>
          <a:effectLst>
            <a:outerShdw blurRad="50800" dist="3810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9"/>
          <p:cNvSpPr txBox="1"/>
          <p:nvPr/>
        </p:nvSpPr>
        <p:spPr>
          <a:xfrm>
            <a:off x="7524329" y="121465"/>
            <a:ext cx="1368300" cy="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3CA6"/>
              </a:buClr>
              <a:buSzPts val="640"/>
              <a:buFont typeface="Helvetica Neue"/>
              <a:buNone/>
            </a:pPr>
            <a:r>
              <a:rPr lang="en-US"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Эксперименты</a:t>
            </a:r>
            <a:endParaRPr sz="12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3" name="Google Shape;103;p19"/>
          <p:cNvSpPr txBox="1"/>
          <p:nvPr/>
        </p:nvSpPr>
        <p:spPr>
          <a:xfrm>
            <a:off x="610073" y="504790"/>
            <a:ext cx="3196381" cy="1472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Helvetica Neue Light"/>
              <a:buNone/>
            </a:pPr>
            <a:r>
              <a:rPr lang="en-US" sz="3400">
                <a:solidFill>
                  <a:srgbClr val="702FA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Эксперименты на людях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" name="Google Shape;104;p19"/>
          <p:cNvGrpSpPr/>
          <p:nvPr/>
        </p:nvGrpSpPr>
        <p:grpSpPr>
          <a:xfrm>
            <a:off x="610073" y="1844641"/>
            <a:ext cx="2100163" cy="2113664"/>
            <a:chOff x="6370484" y="2475530"/>
            <a:chExt cx="2307688" cy="2403908"/>
          </a:xfrm>
        </p:grpSpPr>
        <p:pic>
          <p:nvPicPr>
            <p:cNvPr id="105" name="Google Shape;105;p1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370484" y="2571750"/>
              <a:ext cx="2307688" cy="23076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6" name="Google Shape;106;p19"/>
            <p:cNvSpPr txBox="1"/>
            <p:nvPr/>
          </p:nvSpPr>
          <p:spPr>
            <a:xfrm>
              <a:off x="6524159" y="2475530"/>
              <a:ext cx="2019405" cy="4323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 b="0" i="0" u="none" strike="noStrike" cap="none">
                  <a:solidFill>
                    <a:srgbClr val="702FA0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rPr>
                <a:t>http://wix.github.io/petri/experiments/</a:t>
              </a:r>
              <a:endParaRPr/>
            </a:p>
          </p:txBody>
        </p:sp>
      </p:grpSp>
      <p:pic>
        <p:nvPicPr>
          <p:cNvPr id="107" name="Google Shape;107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32745" y="911965"/>
            <a:ext cx="3859884" cy="3979016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9"/>
          <p:cNvSpPr txBox="1"/>
          <p:nvPr/>
        </p:nvSpPr>
        <p:spPr>
          <a:xfrm>
            <a:off x="8793900" y="4726575"/>
            <a:ext cx="350100" cy="4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Helvetica Neue Light"/>
                <a:ea typeface="Helvetica Neue Light"/>
                <a:cs typeface="Helvetica Neue Light"/>
                <a:sym typeface="Helvetica Neue Light"/>
              </a:rPr>
              <a:t>9</a:t>
            </a: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824</Words>
  <Application>Microsoft Office PowerPoint</Application>
  <PresentationFormat>Экран (16:9)</PresentationFormat>
  <Paragraphs>207</Paragraphs>
  <Slides>34</Slides>
  <Notes>34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8" baseType="lpstr">
      <vt:lpstr>Arial</vt:lpstr>
      <vt:lpstr>Helvetica Neue Light</vt:lpstr>
      <vt:lpstr>Helvetica Neue</vt:lpstr>
      <vt:lpstr>simple-light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Vladislav Orlikov</cp:lastModifiedBy>
  <cp:revision>2</cp:revision>
  <dcterms:modified xsi:type="dcterms:W3CDTF">2019-05-31T10:27:21Z</dcterms:modified>
</cp:coreProperties>
</file>