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2" r:id="rId6"/>
  </p:sldMasterIdLst>
  <p:notesMasterIdLst>
    <p:notesMasterId r:id="rId34"/>
  </p:notesMasterIdLst>
  <p:sldIdLst>
    <p:sldId id="256" r:id="rId7"/>
    <p:sldId id="285" r:id="rId8"/>
    <p:sldId id="286" r:id="rId9"/>
    <p:sldId id="297" r:id="rId10"/>
    <p:sldId id="298" r:id="rId11"/>
    <p:sldId id="259" r:id="rId12"/>
    <p:sldId id="271" r:id="rId13"/>
    <p:sldId id="288" r:id="rId14"/>
    <p:sldId id="290" r:id="rId15"/>
    <p:sldId id="260" r:id="rId16"/>
    <p:sldId id="263" r:id="rId17"/>
    <p:sldId id="294" r:id="rId18"/>
    <p:sldId id="295" r:id="rId19"/>
    <p:sldId id="296" r:id="rId20"/>
    <p:sldId id="261" r:id="rId21"/>
    <p:sldId id="272" r:id="rId22"/>
    <p:sldId id="262" r:id="rId23"/>
    <p:sldId id="264" r:id="rId24"/>
    <p:sldId id="265" r:id="rId25"/>
    <p:sldId id="292" r:id="rId26"/>
    <p:sldId id="266" r:id="rId27"/>
    <p:sldId id="268" r:id="rId28"/>
    <p:sldId id="270" r:id="rId29"/>
    <p:sldId id="269" r:id="rId30"/>
    <p:sldId id="293" r:id="rId31"/>
    <p:sldId id="282" r:id="rId32"/>
    <p:sldId id="283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B7EE38-6A8A-473B-A982-ACAD77A8FA21}" v="86" dt="2020-11-06T14:43:32.260"/>
    <p1510:client id="{D8D9A2A6-B050-4611-936E-3375BAD8C1E1}" v="40" dt="2020-11-06T08:46:37.947"/>
    <p1510:client id="{F0D58BC3-B9E5-43D2-8610-A6343E87D7B6}" v="1444" dt="2020-11-06T17:06:18.6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microsoft.com/office/2015/10/relationships/revisionInfo" Target="revisionInfo.xml"/><Relationship Id="rId21" Type="http://schemas.openxmlformats.org/officeDocument/2006/relationships/slide" Target="slides/slide15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36F815-E8BB-4D0E-9169-A228D90E7A15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0D7F1C-5302-40D2-A139-1E3C3F20EC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04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0" i="0">
                <a:solidFill>
                  <a:srgbClr val="172B4D"/>
                </a:solidFill>
                <a:effectLst/>
                <a:latin typeface="-apple-system"/>
              </a:rPr>
              <a:t>Компания ООО “Тест </a:t>
            </a:r>
            <a:r>
              <a:rPr lang="ru-RU" b="0" i="0" err="1">
                <a:solidFill>
                  <a:srgbClr val="172B4D"/>
                </a:solidFill>
                <a:effectLst/>
                <a:latin typeface="-apple-system"/>
              </a:rPr>
              <a:t>АйТи</a:t>
            </a:r>
            <a:r>
              <a:rPr lang="ru-RU" b="0" i="0">
                <a:solidFill>
                  <a:srgbClr val="172B4D"/>
                </a:solidFill>
                <a:effectLst/>
                <a:latin typeface="-apple-system"/>
              </a:rPr>
              <a:t>” основана в 2019 году тремя профессионалами в области QA - бывшими сотрудниками “Лаборатории Касперского” и Тиньков-банка. Мы активно растем, у нас в компании работают 28 человек, почти в 3 раза больше, чем год назад. </a:t>
            </a:r>
          </a:p>
          <a:p>
            <a:endParaRPr lang="ru-RU" b="0" i="0">
              <a:solidFill>
                <a:srgbClr val="172B4D"/>
              </a:solidFill>
              <a:effectLst/>
              <a:latin typeface="-apple-system"/>
            </a:endParaRPr>
          </a:p>
          <a:p>
            <a:pPr algn="l"/>
            <a:r>
              <a:rPr lang="ru-RU" b="0" i="0">
                <a:solidFill>
                  <a:srgbClr val="172B4D"/>
                </a:solidFill>
                <a:effectLst/>
                <a:latin typeface="-apple-system"/>
              </a:rPr>
              <a:t>Целевые заказчики нашего продукта - это компании сегментов b2b, b2g и их IT-департаменты. Порядка 100 российских компаний успешно внедрили и используют решение </a:t>
            </a:r>
            <a:r>
              <a:rPr lang="ru-RU" b="0" i="0" err="1">
                <a:solidFill>
                  <a:srgbClr val="172B4D"/>
                </a:solidFill>
                <a:effectLst/>
                <a:latin typeface="-apple-system"/>
              </a:rPr>
              <a:t>Test</a:t>
            </a:r>
            <a:r>
              <a:rPr lang="ru-RU" b="0" i="0">
                <a:solidFill>
                  <a:srgbClr val="172B4D"/>
                </a:solidFill>
                <a:effectLst/>
                <a:latin typeface="-apple-system"/>
              </a:rPr>
              <a:t> IT, среди них банки ВТБ, </a:t>
            </a:r>
            <a:r>
              <a:rPr lang="ru-RU" b="0" i="0" err="1">
                <a:solidFill>
                  <a:srgbClr val="172B4D"/>
                </a:solidFill>
                <a:effectLst/>
                <a:latin typeface="-apple-system"/>
              </a:rPr>
              <a:t>Дом.РФ</a:t>
            </a:r>
            <a:r>
              <a:rPr lang="ru-RU" b="0" i="0">
                <a:solidFill>
                  <a:srgbClr val="172B4D"/>
                </a:solidFill>
                <a:effectLst/>
                <a:latin typeface="-apple-system"/>
              </a:rPr>
              <a:t>, Точка, Открытие, </a:t>
            </a:r>
            <a:r>
              <a:rPr lang="en-US" b="0" i="0">
                <a:solidFill>
                  <a:srgbClr val="172B4D"/>
                </a:solidFill>
                <a:effectLst/>
                <a:latin typeface="-apple-system"/>
              </a:rPr>
              <a:t>IT-</a:t>
            </a:r>
            <a:r>
              <a:rPr lang="ru-RU" b="0" i="0">
                <a:solidFill>
                  <a:srgbClr val="172B4D"/>
                </a:solidFill>
                <a:effectLst/>
                <a:latin typeface="-apple-system"/>
              </a:rPr>
              <a:t>компании </a:t>
            </a:r>
            <a:r>
              <a:rPr lang="ru-RU" b="0" i="0" err="1">
                <a:solidFill>
                  <a:srgbClr val="172B4D"/>
                </a:solidFill>
                <a:effectLst/>
                <a:latin typeface="-apple-system"/>
              </a:rPr>
              <a:t>Luxoft</a:t>
            </a:r>
            <a:r>
              <a:rPr lang="ru-RU" b="0" i="0">
                <a:solidFill>
                  <a:srgbClr val="172B4D"/>
                </a:solidFill>
                <a:effectLst/>
                <a:latin typeface="-apple-system"/>
              </a:rPr>
              <a:t>, GS </a:t>
            </a:r>
            <a:r>
              <a:rPr lang="ru-RU" b="0" i="0" err="1">
                <a:solidFill>
                  <a:srgbClr val="172B4D"/>
                </a:solidFill>
                <a:effectLst/>
                <a:latin typeface="-apple-system"/>
              </a:rPr>
              <a:t>Labs</a:t>
            </a:r>
            <a:r>
              <a:rPr lang="ru-RU" b="0" i="0">
                <a:solidFill>
                  <a:srgbClr val="172B4D"/>
                </a:solidFill>
                <a:effectLst/>
                <a:latin typeface="-apple-system"/>
              </a:rPr>
              <a:t> и другие.</a:t>
            </a:r>
          </a:p>
          <a:p>
            <a:pPr algn="l"/>
            <a:endParaRPr lang="ru-RU" b="0" i="0">
              <a:solidFill>
                <a:srgbClr val="172B4D"/>
              </a:solidFill>
              <a:effectLst/>
              <a:latin typeface="-apple-system"/>
            </a:endParaRPr>
          </a:p>
          <a:p>
            <a:pPr algn="l"/>
            <a:r>
              <a:rPr lang="ru-RU" b="0" i="0">
                <a:solidFill>
                  <a:srgbClr val="172B4D"/>
                </a:solidFill>
                <a:effectLst/>
                <a:latin typeface="-apple-system"/>
              </a:rPr>
              <a:t>Компания является резидентом Кластера информационных технологий Фонда «Сколково», партнером «Иннополиса», а также состоит в ассоциации «</a:t>
            </a:r>
            <a:r>
              <a:rPr lang="ru-RU" b="0" i="0" err="1">
                <a:solidFill>
                  <a:srgbClr val="172B4D"/>
                </a:solidFill>
                <a:effectLst/>
                <a:latin typeface="-apple-system"/>
              </a:rPr>
              <a:t>Руссофт</a:t>
            </a:r>
            <a:r>
              <a:rPr lang="ru-RU" b="0" i="0">
                <a:solidFill>
                  <a:srgbClr val="172B4D"/>
                </a:solidFill>
                <a:effectLst/>
                <a:latin typeface="-apple-system"/>
              </a:rPr>
              <a:t>».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0D7F1C-5302-40D2-A139-1E3C3F20EC5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614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5FF32D-85FA-426A-8664-5C059BCF52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F523BB1-DF18-411E-95EF-0BAC2F36E4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6E70FE-646D-47D2-85A5-CE1545324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1FE1F-1EE9-42EA-A7A8-65D294287219}" type="datetime1">
              <a:rPr lang="ru-RU" smtClean="0"/>
              <a:t>07.11.2020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73C625-32BD-452C-A873-2BEA322A1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D921E7-30FB-4305-BB2B-8803DFFE7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5A03C-E3B8-4DD0-A8A5-AF78EDA40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758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8B4A97-58D9-4AA5-A55E-AD024CB53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FCAFD3E-15CA-4EE5-83E6-6AE8B792B4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6214D1-77D3-40A2-BB05-E0ADF3B4A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EB5D-312D-4CB3-8939-B5849560193B}" type="datetime1">
              <a:rPr lang="ru-RU" smtClean="0"/>
              <a:t>07.11.2020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16278C-C63B-498F-84F1-8FBC0C8E7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6709E4-A80A-4A36-A13F-D85AE13E5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5A03C-E3B8-4DD0-A8A5-AF78EDA40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729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6D53326-E538-42D9-A52D-3B68B9FA64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49F2CEC-D50A-4A8E-8BC2-75F6117678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0218FE-7EF3-4775-A2BC-AD538891D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DC069-B3C2-4E9C-967A-6B258F118F73}" type="datetime1">
              <a:rPr lang="ru-RU" smtClean="0"/>
              <a:t>07.11.2020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79943E-2C8C-444E-8DEC-D9C57BAEC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176DD0-9D7F-49C6-BF9F-A561A420D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5A03C-E3B8-4DD0-A8A5-AF78EDA40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94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275004-7456-D349-989F-38C8CBB85F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EA13D6B-D479-4146-84B1-C3938F563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81A2A6-C80C-9248-A951-8249EAC3D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E066D-D82C-424E-A9DC-21421B1714B2}" type="datetime1">
              <a:rPr lang="ru-RU" smtClean="0"/>
              <a:t>07.11.2020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5F2F73-B63F-B44D-9FBF-7E5CB2566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08AE53-3948-7645-8B09-2C50E3CED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0D2D0-E1D3-7C43-B7E0-11538CAA59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3597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8FEE4A-6CB0-774C-B958-77B8087CB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800C6E-50BA-C347-9F20-A6EDD0A12E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5E37F4-8815-DA4D-8A38-131748827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4CB96-A485-4195-AEA1-2130E62A2BD5}" type="datetime1">
              <a:rPr lang="ru-RU" smtClean="0"/>
              <a:t>07.11.2020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9B1AA0-7EE0-0D43-A24A-89BC65931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54A2AD-10A9-AF44-AAD0-20C11C0A0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0D2D0-E1D3-7C43-B7E0-11538CAA59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9681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56930-D313-9C4B-A43F-479EAFC6D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A1ADDF-743E-C24D-BF45-6B24EDE847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CA9CB4-97A9-B245-B4CD-92BE378CC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67338-8609-4214-9550-CBF00EFC87D8}" type="datetime1">
              <a:rPr lang="ru-RU" smtClean="0"/>
              <a:t>07.11.2020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8A940B-49ED-AA47-A8FF-3F6E915DD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81384F-3FC8-1C45-9D69-00F70E92F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0D2D0-E1D3-7C43-B7E0-11538CAA59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222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166C88-A819-7A42-AEB5-1C716A2F8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4D095E-5C30-E243-A33B-53CE3CA3A2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78A78A2-2BDC-CB44-80F9-A925CDE0D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5C88752-498A-3D4E-A6BD-20CFD15BC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BF7A-71BC-4676-912E-52F3B763D361}" type="datetime1">
              <a:rPr lang="ru-RU" smtClean="0"/>
              <a:t>07.11.2020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B8D89F-9C86-6642-BC7C-7A20F62D0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B7822B1-ACAA-3342-ADA4-FB6B150AA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0D2D0-E1D3-7C43-B7E0-11538CAA59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7485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387293-362D-5A40-B31A-15FF847DB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08E415-7EAC-4844-85FF-217C2D850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EE82290-01FF-644C-8B14-0945CAF406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6FCA25E-041A-2641-B3E6-7F80B10AF6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CC45431-1473-6A48-926B-561E1A311B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2C57A33-0574-2242-8E2A-01162F730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2874F-2C56-4A0F-9155-4968FF5F8527}" type="datetime1">
              <a:rPr lang="ru-RU" smtClean="0"/>
              <a:t>07.11.2020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F84D1FD-1B42-634A-9569-02485B798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28C9AE8-58CC-AB48-8E88-7C1600C59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0D2D0-E1D3-7C43-B7E0-11538CAA59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1950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C75FC2-BD8B-6F4B-8DF0-618E1E581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046A008-E7B9-1240-A81E-3017D6B80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FB7A-53C5-4431-9E67-57C2F0C51B68}" type="datetime1">
              <a:rPr lang="ru-RU" smtClean="0"/>
              <a:t>07.11.2020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B90B873-D85D-B244-AFE4-C5A293A3F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E2FF2AA-5580-E944-A61A-501834C4E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0D2D0-E1D3-7C43-B7E0-11538CAA59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1572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34EA6F5-7958-9048-8E5F-F7157104C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FEC95-08F0-42B9-93B8-7EBCD909B7DC}" type="datetime1">
              <a:rPr lang="ru-RU" smtClean="0"/>
              <a:t>07.11.2020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A271DA5-4539-2B43-A071-FE5AB67CE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C992B07-4E37-F544-9E3C-AE77B729F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0D2D0-E1D3-7C43-B7E0-11538CAA59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7029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E92897-EB9B-9748-B520-CD7E902A7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A82FAC-4143-EB42-8849-57D3B78C8A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DB853E6-FC6F-A049-BCE5-A7409A176D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233138-11A3-FC42-90BC-84E8774F6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C7001-6FCE-4386-9021-8EEBE1431C00}" type="datetime1">
              <a:rPr lang="ru-RU" smtClean="0"/>
              <a:t>07.11.2020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C90D234-AB4B-A14C-8CC1-EAD519553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17DEB3A-19ED-FA44-8137-9C8711657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0D2D0-E1D3-7C43-B7E0-11538CAA59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885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B349F6-E217-4FA2-8482-D1114BDDC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8BD909-C5DE-48C7-8263-AE25BC7A81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0DB293-1AF5-4A65-B350-C2D705D60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0F757-FD08-4479-B780-58E4B914F75B}" type="datetime1">
              <a:rPr lang="ru-RU" smtClean="0"/>
              <a:t>07.11.2020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202FF6-C661-4D58-BE4F-37D31ADA7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5F739E-79E4-4279-AEFE-36029EC4A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5A03C-E3B8-4DD0-A8A5-AF78EDA40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5787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57EFA4-813B-344E-B5F2-F1DAA97E0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8CA728A-9079-CC4D-B06B-91D82731F4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2DC633C-C913-204B-8ACA-A97296AE47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5276D2-5D08-B04E-80D5-E65B82CB3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9ABE-048E-4806-9F33-AEFB24D2F190}" type="datetime1">
              <a:rPr lang="ru-RU" smtClean="0"/>
              <a:t>07.11.2020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9F4076-84B0-3D48-B8B6-895FBA8AC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81069CC-BE33-214D-9CD3-4AD84D5A2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0D2D0-E1D3-7C43-B7E0-11538CAA59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0104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4DD375-86FA-8F47-BB62-F872131A3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C661665-A5FD-A24B-A0AB-73D03E36E7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BE32FD-E8B8-7E49-A2E6-03A061914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C57FE-0035-475B-B34B-92643B561391}" type="datetime1">
              <a:rPr lang="ru-RU" smtClean="0"/>
              <a:t>07.11.2020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EBB9D0-0181-834C-8E78-8835BCF61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DC38FD-FE29-364E-AB36-6C972AECE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0D2D0-E1D3-7C43-B7E0-11538CAA59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4793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67517CB-6F46-3C4C-A978-1B3D0A8A5B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BF2B05C-EF92-2040-B08A-0F3CD6473B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477005-9D46-2648-9205-AC5BB9A67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2DAE-426D-44AF-967E-41513EFFEA93}" type="datetime1">
              <a:rPr lang="ru-RU" smtClean="0"/>
              <a:t>07.11.2020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C74B5A-D4A0-B947-9F9C-A393297CF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73EC37-F3AB-7442-804E-FCE526F07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0D2D0-E1D3-7C43-B7E0-11538CAA59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41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275004-7456-D349-989F-38C8CBB85F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EA13D6B-D479-4146-84B1-C3938F563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81A2A6-C80C-9248-A951-8249EAC3D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EAF6E-39ED-44E5-90A6-9A459437E5D6}" type="datetime1">
              <a:rPr lang="ru-RU" smtClean="0"/>
              <a:t>07.11.2020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5F2F73-B63F-B44D-9FBF-7E5CB2566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08AE53-3948-7645-8B09-2C50E3CED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0D2D0-E1D3-7C43-B7E0-11538CAA59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4395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8FEE4A-6CB0-774C-B958-77B8087CB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800C6E-50BA-C347-9F20-A6EDD0A12E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5E37F4-8815-DA4D-8A38-131748827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2A86D-8680-405B-B407-3129EFDEE4CC}" type="datetime1">
              <a:rPr lang="ru-RU" smtClean="0"/>
              <a:t>07.11.2020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9B1AA0-7EE0-0D43-A24A-89BC65931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54A2AD-10A9-AF44-AAD0-20C11C0A0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0D2D0-E1D3-7C43-B7E0-11538CAA59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4507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56930-D313-9C4B-A43F-479EAFC6D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A1ADDF-743E-C24D-BF45-6B24EDE847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CA9CB4-97A9-B245-B4CD-92BE378CC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EFDAF-74D6-4BA9-A988-A5BDA1A2F415}" type="datetime1">
              <a:rPr lang="ru-RU" smtClean="0"/>
              <a:t>07.11.2020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8A940B-49ED-AA47-A8FF-3F6E915DD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81384F-3FC8-1C45-9D69-00F70E92F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0D2D0-E1D3-7C43-B7E0-11538CAA59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8428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166C88-A819-7A42-AEB5-1C716A2F8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4D095E-5C30-E243-A33B-53CE3CA3A2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78A78A2-2BDC-CB44-80F9-A925CDE0D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5C88752-498A-3D4E-A6BD-20CFD15BC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8302-8932-495E-962C-6CEF3F8A0D57}" type="datetime1">
              <a:rPr lang="ru-RU" smtClean="0"/>
              <a:t>07.11.2020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B8D89F-9C86-6642-BC7C-7A20F62D0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B7822B1-ACAA-3342-ADA4-FB6B150AA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0D2D0-E1D3-7C43-B7E0-11538CAA59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2960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387293-362D-5A40-B31A-15FF847DB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08E415-7EAC-4844-85FF-217C2D850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EE82290-01FF-644C-8B14-0945CAF406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6FCA25E-041A-2641-B3E6-7F80B10AF6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CC45431-1473-6A48-926B-561E1A311B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2C57A33-0574-2242-8E2A-01162F730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88600-F069-4C01-AE7F-4E96DFD4FE9B}" type="datetime1">
              <a:rPr lang="ru-RU" smtClean="0"/>
              <a:t>07.11.2020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F84D1FD-1B42-634A-9569-02485B798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28C9AE8-58CC-AB48-8E88-7C1600C59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0D2D0-E1D3-7C43-B7E0-11538CAA59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656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C75FC2-BD8B-6F4B-8DF0-618E1E581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046A008-E7B9-1240-A81E-3017D6B80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63C8-7BC9-4244-906E-C0E07C491C0F}" type="datetime1">
              <a:rPr lang="ru-RU" smtClean="0"/>
              <a:t>07.11.2020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B90B873-D85D-B244-AFE4-C5A293A3F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E2FF2AA-5580-E944-A61A-501834C4E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0D2D0-E1D3-7C43-B7E0-11538CAA59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5334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34EA6F5-7958-9048-8E5F-F7157104C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D3F89-24A0-4F83-8BB2-4EA3B7214070}" type="datetime1">
              <a:rPr lang="ru-RU" smtClean="0"/>
              <a:t>07.11.2020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A271DA5-4539-2B43-A071-FE5AB67CE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C992B07-4E37-F544-9E3C-AE77B729F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0D2D0-E1D3-7C43-B7E0-11538CAA59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528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9860E4-2F9F-4093-83AD-7206A8FE9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32FE5E0-CB0E-465C-80A1-E6ADE4CF84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5E80C5-85DC-408A-A717-E1980C090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C723B-45BD-47F5-AE2F-CD8EE599873C}" type="datetime1">
              <a:rPr lang="ru-RU" smtClean="0"/>
              <a:t>07.11.2020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A3BD9D-F564-4DD9-A65B-CB4550F3F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92CB50-2F51-44B5-886C-FE0FF8C28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5A03C-E3B8-4DD0-A8A5-AF78EDA40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3420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E92897-EB9B-9748-B520-CD7E902A7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A82FAC-4143-EB42-8849-57D3B78C8A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DB853E6-FC6F-A049-BCE5-A7409A176D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233138-11A3-FC42-90BC-84E8774F6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4016D-DD72-4071-89A7-D59373DADDB5}" type="datetime1">
              <a:rPr lang="ru-RU" smtClean="0"/>
              <a:t>07.11.2020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C90D234-AB4B-A14C-8CC1-EAD519553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17DEB3A-19ED-FA44-8137-9C8711657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0D2D0-E1D3-7C43-B7E0-11538CAA59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6786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57EFA4-813B-344E-B5F2-F1DAA97E0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8CA728A-9079-CC4D-B06B-91D82731F4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2DC633C-C913-204B-8ACA-A97296AE47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5276D2-5D08-B04E-80D5-E65B82CB3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6E8B4-B708-4114-B351-8B2C4E4C1A47}" type="datetime1">
              <a:rPr lang="ru-RU" smtClean="0"/>
              <a:t>07.11.2020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9F4076-84B0-3D48-B8B6-895FBA8AC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81069CC-BE33-214D-9CD3-4AD84D5A2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0D2D0-E1D3-7C43-B7E0-11538CAA59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1752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4DD375-86FA-8F47-BB62-F872131A3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C661665-A5FD-A24B-A0AB-73D03E36E7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BE32FD-E8B8-7E49-A2E6-03A061914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D5522-9076-45E2-B111-027F1A1AB854}" type="datetime1">
              <a:rPr lang="ru-RU" smtClean="0"/>
              <a:t>07.11.2020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EBB9D0-0181-834C-8E78-8835BCF61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DC38FD-FE29-364E-AB36-6C972AECE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0D2D0-E1D3-7C43-B7E0-11538CAA59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7570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67517CB-6F46-3C4C-A978-1B3D0A8A5B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BF2B05C-EF92-2040-B08A-0F3CD6473B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477005-9D46-2648-9205-AC5BB9A67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0FC88-682F-439D-A146-DABD5FB444FB}" type="datetime1">
              <a:rPr lang="ru-RU" smtClean="0"/>
              <a:t>07.11.2020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C74B5A-D4A0-B947-9F9C-A393297CF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73EC37-F3AB-7442-804E-FCE526F07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0D2D0-E1D3-7C43-B7E0-11538CAA59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187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4C5362-4562-4697-B9B9-9983C185C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4473C8-50D2-40AC-BF09-1D2661C234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7E7FE1E-7D84-421C-A84D-FAAA4592CD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29937A7-D820-4671-91CF-383F41C95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4A000-3605-4D99-8BC6-71BB9258FADD}" type="datetime1">
              <a:rPr lang="ru-RU" smtClean="0"/>
              <a:t>07.11.2020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ECEA3A3-A7E3-4179-B3BF-80D4C9AC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57E0B4-3014-4901-9CDF-3B1F45C89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5A03C-E3B8-4DD0-A8A5-AF78EDA40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307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C9F0D1-C6E8-4C3D-A1D4-06CCFED32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6CE850-2CFC-495D-92F9-CCD90D01E1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EAD35D3-351F-471C-A369-397167E5CC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671987A-346C-4108-A82E-5DDDBEDAFF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A9592ED-C39F-454D-BAA7-60D8146653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D826F31-B879-4B1B-AC9D-CE9396161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DA5E7-5B68-4E89-ACC7-907303AC8B10}" type="datetime1">
              <a:rPr lang="ru-RU" smtClean="0"/>
              <a:t>07.11.2020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CB39E7E-FF8D-47C9-9028-FE5BE466F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394B05-118E-43C8-8231-838DDF32D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5A03C-E3B8-4DD0-A8A5-AF78EDA40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10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88AE1D-B227-4112-B80E-94CE247CA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B76A54F-E57E-4B0E-B53F-CA6CAD150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95464-1113-48EF-B147-158175192306}" type="datetime1">
              <a:rPr lang="ru-RU" smtClean="0"/>
              <a:t>07.11.2020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C39E1F5-2E2E-4701-8B15-4599BDCF1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9DF8F2C-B597-4E95-932F-2B68C78E4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5A03C-E3B8-4DD0-A8A5-AF78EDA40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278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32E6851-B312-43B0-BF7F-8A99F55CE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C4570-671C-4706-A74C-1EE77A4B0C3D}" type="datetime1">
              <a:rPr lang="ru-RU" smtClean="0"/>
              <a:t>07.11.2020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FDF7ED9-8D4E-43BD-BEF1-39667B172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9EB4E22-56C4-48AD-A586-30A0715B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5A03C-E3B8-4DD0-A8A5-AF78EDA40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710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EB8F85-BD51-4197-A2AD-F790A6838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34E626-9F7C-489C-85ED-E3DECEA30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09C2293-CD34-40D9-83A8-EA2E44338D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A37AFF9-BF5B-4693-90DE-91E20854F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2973-EA77-42FB-B877-B6BCF58E80CB}" type="datetime1">
              <a:rPr lang="ru-RU" smtClean="0"/>
              <a:t>07.11.2020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3DD1108-5AC8-4337-B2D4-67409ECB9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9708B4B-461E-4191-8A66-2B279B309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5A03C-E3B8-4DD0-A8A5-AF78EDA40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998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9E279C-3450-49C6-A163-A73BD4E07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03CD9B7-DCC8-41FD-934A-AF8FDDE83E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C5E5CB9-933A-449E-BAE7-41535D86B8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7FAD397-8CA9-4E4F-9982-49903E404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E51BA-485B-4442-9699-CED915E75644}" type="datetime1">
              <a:rPr lang="ru-RU" smtClean="0"/>
              <a:t>07.11.2020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9D58D20-BC64-4590-97A4-0E059F364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F11F1A-1E81-4DE0-B85D-33BD60D78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5A03C-E3B8-4DD0-A8A5-AF78EDA40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096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7595B0-5496-40D0-8438-1277637C6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03A78D-279F-408B-926C-E41FF83EB6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C9FC3D-5726-4DDE-99ED-4EE9D8E3F7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AE920-4859-4D62-A8BC-39F6CF54E76A}" type="datetime1">
              <a:rPr lang="ru-RU" smtClean="0"/>
              <a:t>07.11.2020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D6BB57-D362-490E-864C-8FBE655F0B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0AB31F-636F-4199-AA79-6BA9234CFC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5A03C-E3B8-4DD0-A8A5-AF78EDA40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887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598B5-278A-BE43-8D76-CEAFE5DFD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A5FBB33-197B-CE4A-82A5-A28BC21629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FAF9B0-FACD-2146-9880-BEF4886F39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Effra" panose="020B0603020203020204" pitchFamily="34" charset="0"/>
              </a:defRPr>
            </a:lvl1pPr>
          </a:lstStyle>
          <a:p>
            <a:fld id="{9CFE853E-A69E-446E-ACA7-9A10AEAAEBD7}" type="datetime1">
              <a:rPr lang="ru-RU" smtClean="0"/>
              <a:t>07.11.2020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95B7C4-C5F4-4E4B-A144-5691296BD2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Effra" panose="020B0603020203020204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853F11-455F-2649-86C3-86A129E3D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Effra" panose="020B0603020203020204" pitchFamily="34" charset="0"/>
              </a:defRPr>
            </a:lvl1pPr>
          </a:lstStyle>
          <a:p>
            <a:fld id="{B2C0D2D0-E1D3-7C43-B7E0-11538CAA59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765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Effra" panose="020B06030202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Effra" panose="020B06030202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Effra" panose="020B06030202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Effra" panose="020B06030202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Effra" panose="020B06030202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Effra" panose="020B06030202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1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598B5-278A-BE43-8D76-CEAFE5DFD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A5FBB33-197B-CE4A-82A5-A28BC21629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FAF9B0-FACD-2146-9880-BEF4886F39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Effra" panose="020B0603020203020204" pitchFamily="34" charset="0"/>
              </a:defRPr>
            </a:lvl1pPr>
          </a:lstStyle>
          <a:p>
            <a:fld id="{D61C4235-1E37-4852-904B-1EA5DA4718BD}" type="datetime1">
              <a:rPr lang="ru-RU" smtClean="0"/>
              <a:t>07.11.2020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95B7C4-C5F4-4E4B-A144-5691296BD2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Effra" panose="020B0603020203020204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853F11-455F-2649-86C3-86A129E3D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Effra" panose="020B0603020203020204" pitchFamily="34" charset="0"/>
              </a:defRPr>
            </a:lvl1pPr>
          </a:lstStyle>
          <a:p>
            <a:fld id="{B2C0D2D0-E1D3-7C43-B7E0-11538CAA59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484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Effra" panose="020B06030202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Effra" panose="020B06030202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Effra" panose="020B06030202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Effra" panose="020B06030202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Effra" panose="020B06030202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Effra" panose="020B06030202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2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hyperlink" Target="https://www.instagram.com/test_it_tms/" TargetMode="External"/><Relationship Id="rId7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t.me/testit_tms" TargetMode="External"/><Relationship Id="rId5" Type="http://schemas.openxmlformats.org/officeDocument/2006/relationships/hyperlink" Target="https://www.facebook.com/testittms/" TargetMode="External"/><Relationship Id="rId10" Type="http://schemas.openxmlformats.org/officeDocument/2006/relationships/image" Target="../media/image3.png"/><Relationship Id="rId4" Type="http://schemas.openxmlformats.org/officeDocument/2006/relationships/hyperlink" Target="https://www.youtube.com/c/TestITTMS/" TargetMode="External"/><Relationship Id="rId9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7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12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7.png"/><Relationship Id="rId5" Type="http://schemas.openxmlformats.org/officeDocument/2006/relationships/image" Target="../media/image22.svg"/><Relationship Id="rId10" Type="http://schemas.openxmlformats.org/officeDocument/2006/relationships/image" Target="../media/image3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gif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gif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DEE61ABD-6252-4F47-AA84-48B6199323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746980">
            <a:off x="2699315" y="2332061"/>
            <a:ext cx="8823489" cy="4430203"/>
          </a:xfrm>
          <a:prstGeom prst="rect">
            <a:avLst/>
          </a:prstGeom>
        </p:spPr>
      </p:pic>
      <p:sp>
        <p:nvSpPr>
          <p:cNvPr id="9" name="Овал 8">
            <a:extLst>
              <a:ext uri="{FF2B5EF4-FFF2-40B4-BE49-F238E27FC236}">
                <a16:creationId xmlns:a16="http://schemas.microsoft.com/office/drawing/2014/main" id="{6F1076D7-70AE-4223-9D8D-6BCE41938A57}"/>
              </a:ext>
            </a:extLst>
          </p:cNvPr>
          <p:cNvSpPr/>
          <p:nvPr/>
        </p:nvSpPr>
        <p:spPr>
          <a:xfrm>
            <a:off x="1922462" y="-1177905"/>
            <a:ext cx="7560926" cy="7560926"/>
          </a:xfrm>
          <a:prstGeom prst="ellipse">
            <a:avLst/>
          </a:prstGeom>
          <a:noFill/>
          <a:ln w="31750" cap="rnd" cmpd="sng">
            <a:gradFill>
              <a:gsLst>
                <a:gs pos="0">
                  <a:srgbClr val="8BDB10">
                    <a:lumMod val="100000"/>
                  </a:srgbClr>
                </a:gs>
                <a:gs pos="99000">
                  <a:srgbClr val="1BA4FF"/>
                </a:gs>
              </a:gsLst>
              <a:lin ang="5400000" scaled="1"/>
            </a:gradFill>
            <a:prstDash val="sysDot"/>
            <a:beve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216167"/>
                      <a:gd name="connsiteY0" fmla="*/ 1108084 h 2216167"/>
                      <a:gd name="connsiteX1" fmla="*/ 1108084 w 2216167"/>
                      <a:gd name="connsiteY1" fmla="*/ 0 h 2216167"/>
                      <a:gd name="connsiteX2" fmla="*/ 2216168 w 2216167"/>
                      <a:gd name="connsiteY2" fmla="*/ 1108084 h 2216167"/>
                      <a:gd name="connsiteX3" fmla="*/ 1108084 w 2216167"/>
                      <a:gd name="connsiteY3" fmla="*/ 2216168 h 2216167"/>
                      <a:gd name="connsiteX4" fmla="*/ 0 w 2216167"/>
                      <a:gd name="connsiteY4" fmla="*/ 1108084 h 22161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16167" h="2216167" extrusionOk="0">
                        <a:moveTo>
                          <a:pt x="0" y="1108084"/>
                        </a:moveTo>
                        <a:cubicBezTo>
                          <a:pt x="-39268" y="471885"/>
                          <a:pt x="422409" y="27660"/>
                          <a:pt x="1108084" y="0"/>
                        </a:cubicBezTo>
                        <a:cubicBezTo>
                          <a:pt x="1773579" y="11267"/>
                          <a:pt x="2084219" y="500302"/>
                          <a:pt x="2216168" y="1108084"/>
                        </a:cubicBezTo>
                        <a:cubicBezTo>
                          <a:pt x="2131781" y="1802471"/>
                          <a:pt x="1703267" y="2309000"/>
                          <a:pt x="1108084" y="2216168"/>
                        </a:cubicBezTo>
                        <a:cubicBezTo>
                          <a:pt x="416750" y="2172750"/>
                          <a:pt x="16200" y="1727803"/>
                          <a:pt x="0" y="110808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D309BC-3262-4DDA-B1DD-6C59AFEDDB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08612" y="936702"/>
            <a:ext cx="6774776" cy="1067846"/>
          </a:xfrm>
        </p:spPr>
        <p:txBody>
          <a:bodyPr>
            <a:noAutofit/>
          </a:bodyPr>
          <a:lstStyle/>
          <a:p>
            <a:r>
              <a:rPr lang="en-US" sz="6600">
                <a:solidFill>
                  <a:schemeClr val="bg1"/>
                </a:solidFill>
                <a:latin typeface="Trebuchet MS" panose="020B0603020202020204" pitchFamily="34" charset="0"/>
              </a:rPr>
              <a:t>Shift-left</a:t>
            </a:r>
            <a:r>
              <a:rPr lang="ru-RU" sz="660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6600">
                <a:solidFill>
                  <a:schemeClr val="bg1"/>
                </a:solidFill>
                <a:latin typeface="Trebuchet MS" panose="020B0603020202020204" pitchFamily="34" charset="0"/>
              </a:rPr>
              <a:t>Testing</a:t>
            </a:r>
            <a:endParaRPr lang="ru-RU" sz="660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44D0080-CB4F-4D8A-A2BD-1A63D2D4A3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764" y="1929746"/>
            <a:ext cx="7560925" cy="5317854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C8AF1C46-A3EE-41B5-85B3-8527926394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23" y="5439866"/>
            <a:ext cx="2714314" cy="932001"/>
          </a:xfrm>
          <a:prstGeom prst="rect">
            <a:avLst/>
          </a:prstGeom>
        </p:spPr>
      </p:pic>
      <p:sp>
        <p:nvSpPr>
          <p:cNvPr id="29" name="Стрелка: влево 28">
            <a:extLst>
              <a:ext uri="{FF2B5EF4-FFF2-40B4-BE49-F238E27FC236}">
                <a16:creationId xmlns:a16="http://schemas.microsoft.com/office/drawing/2014/main" id="{66F207A6-83D9-4CBD-8D65-67CFAC2E18B9}"/>
              </a:ext>
            </a:extLst>
          </p:cNvPr>
          <p:cNvSpPr/>
          <p:nvPr/>
        </p:nvSpPr>
        <p:spPr>
          <a:xfrm>
            <a:off x="2921626" y="2044997"/>
            <a:ext cx="6266980" cy="274457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Номер слайда 33">
            <a:extLst>
              <a:ext uri="{FF2B5EF4-FFF2-40B4-BE49-F238E27FC236}">
                <a16:creationId xmlns:a16="http://schemas.microsoft.com/office/drawing/2014/main" id="{C5E70AD2-AF20-47D9-A38A-D12BBD05C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5A03C-E3B8-4DD0-A8A5-AF78EDA404A0}" type="slidenum">
              <a:rPr lang="ru-RU" smtClean="0"/>
              <a:t>1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DEB1678-AB8F-4E83-9FA7-0E0D2F2216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16" y="4065114"/>
            <a:ext cx="1761312" cy="102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436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>
            <a:extLst>
              <a:ext uri="{FF2B5EF4-FFF2-40B4-BE49-F238E27FC236}">
                <a16:creationId xmlns:a16="http://schemas.microsoft.com/office/drawing/2014/main" id="{082DA429-29B6-465D-B0FB-A73D80D3AB51}"/>
              </a:ext>
            </a:extLst>
          </p:cNvPr>
          <p:cNvSpPr/>
          <p:nvPr/>
        </p:nvSpPr>
        <p:spPr>
          <a:xfrm>
            <a:off x="282938" y="1"/>
            <a:ext cx="4135241" cy="4135241"/>
          </a:xfrm>
          <a:prstGeom prst="ellipse">
            <a:avLst/>
          </a:prstGeom>
          <a:noFill/>
          <a:ln w="41275" cap="rnd" cmpd="sng">
            <a:gradFill>
              <a:gsLst>
                <a:gs pos="0">
                  <a:srgbClr val="1BA4FF"/>
                </a:gs>
                <a:gs pos="99000">
                  <a:srgbClr val="00115E"/>
                </a:gs>
              </a:gsLst>
              <a:lin ang="5400000" scaled="1"/>
            </a:gradFill>
            <a:prstDash val="sysDot"/>
            <a:beve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216167"/>
                      <a:gd name="connsiteY0" fmla="*/ 1108084 h 2216167"/>
                      <a:gd name="connsiteX1" fmla="*/ 1108084 w 2216167"/>
                      <a:gd name="connsiteY1" fmla="*/ 0 h 2216167"/>
                      <a:gd name="connsiteX2" fmla="*/ 2216168 w 2216167"/>
                      <a:gd name="connsiteY2" fmla="*/ 1108084 h 2216167"/>
                      <a:gd name="connsiteX3" fmla="*/ 1108084 w 2216167"/>
                      <a:gd name="connsiteY3" fmla="*/ 2216168 h 2216167"/>
                      <a:gd name="connsiteX4" fmla="*/ 0 w 2216167"/>
                      <a:gd name="connsiteY4" fmla="*/ 1108084 h 22161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16167" h="2216167" extrusionOk="0">
                        <a:moveTo>
                          <a:pt x="0" y="1108084"/>
                        </a:moveTo>
                        <a:cubicBezTo>
                          <a:pt x="-39268" y="471885"/>
                          <a:pt x="422409" y="27660"/>
                          <a:pt x="1108084" y="0"/>
                        </a:cubicBezTo>
                        <a:cubicBezTo>
                          <a:pt x="1773579" y="11267"/>
                          <a:pt x="2084219" y="500302"/>
                          <a:pt x="2216168" y="1108084"/>
                        </a:cubicBezTo>
                        <a:cubicBezTo>
                          <a:pt x="2131781" y="1802471"/>
                          <a:pt x="1703267" y="2309000"/>
                          <a:pt x="1108084" y="2216168"/>
                        </a:cubicBezTo>
                        <a:cubicBezTo>
                          <a:pt x="416750" y="2172750"/>
                          <a:pt x="16200" y="1727803"/>
                          <a:pt x="0" y="110808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E32CE8E-E6FD-4C56-95A5-62EA3E1E6F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746980">
            <a:off x="2954962" y="828323"/>
            <a:ext cx="10542029" cy="5293068"/>
          </a:xfrm>
          <a:prstGeom prst="rect">
            <a:avLst/>
          </a:prstGeom>
        </p:spPr>
      </p:pic>
      <p:sp>
        <p:nvSpPr>
          <p:cNvPr id="12" name="Овал 11">
            <a:extLst>
              <a:ext uri="{FF2B5EF4-FFF2-40B4-BE49-F238E27FC236}">
                <a16:creationId xmlns:a16="http://schemas.microsoft.com/office/drawing/2014/main" id="{FCFA4A7C-B54B-4D6F-80F3-A99BE3117058}"/>
              </a:ext>
            </a:extLst>
          </p:cNvPr>
          <p:cNvSpPr/>
          <p:nvPr/>
        </p:nvSpPr>
        <p:spPr>
          <a:xfrm>
            <a:off x="5585974" y="6172384"/>
            <a:ext cx="2493155" cy="2493155"/>
          </a:xfrm>
          <a:prstGeom prst="ellipse">
            <a:avLst/>
          </a:prstGeom>
          <a:noFill/>
          <a:ln w="41275" cap="rnd" cmpd="sng">
            <a:gradFill>
              <a:gsLst>
                <a:gs pos="0">
                  <a:srgbClr val="1BA4FF"/>
                </a:gs>
                <a:gs pos="99000">
                  <a:srgbClr val="00115E"/>
                </a:gs>
              </a:gsLst>
              <a:lin ang="5400000" scaled="1"/>
            </a:gradFill>
            <a:prstDash val="sysDot"/>
            <a:beve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216167"/>
                      <a:gd name="connsiteY0" fmla="*/ 1108084 h 2216167"/>
                      <a:gd name="connsiteX1" fmla="*/ 1108084 w 2216167"/>
                      <a:gd name="connsiteY1" fmla="*/ 0 h 2216167"/>
                      <a:gd name="connsiteX2" fmla="*/ 2216168 w 2216167"/>
                      <a:gd name="connsiteY2" fmla="*/ 1108084 h 2216167"/>
                      <a:gd name="connsiteX3" fmla="*/ 1108084 w 2216167"/>
                      <a:gd name="connsiteY3" fmla="*/ 2216168 h 2216167"/>
                      <a:gd name="connsiteX4" fmla="*/ 0 w 2216167"/>
                      <a:gd name="connsiteY4" fmla="*/ 1108084 h 22161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16167" h="2216167" extrusionOk="0">
                        <a:moveTo>
                          <a:pt x="0" y="1108084"/>
                        </a:moveTo>
                        <a:cubicBezTo>
                          <a:pt x="-39268" y="471885"/>
                          <a:pt x="422409" y="27660"/>
                          <a:pt x="1108084" y="0"/>
                        </a:cubicBezTo>
                        <a:cubicBezTo>
                          <a:pt x="1773579" y="11267"/>
                          <a:pt x="2084219" y="500302"/>
                          <a:pt x="2216168" y="1108084"/>
                        </a:cubicBezTo>
                        <a:cubicBezTo>
                          <a:pt x="2131781" y="1802471"/>
                          <a:pt x="1703267" y="2309000"/>
                          <a:pt x="1108084" y="2216168"/>
                        </a:cubicBezTo>
                        <a:cubicBezTo>
                          <a:pt x="416750" y="2172750"/>
                          <a:pt x="16200" y="1727803"/>
                          <a:pt x="0" y="110808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D40AED-1D8C-4790-97F6-50F0A2FF2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217095"/>
          </a:xfrm>
        </p:spPr>
        <p:txBody>
          <a:bodyPr/>
          <a:lstStyle/>
          <a:p>
            <a:pPr algn="ctr"/>
            <a:r>
              <a:rPr lang="ru-RU">
                <a:solidFill>
                  <a:schemeClr val="bg1"/>
                </a:solidFill>
                <a:latin typeface="Trebuchet MS"/>
              </a:rPr>
              <a:t>Разобрались с требованиями</a:t>
            </a:r>
            <a:endParaRPr lang="ru-RU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292D486-C5D5-4E3C-A58A-3DE49A45D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5A03C-E3B8-4DD0-A8A5-AF78EDA404A0}" type="slidenum">
              <a:rPr lang="ru-RU" smtClean="0">
                <a:solidFill>
                  <a:schemeClr val="bg1"/>
                </a:solidFill>
              </a:rPr>
              <a:t>10</a:t>
            </a:fld>
            <a:endParaRPr lang="ru-RU">
              <a:solidFill>
                <a:schemeClr val="bg1"/>
              </a:solidFill>
            </a:endParaRPr>
          </a:p>
        </p:txBody>
      </p:sp>
      <p:pic>
        <p:nvPicPr>
          <p:cNvPr id="4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CCE6D28A-5F2B-4259-9EE8-B64EDE0353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23" y="6205130"/>
            <a:ext cx="1503777" cy="516345"/>
          </a:xfrm>
          <a:prstGeom prst="rect">
            <a:avLst/>
          </a:prstGeom>
        </p:spPr>
      </p:pic>
      <p:pic>
        <p:nvPicPr>
          <p:cNvPr id="8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87773560-8B8B-4D21-9F51-E903C7F88A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3400" y="1912479"/>
            <a:ext cx="9285200" cy="303304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0546B28-FC3D-BB47-A1BC-1FF0BBA127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084" y="206216"/>
            <a:ext cx="964813" cy="55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771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вал 11">
            <a:extLst>
              <a:ext uri="{FF2B5EF4-FFF2-40B4-BE49-F238E27FC236}">
                <a16:creationId xmlns:a16="http://schemas.microsoft.com/office/drawing/2014/main" id="{786D7925-EFDB-49E6-8B5D-E82277732A78}"/>
              </a:ext>
            </a:extLst>
          </p:cNvPr>
          <p:cNvSpPr/>
          <p:nvPr/>
        </p:nvSpPr>
        <p:spPr>
          <a:xfrm>
            <a:off x="282938" y="1"/>
            <a:ext cx="4135241" cy="4135241"/>
          </a:xfrm>
          <a:prstGeom prst="ellipse">
            <a:avLst/>
          </a:prstGeom>
          <a:noFill/>
          <a:ln w="41275" cap="rnd" cmpd="sng">
            <a:gradFill>
              <a:gsLst>
                <a:gs pos="0">
                  <a:srgbClr val="1BA4FF"/>
                </a:gs>
                <a:gs pos="99000">
                  <a:srgbClr val="00115E"/>
                </a:gs>
              </a:gsLst>
              <a:lin ang="5400000" scaled="1"/>
            </a:gradFill>
            <a:prstDash val="sysDot"/>
            <a:beve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216167"/>
                      <a:gd name="connsiteY0" fmla="*/ 1108084 h 2216167"/>
                      <a:gd name="connsiteX1" fmla="*/ 1108084 w 2216167"/>
                      <a:gd name="connsiteY1" fmla="*/ 0 h 2216167"/>
                      <a:gd name="connsiteX2" fmla="*/ 2216168 w 2216167"/>
                      <a:gd name="connsiteY2" fmla="*/ 1108084 h 2216167"/>
                      <a:gd name="connsiteX3" fmla="*/ 1108084 w 2216167"/>
                      <a:gd name="connsiteY3" fmla="*/ 2216168 h 2216167"/>
                      <a:gd name="connsiteX4" fmla="*/ 0 w 2216167"/>
                      <a:gd name="connsiteY4" fmla="*/ 1108084 h 22161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16167" h="2216167" extrusionOk="0">
                        <a:moveTo>
                          <a:pt x="0" y="1108084"/>
                        </a:moveTo>
                        <a:cubicBezTo>
                          <a:pt x="-39268" y="471885"/>
                          <a:pt x="422409" y="27660"/>
                          <a:pt x="1108084" y="0"/>
                        </a:cubicBezTo>
                        <a:cubicBezTo>
                          <a:pt x="1773579" y="11267"/>
                          <a:pt x="2084219" y="500302"/>
                          <a:pt x="2216168" y="1108084"/>
                        </a:cubicBezTo>
                        <a:cubicBezTo>
                          <a:pt x="2131781" y="1802471"/>
                          <a:pt x="1703267" y="2309000"/>
                          <a:pt x="1108084" y="2216168"/>
                        </a:cubicBezTo>
                        <a:cubicBezTo>
                          <a:pt x="416750" y="2172750"/>
                          <a:pt x="16200" y="1727803"/>
                          <a:pt x="0" y="110808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157807B-DA8F-467C-8036-C8E75D6D2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746980">
            <a:off x="2954962" y="828323"/>
            <a:ext cx="10542029" cy="529306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95B6F9-24CB-45FC-ACDD-5355EDA33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>
                <a:solidFill>
                  <a:schemeClr val="bg1"/>
                </a:solidFill>
                <a:latin typeface="Trebuchet MS" panose="020B0603020202020204" pitchFamily="34" charset="0"/>
              </a:rPr>
              <a:t>Шаблон для требований </a:t>
            </a:r>
            <a:br>
              <a:rPr lang="en-US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ru-RU">
                <a:solidFill>
                  <a:schemeClr val="bg1"/>
                </a:solidFill>
                <a:latin typeface="Trebuchet MS" panose="020B0603020202020204" pitchFamily="34" charset="0"/>
              </a:rPr>
              <a:t>в формате </a:t>
            </a:r>
            <a:r>
              <a:rPr lang="en-US">
                <a:solidFill>
                  <a:schemeClr val="bg1"/>
                </a:solidFill>
                <a:latin typeface="Trebuchet MS" panose="020B0603020202020204" pitchFamily="34" charset="0"/>
              </a:rPr>
              <a:t>User Story: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085768-086E-4074-B987-0EB1923CB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1624" y="2266474"/>
            <a:ext cx="4572000" cy="3072946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  <a:latin typeface="Effra"/>
              </a:rPr>
              <a:t>User role:</a:t>
            </a:r>
          </a:p>
          <a:p>
            <a:r>
              <a:rPr lang="en-US">
                <a:solidFill>
                  <a:schemeClr val="bg1"/>
                </a:solidFill>
                <a:latin typeface="Effra"/>
              </a:rPr>
              <a:t>User problem/user needs:</a:t>
            </a:r>
          </a:p>
          <a:p>
            <a:r>
              <a:rPr lang="en-US">
                <a:solidFill>
                  <a:schemeClr val="bg1"/>
                </a:solidFill>
                <a:latin typeface="Effra"/>
              </a:rPr>
              <a:t>Business value:</a:t>
            </a:r>
          </a:p>
          <a:p>
            <a:r>
              <a:rPr lang="en-US">
                <a:solidFill>
                  <a:schemeClr val="bg1"/>
                </a:solidFill>
                <a:latin typeface="Effra"/>
              </a:rPr>
              <a:t>What should be done:</a:t>
            </a:r>
          </a:p>
          <a:p>
            <a:r>
              <a:rPr lang="en-US">
                <a:solidFill>
                  <a:schemeClr val="bg1"/>
                </a:solidFill>
                <a:latin typeface="Effra"/>
              </a:rPr>
              <a:t>Use cases</a:t>
            </a:r>
            <a:r>
              <a:rPr lang="ru-RU">
                <a:solidFill>
                  <a:schemeClr val="bg1"/>
                </a:solidFill>
                <a:latin typeface="Effra"/>
              </a:rPr>
              <a:t>:</a:t>
            </a:r>
            <a:endParaRPr lang="en-US">
              <a:solidFill>
                <a:schemeClr val="bg1"/>
              </a:solidFill>
              <a:latin typeface="Effra"/>
            </a:endParaRPr>
          </a:p>
          <a:p>
            <a:r>
              <a:rPr lang="en-US">
                <a:solidFill>
                  <a:schemeClr val="bg1"/>
                </a:solidFill>
                <a:latin typeface="Effra"/>
              </a:rPr>
              <a:t>Definition of Done</a:t>
            </a:r>
            <a:r>
              <a:rPr lang="ru-RU">
                <a:solidFill>
                  <a:schemeClr val="bg1"/>
                </a:solidFill>
                <a:latin typeface="Effra"/>
              </a:rPr>
              <a:t>:</a:t>
            </a:r>
            <a:endParaRPr lang="en-US">
              <a:solidFill>
                <a:schemeClr val="bg1"/>
              </a:solidFill>
              <a:latin typeface="Effra"/>
            </a:endParaRPr>
          </a:p>
          <a:p>
            <a:pPr marL="0" indent="0">
              <a:buNone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21DDD45-E977-4E4E-8E46-A84832488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5A03C-E3B8-4DD0-A8A5-AF78EDA404A0}" type="slidenum">
              <a:rPr lang="ru-RU" smtClean="0">
                <a:solidFill>
                  <a:schemeClr val="bg1"/>
                </a:solidFill>
              </a:rPr>
              <a:t>11</a:t>
            </a:fld>
            <a:endParaRPr lang="ru-RU">
              <a:solidFill>
                <a:schemeClr val="bg1"/>
              </a:solidFill>
            </a:endParaRPr>
          </a:p>
        </p:txBody>
      </p:sp>
      <p:pic>
        <p:nvPicPr>
          <p:cNvPr id="9" name="Рисунок 8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59AEF103-52DF-4208-8004-1A38675102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23" y="6205130"/>
            <a:ext cx="1503777" cy="51634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7B97981-7B55-F84A-AE42-DEB102BC93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084" y="206216"/>
            <a:ext cx="964813" cy="55892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FBC9396-6765-44F0-88C6-D621FB2176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930"/>
            <a:ext cx="6979279" cy="4648200"/>
          </a:xfrm>
          <a:prstGeom prst="rect">
            <a:avLst/>
          </a:prstGeom>
        </p:spPr>
      </p:pic>
      <p:sp>
        <p:nvSpPr>
          <p:cNvPr id="14" name="Овал 13">
            <a:extLst>
              <a:ext uri="{FF2B5EF4-FFF2-40B4-BE49-F238E27FC236}">
                <a16:creationId xmlns:a16="http://schemas.microsoft.com/office/drawing/2014/main" id="{0570F84C-5DD1-436E-A156-A42BE73F27A0}"/>
              </a:ext>
            </a:extLst>
          </p:cNvPr>
          <p:cNvSpPr/>
          <p:nvPr/>
        </p:nvSpPr>
        <p:spPr>
          <a:xfrm>
            <a:off x="5585974" y="6172384"/>
            <a:ext cx="2493155" cy="2493155"/>
          </a:xfrm>
          <a:prstGeom prst="ellipse">
            <a:avLst/>
          </a:prstGeom>
          <a:noFill/>
          <a:ln w="41275" cap="rnd" cmpd="sng">
            <a:gradFill>
              <a:gsLst>
                <a:gs pos="0">
                  <a:srgbClr val="1BA4FF"/>
                </a:gs>
                <a:gs pos="99000">
                  <a:srgbClr val="00115E"/>
                </a:gs>
              </a:gsLst>
              <a:lin ang="5400000" scaled="1"/>
            </a:gradFill>
            <a:prstDash val="sysDot"/>
            <a:beve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216167"/>
                      <a:gd name="connsiteY0" fmla="*/ 1108084 h 2216167"/>
                      <a:gd name="connsiteX1" fmla="*/ 1108084 w 2216167"/>
                      <a:gd name="connsiteY1" fmla="*/ 0 h 2216167"/>
                      <a:gd name="connsiteX2" fmla="*/ 2216168 w 2216167"/>
                      <a:gd name="connsiteY2" fmla="*/ 1108084 h 2216167"/>
                      <a:gd name="connsiteX3" fmla="*/ 1108084 w 2216167"/>
                      <a:gd name="connsiteY3" fmla="*/ 2216168 h 2216167"/>
                      <a:gd name="connsiteX4" fmla="*/ 0 w 2216167"/>
                      <a:gd name="connsiteY4" fmla="*/ 1108084 h 22161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16167" h="2216167" extrusionOk="0">
                        <a:moveTo>
                          <a:pt x="0" y="1108084"/>
                        </a:moveTo>
                        <a:cubicBezTo>
                          <a:pt x="-39268" y="471885"/>
                          <a:pt x="422409" y="27660"/>
                          <a:pt x="1108084" y="0"/>
                        </a:cubicBezTo>
                        <a:cubicBezTo>
                          <a:pt x="1773579" y="11267"/>
                          <a:pt x="2084219" y="500302"/>
                          <a:pt x="2216168" y="1108084"/>
                        </a:cubicBezTo>
                        <a:cubicBezTo>
                          <a:pt x="2131781" y="1802471"/>
                          <a:pt x="1703267" y="2309000"/>
                          <a:pt x="1108084" y="2216168"/>
                        </a:cubicBezTo>
                        <a:cubicBezTo>
                          <a:pt x="416750" y="2172750"/>
                          <a:pt x="16200" y="1727803"/>
                          <a:pt x="0" y="110808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8319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13">
            <a:extLst>
              <a:ext uri="{FF2B5EF4-FFF2-40B4-BE49-F238E27FC236}">
                <a16:creationId xmlns:a16="http://schemas.microsoft.com/office/drawing/2014/main" id="{78094042-507C-4518-A579-1A8F73F85818}"/>
              </a:ext>
            </a:extLst>
          </p:cNvPr>
          <p:cNvSpPr/>
          <p:nvPr/>
        </p:nvSpPr>
        <p:spPr>
          <a:xfrm>
            <a:off x="282938" y="1"/>
            <a:ext cx="4135241" cy="4135241"/>
          </a:xfrm>
          <a:prstGeom prst="ellipse">
            <a:avLst/>
          </a:prstGeom>
          <a:noFill/>
          <a:ln w="41275" cap="rnd" cmpd="sng">
            <a:gradFill>
              <a:gsLst>
                <a:gs pos="0">
                  <a:srgbClr val="1BA4FF"/>
                </a:gs>
                <a:gs pos="99000">
                  <a:srgbClr val="00115E"/>
                </a:gs>
              </a:gsLst>
              <a:lin ang="5400000" scaled="1"/>
            </a:gradFill>
            <a:prstDash val="sysDot"/>
            <a:beve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216167"/>
                      <a:gd name="connsiteY0" fmla="*/ 1108084 h 2216167"/>
                      <a:gd name="connsiteX1" fmla="*/ 1108084 w 2216167"/>
                      <a:gd name="connsiteY1" fmla="*/ 0 h 2216167"/>
                      <a:gd name="connsiteX2" fmla="*/ 2216168 w 2216167"/>
                      <a:gd name="connsiteY2" fmla="*/ 1108084 h 2216167"/>
                      <a:gd name="connsiteX3" fmla="*/ 1108084 w 2216167"/>
                      <a:gd name="connsiteY3" fmla="*/ 2216168 h 2216167"/>
                      <a:gd name="connsiteX4" fmla="*/ 0 w 2216167"/>
                      <a:gd name="connsiteY4" fmla="*/ 1108084 h 22161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16167" h="2216167" extrusionOk="0">
                        <a:moveTo>
                          <a:pt x="0" y="1108084"/>
                        </a:moveTo>
                        <a:cubicBezTo>
                          <a:pt x="-39268" y="471885"/>
                          <a:pt x="422409" y="27660"/>
                          <a:pt x="1108084" y="0"/>
                        </a:cubicBezTo>
                        <a:cubicBezTo>
                          <a:pt x="1773579" y="11267"/>
                          <a:pt x="2084219" y="500302"/>
                          <a:pt x="2216168" y="1108084"/>
                        </a:cubicBezTo>
                        <a:cubicBezTo>
                          <a:pt x="2131781" y="1802471"/>
                          <a:pt x="1703267" y="2309000"/>
                          <a:pt x="1108084" y="2216168"/>
                        </a:cubicBezTo>
                        <a:cubicBezTo>
                          <a:pt x="416750" y="2172750"/>
                          <a:pt x="16200" y="1727803"/>
                          <a:pt x="0" y="110808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3FD285B-4EC3-44F3-8891-A6FD08C51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746980">
            <a:off x="2954962" y="828323"/>
            <a:ext cx="10542029" cy="5293068"/>
          </a:xfrm>
          <a:prstGeom prst="rect">
            <a:avLst/>
          </a:prstGeom>
        </p:spPr>
      </p:pic>
      <p:sp>
        <p:nvSpPr>
          <p:cNvPr id="18" name="Овал 17">
            <a:extLst>
              <a:ext uri="{FF2B5EF4-FFF2-40B4-BE49-F238E27FC236}">
                <a16:creationId xmlns:a16="http://schemas.microsoft.com/office/drawing/2014/main" id="{565A6819-68E4-4D7B-8FCF-B3E4E0F39F38}"/>
              </a:ext>
            </a:extLst>
          </p:cNvPr>
          <p:cNvSpPr/>
          <p:nvPr/>
        </p:nvSpPr>
        <p:spPr>
          <a:xfrm>
            <a:off x="5585974" y="6172384"/>
            <a:ext cx="2493155" cy="2493155"/>
          </a:xfrm>
          <a:prstGeom prst="ellipse">
            <a:avLst/>
          </a:prstGeom>
          <a:noFill/>
          <a:ln w="41275" cap="rnd" cmpd="sng">
            <a:gradFill>
              <a:gsLst>
                <a:gs pos="0">
                  <a:srgbClr val="1BA4FF"/>
                </a:gs>
                <a:gs pos="99000">
                  <a:srgbClr val="00115E"/>
                </a:gs>
              </a:gsLst>
              <a:lin ang="5400000" scaled="1"/>
            </a:gradFill>
            <a:prstDash val="sysDot"/>
            <a:beve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216167"/>
                      <a:gd name="connsiteY0" fmla="*/ 1108084 h 2216167"/>
                      <a:gd name="connsiteX1" fmla="*/ 1108084 w 2216167"/>
                      <a:gd name="connsiteY1" fmla="*/ 0 h 2216167"/>
                      <a:gd name="connsiteX2" fmla="*/ 2216168 w 2216167"/>
                      <a:gd name="connsiteY2" fmla="*/ 1108084 h 2216167"/>
                      <a:gd name="connsiteX3" fmla="*/ 1108084 w 2216167"/>
                      <a:gd name="connsiteY3" fmla="*/ 2216168 h 2216167"/>
                      <a:gd name="connsiteX4" fmla="*/ 0 w 2216167"/>
                      <a:gd name="connsiteY4" fmla="*/ 1108084 h 22161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16167" h="2216167" extrusionOk="0">
                        <a:moveTo>
                          <a:pt x="0" y="1108084"/>
                        </a:moveTo>
                        <a:cubicBezTo>
                          <a:pt x="-39268" y="471885"/>
                          <a:pt x="422409" y="27660"/>
                          <a:pt x="1108084" y="0"/>
                        </a:cubicBezTo>
                        <a:cubicBezTo>
                          <a:pt x="1773579" y="11267"/>
                          <a:pt x="2084219" y="500302"/>
                          <a:pt x="2216168" y="1108084"/>
                        </a:cubicBezTo>
                        <a:cubicBezTo>
                          <a:pt x="2131781" y="1802471"/>
                          <a:pt x="1703267" y="2309000"/>
                          <a:pt x="1108084" y="2216168"/>
                        </a:cubicBezTo>
                        <a:cubicBezTo>
                          <a:pt x="416750" y="2172750"/>
                          <a:pt x="16200" y="1727803"/>
                          <a:pt x="0" y="110808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95B6F9-24CB-45FC-ACDD-5355EDA33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pPr algn="ctr"/>
            <a:r>
              <a:rPr lang="ru-RU">
                <a:solidFill>
                  <a:schemeClr val="bg1"/>
                </a:solidFill>
                <a:latin typeface="Trebuchet MS" panose="020B0603020202020204" pitchFamily="34" charset="0"/>
              </a:rPr>
              <a:t>Пример истории по шаблону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21DDD45-E977-4E4E-8E46-A84832488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5A03C-E3B8-4DD0-A8A5-AF78EDA404A0}" type="slidenum">
              <a:rPr lang="ru-RU" smtClean="0">
                <a:solidFill>
                  <a:schemeClr val="bg1"/>
                </a:solidFill>
              </a:rPr>
              <a:t>12</a:t>
            </a:fld>
            <a:endParaRPr lang="ru-RU">
              <a:solidFill>
                <a:schemeClr val="bg1"/>
              </a:solidFill>
            </a:endParaRPr>
          </a:p>
        </p:txBody>
      </p:sp>
      <p:pic>
        <p:nvPicPr>
          <p:cNvPr id="9" name="Рисунок 8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59AEF103-52DF-4208-8004-1A38675102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23" y="6205130"/>
            <a:ext cx="1503777" cy="51634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7B97981-7B55-F84A-AE42-DEB102BC93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084" y="206216"/>
            <a:ext cx="964813" cy="55892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A72E4B5-8E12-480F-BD0A-D4F91F3D20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0396" y="1728200"/>
            <a:ext cx="6011207" cy="467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810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>
            <a:extLst>
              <a:ext uri="{FF2B5EF4-FFF2-40B4-BE49-F238E27FC236}">
                <a16:creationId xmlns:a16="http://schemas.microsoft.com/office/drawing/2014/main" id="{EF05194E-3DE9-4B72-84AF-7CBDCE94E46E}"/>
              </a:ext>
            </a:extLst>
          </p:cNvPr>
          <p:cNvSpPr/>
          <p:nvPr/>
        </p:nvSpPr>
        <p:spPr>
          <a:xfrm>
            <a:off x="282938" y="1"/>
            <a:ext cx="4135241" cy="4135241"/>
          </a:xfrm>
          <a:prstGeom prst="ellipse">
            <a:avLst/>
          </a:prstGeom>
          <a:noFill/>
          <a:ln w="41275" cap="rnd" cmpd="sng">
            <a:gradFill>
              <a:gsLst>
                <a:gs pos="0">
                  <a:srgbClr val="1BA4FF"/>
                </a:gs>
                <a:gs pos="99000">
                  <a:srgbClr val="00115E"/>
                </a:gs>
              </a:gsLst>
              <a:lin ang="5400000" scaled="1"/>
            </a:gradFill>
            <a:prstDash val="sysDot"/>
            <a:beve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216167"/>
                      <a:gd name="connsiteY0" fmla="*/ 1108084 h 2216167"/>
                      <a:gd name="connsiteX1" fmla="*/ 1108084 w 2216167"/>
                      <a:gd name="connsiteY1" fmla="*/ 0 h 2216167"/>
                      <a:gd name="connsiteX2" fmla="*/ 2216168 w 2216167"/>
                      <a:gd name="connsiteY2" fmla="*/ 1108084 h 2216167"/>
                      <a:gd name="connsiteX3" fmla="*/ 1108084 w 2216167"/>
                      <a:gd name="connsiteY3" fmla="*/ 2216168 h 2216167"/>
                      <a:gd name="connsiteX4" fmla="*/ 0 w 2216167"/>
                      <a:gd name="connsiteY4" fmla="*/ 1108084 h 22161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16167" h="2216167" extrusionOk="0">
                        <a:moveTo>
                          <a:pt x="0" y="1108084"/>
                        </a:moveTo>
                        <a:cubicBezTo>
                          <a:pt x="-39268" y="471885"/>
                          <a:pt x="422409" y="27660"/>
                          <a:pt x="1108084" y="0"/>
                        </a:cubicBezTo>
                        <a:cubicBezTo>
                          <a:pt x="1773579" y="11267"/>
                          <a:pt x="2084219" y="500302"/>
                          <a:pt x="2216168" y="1108084"/>
                        </a:cubicBezTo>
                        <a:cubicBezTo>
                          <a:pt x="2131781" y="1802471"/>
                          <a:pt x="1703267" y="2309000"/>
                          <a:pt x="1108084" y="2216168"/>
                        </a:cubicBezTo>
                        <a:cubicBezTo>
                          <a:pt x="416750" y="2172750"/>
                          <a:pt x="16200" y="1727803"/>
                          <a:pt x="0" y="110808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0A23061-660A-446E-B30B-14B08B060B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746980">
            <a:off x="2954962" y="828323"/>
            <a:ext cx="10542029" cy="5293068"/>
          </a:xfrm>
          <a:prstGeom prst="rect">
            <a:avLst/>
          </a:prstGeom>
        </p:spPr>
      </p:pic>
      <p:sp>
        <p:nvSpPr>
          <p:cNvPr id="12" name="Овал 11">
            <a:extLst>
              <a:ext uri="{FF2B5EF4-FFF2-40B4-BE49-F238E27FC236}">
                <a16:creationId xmlns:a16="http://schemas.microsoft.com/office/drawing/2014/main" id="{87D2D982-750D-4D9F-B86F-B60950A1672F}"/>
              </a:ext>
            </a:extLst>
          </p:cNvPr>
          <p:cNvSpPr/>
          <p:nvPr/>
        </p:nvSpPr>
        <p:spPr>
          <a:xfrm>
            <a:off x="5585974" y="6172384"/>
            <a:ext cx="2493155" cy="2493155"/>
          </a:xfrm>
          <a:prstGeom prst="ellipse">
            <a:avLst/>
          </a:prstGeom>
          <a:noFill/>
          <a:ln w="41275" cap="rnd" cmpd="sng">
            <a:gradFill>
              <a:gsLst>
                <a:gs pos="0">
                  <a:srgbClr val="1BA4FF"/>
                </a:gs>
                <a:gs pos="99000">
                  <a:srgbClr val="00115E"/>
                </a:gs>
              </a:gsLst>
              <a:lin ang="5400000" scaled="1"/>
            </a:gradFill>
            <a:prstDash val="sysDot"/>
            <a:beve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216167"/>
                      <a:gd name="connsiteY0" fmla="*/ 1108084 h 2216167"/>
                      <a:gd name="connsiteX1" fmla="*/ 1108084 w 2216167"/>
                      <a:gd name="connsiteY1" fmla="*/ 0 h 2216167"/>
                      <a:gd name="connsiteX2" fmla="*/ 2216168 w 2216167"/>
                      <a:gd name="connsiteY2" fmla="*/ 1108084 h 2216167"/>
                      <a:gd name="connsiteX3" fmla="*/ 1108084 w 2216167"/>
                      <a:gd name="connsiteY3" fmla="*/ 2216168 h 2216167"/>
                      <a:gd name="connsiteX4" fmla="*/ 0 w 2216167"/>
                      <a:gd name="connsiteY4" fmla="*/ 1108084 h 22161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16167" h="2216167" extrusionOk="0">
                        <a:moveTo>
                          <a:pt x="0" y="1108084"/>
                        </a:moveTo>
                        <a:cubicBezTo>
                          <a:pt x="-39268" y="471885"/>
                          <a:pt x="422409" y="27660"/>
                          <a:pt x="1108084" y="0"/>
                        </a:cubicBezTo>
                        <a:cubicBezTo>
                          <a:pt x="1773579" y="11267"/>
                          <a:pt x="2084219" y="500302"/>
                          <a:pt x="2216168" y="1108084"/>
                        </a:cubicBezTo>
                        <a:cubicBezTo>
                          <a:pt x="2131781" y="1802471"/>
                          <a:pt x="1703267" y="2309000"/>
                          <a:pt x="1108084" y="2216168"/>
                        </a:cubicBezTo>
                        <a:cubicBezTo>
                          <a:pt x="416750" y="2172750"/>
                          <a:pt x="16200" y="1727803"/>
                          <a:pt x="0" y="110808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95B6F9-24CB-45FC-ACDD-5355EDA33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40385"/>
          </a:xfrm>
        </p:spPr>
        <p:txBody>
          <a:bodyPr/>
          <a:lstStyle/>
          <a:p>
            <a:pPr algn="ctr"/>
            <a:r>
              <a:rPr lang="ru-RU">
                <a:solidFill>
                  <a:schemeClr val="bg1"/>
                </a:solidFill>
                <a:latin typeface="Trebuchet MS" panose="020B0603020202020204" pitchFamily="34" charset="0"/>
              </a:rPr>
              <a:t>Пример истории по шаблону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21DDD45-E977-4E4E-8E46-A84832488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5A03C-E3B8-4DD0-A8A5-AF78EDA404A0}" type="slidenum">
              <a:rPr lang="ru-RU" smtClean="0">
                <a:solidFill>
                  <a:schemeClr val="bg1"/>
                </a:solidFill>
              </a:rPr>
              <a:t>13</a:t>
            </a:fld>
            <a:endParaRPr lang="ru-RU">
              <a:solidFill>
                <a:schemeClr val="bg1"/>
              </a:solidFill>
            </a:endParaRPr>
          </a:p>
        </p:txBody>
      </p:sp>
      <p:pic>
        <p:nvPicPr>
          <p:cNvPr id="9" name="Рисунок 8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59AEF103-52DF-4208-8004-1A38675102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23" y="6205130"/>
            <a:ext cx="1503777" cy="51634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7B97981-7B55-F84A-AE42-DEB102BC93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084" y="206216"/>
            <a:ext cx="964813" cy="55892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EB9352C-EDD6-4D3D-8E1B-7BB22CA279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8760" y="1479732"/>
            <a:ext cx="5394481" cy="472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52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>
            <a:extLst>
              <a:ext uri="{FF2B5EF4-FFF2-40B4-BE49-F238E27FC236}">
                <a16:creationId xmlns:a16="http://schemas.microsoft.com/office/drawing/2014/main" id="{5E13465F-8D56-4E66-9E85-810D5DAF6C1E}"/>
              </a:ext>
            </a:extLst>
          </p:cNvPr>
          <p:cNvSpPr/>
          <p:nvPr/>
        </p:nvSpPr>
        <p:spPr>
          <a:xfrm>
            <a:off x="282938" y="1"/>
            <a:ext cx="4135241" cy="4135241"/>
          </a:xfrm>
          <a:prstGeom prst="ellipse">
            <a:avLst/>
          </a:prstGeom>
          <a:noFill/>
          <a:ln w="41275" cap="rnd" cmpd="sng">
            <a:gradFill>
              <a:gsLst>
                <a:gs pos="0">
                  <a:srgbClr val="1BA4FF"/>
                </a:gs>
                <a:gs pos="99000">
                  <a:srgbClr val="00115E"/>
                </a:gs>
              </a:gsLst>
              <a:lin ang="5400000" scaled="1"/>
            </a:gradFill>
            <a:prstDash val="sysDot"/>
            <a:beve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216167"/>
                      <a:gd name="connsiteY0" fmla="*/ 1108084 h 2216167"/>
                      <a:gd name="connsiteX1" fmla="*/ 1108084 w 2216167"/>
                      <a:gd name="connsiteY1" fmla="*/ 0 h 2216167"/>
                      <a:gd name="connsiteX2" fmla="*/ 2216168 w 2216167"/>
                      <a:gd name="connsiteY2" fmla="*/ 1108084 h 2216167"/>
                      <a:gd name="connsiteX3" fmla="*/ 1108084 w 2216167"/>
                      <a:gd name="connsiteY3" fmla="*/ 2216168 h 2216167"/>
                      <a:gd name="connsiteX4" fmla="*/ 0 w 2216167"/>
                      <a:gd name="connsiteY4" fmla="*/ 1108084 h 22161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16167" h="2216167" extrusionOk="0">
                        <a:moveTo>
                          <a:pt x="0" y="1108084"/>
                        </a:moveTo>
                        <a:cubicBezTo>
                          <a:pt x="-39268" y="471885"/>
                          <a:pt x="422409" y="27660"/>
                          <a:pt x="1108084" y="0"/>
                        </a:cubicBezTo>
                        <a:cubicBezTo>
                          <a:pt x="1773579" y="11267"/>
                          <a:pt x="2084219" y="500302"/>
                          <a:pt x="2216168" y="1108084"/>
                        </a:cubicBezTo>
                        <a:cubicBezTo>
                          <a:pt x="2131781" y="1802471"/>
                          <a:pt x="1703267" y="2309000"/>
                          <a:pt x="1108084" y="2216168"/>
                        </a:cubicBezTo>
                        <a:cubicBezTo>
                          <a:pt x="416750" y="2172750"/>
                          <a:pt x="16200" y="1727803"/>
                          <a:pt x="0" y="110808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AD532CA-EC73-493D-927E-49B2565CC1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746980">
            <a:off x="2954962" y="828323"/>
            <a:ext cx="10542029" cy="5293068"/>
          </a:xfrm>
          <a:prstGeom prst="rect">
            <a:avLst/>
          </a:prstGeom>
        </p:spPr>
      </p:pic>
      <p:sp>
        <p:nvSpPr>
          <p:cNvPr id="12" name="Овал 11">
            <a:extLst>
              <a:ext uri="{FF2B5EF4-FFF2-40B4-BE49-F238E27FC236}">
                <a16:creationId xmlns:a16="http://schemas.microsoft.com/office/drawing/2014/main" id="{F9BA425C-7110-4B0B-A3B5-FEA250E03A93}"/>
              </a:ext>
            </a:extLst>
          </p:cNvPr>
          <p:cNvSpPr/>
          <p:nvPr/>
        </p:nvSpPr>
        <p:spPr>
          <a:xfrm>
            <a:off x="5585974" y="6172384"/>
            <a:ext cx="2493155" cy="2493155"/>
          </a:xfrm>
          <a:prstGeom prst="ellipse">
            <a:avLst/>
          </a:prstGeom>
          <a:noFill/>
          <a:ln w="41275" cap="rnd" cmpd="sng">
            <a:gradFill>
              <a:gsLst>
                <a:gs pos="0">
                  <a:srgbClr val="1BA4FF"/>
                </a:gs>
                <a:gs pos="99000">
                  <a:srgbClr val="00115E"/>
                </a:gs>
              </a:gsLst>
              <a:lin ang="5400000" scaled="1"/>
            </a:gradFill>
            <a:prstDash val="sysDot"/>
            <a:beve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216167"/>
                      <a:gd name="connsiteY0" fmla="*/ 1108084 h 2216167"/>
                      <a:gd name="connsiteX1" fmla="*/ 1108084 w 2216167"/>
                      <a:gd name="connsiteY1" fmla="*/ 0 h 2216167"/>
                      <a:gd name="connsiteX2" fmla="*/ 2216168 w 2216167"/>
                      <a:gd name="connsiteY2" fmla="*/ 1108084 h 2216167"/>
                      <a:gd name="connsiteX3" fmla="*/ 1108084 w 2216167"/>
                      <a:gd name="connsiteY3" fmla="*/ 2216168 h 2216167"/>
                      <a:gd name="connsiteX4" fmla="*/ 0 w 2216167"/>
                      <a:gd name="connsiteY4" fmla="*/ 1108084 h 22161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16167" h="2216167" extrusionOk="0">
                        <a:moveTo>
                          <a:pt x="0" y="1108084"/>
                        </a:moveTo>
                        <a:cubicBezTo>
                          <a:pt x="-39268" y="471885"/>
                          <a:pt x="422409" y="27660"/>
                          <a:pt x="1108084" y="0"/>
                        </a:cubicBezTo>
                        <a:cubicBezTo>
                          <a:pt x="1773579" y="11267"/>
                          <a:pt x="2084219" y="500302"/>
                          <a:pt x="2216168" y="1108084"/>
                        </a:cubicBezTo>
                        <a:cubicBezTo>
                          <a:pt x="2131781" y="1802471"/>
                          <a:pt x="1703267" y="2309000"/>
                          <a:pt x="1108084" y="2216168"/>
                        </a:cubicBezTo>
                        <a:cubicBezTo>
                          <a:pt x="416750" y="2172750"/>
                          <a:pt x="16200" y="1727803"/>
                          <a:pt x="0" y="110808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95B6F9-24CB-45FC-ACDD-5355EDA33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40385"/>
          </a:xfrm>
        </p:spPr>
        <p:txBody>
          <a:bodyPr/>
          <a:lstStyle/>
          <a:p>
            <a:pPr algn="ctr"/>
            <a:r>
              <a:rPr lang="ru-RU">
                <a:solidFill>
                  <a:schemeClr val="bg1"/>
                </a:solidFill>
                <a:latin typeface="Trebuchet MS" panose="020B0603020202020204" pitchFamily="34" charset="0"/>
              </a:rPr>
              <a:t>Пример истории по шаблону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21DDD45-E977-4E4E-8E46-A84832488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5A03C-E3B8-4DD0-A8A5-AF78EDA404A0}" type="slidenum">
              <a:rPr lang="ru-RU" smtClean="0">
                <a:solidFill>
                  <a:schemeClr val="bg1"/>
                </a:solidFill>
              </a:rPr>
              <a:t>14</a:t>
            </a:fld>
            <a:endParaRPr lang="ru-RU">
              <a:solidFill>
                <a:schemeClr val="bg1"/>
              </a:solidFill>
            </a:endParaRPr>
          </a:p>
        </p:txBody>
      </p:sp>
      <p:pic>
        <p:nvPicPr>
          <p:cNvPr id="9" name="Рисунок 8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59AEF103-52DF-4208-8004-1A38675102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23" y="6205130"/>
            <a:ext cx="1503777" cy="51634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7B97981-7B55-F84A-AE42-DEB102BC93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084" y="206216"/>
            <a:ext cx="964813" cy="55892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2C05F5F-5C55-46ED-9962-8FC0D241AD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9186" y="1448090"/>
            <a:ext cx="5873628" cy="5165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116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>
            <a:extLst>
              <a:ext uri="{FF2B5EF4-FFF2-40B4-BE49-F238E27FC236}">
                <a16:creationId xmlns:a16="http://schemas.microsoft.com/office/drawing/2014/main" id="{3DDA202A-0E02-4334-81FC-986399EDAFA7}"/>
              </a:ext>
            </a:extLst>
          </p:cNvPr>
          <p:cNvSpPr/>
          <p:nvPr/>
        </p:nvSpPr>
        <p:spPr>
          <a:xfrm>
            <a:off x="5585974" y="6172384"/>
            <a:ext cx="2493155" cy="2493155"/>
          </a:xfrm>
          <a:prstGeom prst="ellipse">
            <a:avLst/>
          </a:prstGeom>
          <a:noFill/>
          <a:ln w="41275" cap="rnd" cmpd="sng">
            <a:gradFill>
              <a:gsLst>
                <a:gs pos="0">
                  <a:srgbClr val="1BA4FF"/>
                </a:gs>
                <a:gs pos="99000">
                  <a:srgbClr val="00115E"/>
                </a:gs>
              </a:gsLst>
              <a:lin ang="5400000" scaled="1"/>
            </a:gradFill>
            <a:prstDash val="sysDot"/>
            <a:beve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216167"/>
                      <a:gd name="connsiteY0" fmla="*/ 1108084 h 2216167"/>
                      <a:gd name="connsiteX1" fmla="*/ 1108084 w 2216167"/>
                      <a:gd name="connsiteY1" fmla="*/ 0 h 2216167"/>
                      <a:gd name="connsiteX2" fmla="*/ 2216168 w 2216167"/>
                      <a:gd name="connsiteY2" fmla="*/ 1108084 h 2216167"/>
                      <a:gd name="connsiteX3" fmla="*/ 1108084 w 2216167"/>
                      <a:gd name="connsiteY3" fmla="*/ 2216168 h 2216167"/>
                      <a:gd name="connsiteX4" fmla="*/ 0 w 2216167"/>
                      <a:gd name="connsiteY4" fmla="*/ 1108084 h 22161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16167" h="2216167" extrusionOk="0">
                        <a:moveTo>
                          <a:pt x="0" y="1108084"/>
                        </a:moveTo>
                        <a:cubicBezTo>
                          <a:pt x="-39268" y="471885"/>
                          <a:pt x="422409" y="27660"/>
                          <a:pt x="1108084" y="0"/>
                        </a:cubicBezTo>
                        <a:cubicBezTo>
                          <a:pt x="1773579" y="11267"/>
                          <a:pt x="2084219" y="500302"/>
                          <a:pt x="2216168" y="1108084"/>
                        </a:cubicBezTo>
                        <a:cubicBezTo>
                          <a:pt x="2131781" y="1802471"/>
                          <a:pt x="1703267" y="2309000"/>
                          <a:pt x="1108084" y="2216168"/>
                        </a:cubicBezTo>
                        <a:cubicBezTo>
                          <a:pt x="416750" y="2172750"/>
                          <a:pt x="16200" y="1727803"/>
                          <a:pt x="0" y="110808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568732A3-0A85-443A-B147-FA3B57FF314D}"/>
              </a:ext>
            </a:extLst>
          </p:cNvPr>
          <p:cNvSpPr/>
          <p:nvPr/>
        </p:nvSpPr>
        <p:spPr>
          <a:xfrm>
            <a:off x="282938" y="1"/>
            <a:ext cx="4135241" cy="4135241"/>
          </a:xfrm>
          <a:prstGeom prst="ellipse">
            <a:avLst/>
          </a:prstGeom>
          <a:noFill/>
          <a:ln w="41275" cap="rnd" cmpd="sng">
            <a:gradFill>
              <a:gsLst>
                <a:gs pos="0">
                  <a:srgbClr val="1BA4FF"/>
                </a:gs>
                <a:gs pos="99000">
                  <a:srgbClr val="00115E"/>
                </a:gs>
              </a:gsLst>
              <a:lin ang="5400000" scaled="1"/>
            </a:gradFill>
            <a:prstDash val="sysDot"/>
            <a:beve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216167"/>
                      <a:gd name="connsiteY0" fmla="*/ 1108084 h 2216167"/>
                      <a:gd name="connsiteX1" fmla="*/ 1108084 w 2216167"/>
                      <a:gd name="connsiteY1" fmla="*/ 0 h 2216167"/>
                      <a:gd name="connsiteX2" fmla="*/ 2216168 w 2216167"/>
                      <a:gd name="connsiteY2" fmla="*/ 1108084 h 2216167"/>
                      <a:gd name="connsiteX3" fmla="*/ 1108084 w 2216167"/>
                      <a:gd name="connsiteY3" fmla="*/ 2216168 h 2216167"/>
                      <a:gd name="connsiteX4" fmla="*/ 0 w 2216167"/>
                      <a:gd name="connsiteY4" fmla="*/ 1108084 h 22161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16167" h="2216167" extrusionOk="0">
                        <a:moveTo>
                          <a:pt x="0" y="1108084"/>
                        </a:moveTo>
                        <a:cubicBezTo>
                          <a:pt x="-39268" y="471885"/>
                          <a:pt x="422409" y="27660"/>
                          <a:pt x="1108084" y="0"/>
                        </a:cubicBezTo>
                        <a:cubicBezTo>
                          <a:pt x="1773579" y="11267"/>
                          <a:pt x="2084219" y="500302"/>
                          <a:pt x="2216168" y="1108084"/>
                        </a:cubicBezTo>
                        <a:cubicBezTo>
                          <a:pt x="2131781" y="1802471"/>
                          <a:pt x="1703267" y="2309000"/>
                          <a:pt x="1108084" y="2216168"/>
                        </a:cubicBezTo>
                        <a:cubicBezTo>
                          <a:pt x="416750" y="2172750"/>
                          <a:pt x="16200" y="1727803"/>
                          <a:pt x="0" y="110808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CB2BEF1-4F39-4923-844D-AEDF5D928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746980">
            <a:off x="2954962" y="828323"/>
            <a:ext cx="10542029" cy="529306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A41135-3505-45E7-9A4C-2AC799E80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ru-RU">
                <a:solidFill>
                  <a:schemeClr val="bg1"/>
                </a:solidFill>
                <a:latin typeface="Trebuchet MS" panose="020B0603020202020204" pitchFamily="34" charset="0"/>
              </a:rPr>
              <a:t>Ведем процесс аналитики </a:t>
            </a:r>
            <a:br>
              <a:rPr lang="en-US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ru-RU">
                <a:solidFill>
                  <a:schemeClr val="bg1"/>
                </a:solidFill>
                <a:latin typeface="Trebuchet MS" panose="020B0603020202020204" pitchFamily="34" charset="0"/>
              </a:rPr>
              <a:t>и дизайна под присмотром </a:t>
            </a:r>
            <a:r>
              <a:rPr lang="en-US">
                <a:solidFill>
                  <a:schemeClr val="bg1"/>
                </a:solidFill>
                <a:latin typeface="Trebuchet MS" panose="020B0603020202020204" pitchFamily="34" charset="0"/>
              </a:rPr>
              <a:t>QA</a:t>
            </a:r>
            <a:endParaRPr lang="ru-RU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B166F6B-C930-45E1-AD16-6B4F2958B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5A03C-E3B8-4DD0-A8A5-AF78EDA404A0}" type="slidenum">
              <a:rPr lang="ru-RU" smtClean="0">
                <a:solidFill>
                  <a:schemeClr val="bg1"/>
                </a:solidFill>
              </a:rPr>
              <a:t>15</a:t>
            </a:fld>
            <a:endParaRPr lang="ru-RU">
              <a:solidFill>
                <a:schemeClr val="bg1"/>
              </a:solidFill>
            </a:endParaRPr>
          </a:p>
        </p:txBody>
      </p:sp>
      <p:pic>
        <p:nvPicPr>
          <p:cNvPr id="10" name="Рисунок 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ED6D0690-CDCA-44F6-AAF1-01C39C869A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23" y="6205130"/>
            <a:ext cx="1503777" cy="51634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31CB4FE-9BE1-3C4E-B3A8-5A6AC3E75A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084" y="206216"/>
            <a:ext cx="964813" cy="55892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CA2E1A8-2E87-4E15-901C-A9A210B13C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371" y="1868351"/>
            <a:ext cx="6930482" cy="466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4949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BBD1D45-9930-4168-B782-80B8D6BBA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746980">
            <a:off x="3524952" y="1742723"/>
            <a:ext cx="10542029" cy="5293068"/>
          </a:xfrm>
          <a:prstGeom prst="rect">
            <a:avLst/>
          </a:prstGeom>
        </p:spPr>
      </p:pic>
      <p:sp>
        <p:nvSpPr>
          <p:cNvPr id="12" name="Овал 11">
            <a:extLst>
              <a:ext uri="{FF2B5EF4-FFF2-40B4-BE49-F238E27FC236}">
                <a16:creationId xmlns:a16="http://schemas.microsoft.com/office/drawing/2014/main" id="{80C62DD8-AD91-40A2-A757-95727EE50091}"/>
              </a:ext>
            </a:extLst>
          </p:cNvPr>
          <p:cNvSpPr/>
          <p:nvPr/>
        </p:nvSpPr>
        <p:spPr>
          <a:xfrm>
            <a:off x="282937" y="0"/>
            <a:ext cx="4135241" cy="4135241"/>
          </a:xfrm>
          <a:prstGeom prst="ellipse">
            <a:avLst/>
          </a:prstGeom>
          <a:noFill/>
          <a:ln w="41275" cap="rnd" cmpd="sng">
            <a:gradFill>
              <a:gsLst>
                <a:gs pos="0">
                  <a:srgbClr val="1BA4FF"/>
                </a:gs>
                <a:gs pos="99000">
                  <a:srgbClr val="00115E"/>
                </a:gs>
              </a:gsLst>
              <a:lin ang="5400000" scaled="1"/>
            </a:gradFill>
            <a:prstDash val="sysDot"/>
            <a:beve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216167"/>
                      <a:gd name="connsiteY0" fmla="*/ 1108084 h 2216167"/>
                      <a:gd name="connsiteX1" fmla="*/ 1108084 w 2216167"/>
                      <a:gd name="connsiteY1" fmla="*/ 0 h 2216167"/>
                      <a:gd name="connsiteX2" fmla="*/ 2216168 w 2216167"/>
                      <a:gd name="connsiteY2" fmla="*/ 1108084 h 2216167"/>
                      <a:gd name="connsiteX3" fmla="*/ 1108084 w 2216167"/>
                      <a:gd name="connsiteY3" fmla="*/ 2216168 h 2216167"/>
                      <a:gd name="connsiteX4" fmla="*/ 0 w 2216167"/>
                      <a:gd name="connsiteY4" fmla="*/ 1108084 h 22161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16167" h="2216167" extrusionOk="0">
                        <a:moveTo>
                          <a:pt x="0" y="1108084"/>
                        </a:moveTo>
                        <a:cubicBezTo>
                          <a:pt x="-39268" y="471885"/>
                          <a:pt x="422409" y="27660"/>
                          <a:pt x="1108084" y="0"/>
                        </a:cubicBezTo>
                        <a:cubicBezTo>
                          <a:pt x="1773579" y="11267"/>
                          <a:pt x="2084219" y="500302"/>
                          <a:pt x="2216168" y="1108084"/>
                        </a:cubicBezTo>
                        <a:cubicBezTo>
                          <a:pt x="2131781" y="1802471"/>
                          <a:pt x="1703267" y="2309000"/>
                          <a:pt x="1108084" y="2216168"/>
                        </a:cubicBezTo>
                        <a:cubicBezTo>
                          <a:pt x="416750" y="2172750"/>
                          <a:pt x="16200" y="1727803"/>
                          <a:pt x="0" y="110808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66F2AC38-3C5B-46D2-9211-E3D66FBF44CE}"/>
              </a:ext>
            </a:extLst>
          </p:cNvPr>
          <p:cNvSpPr/>
          <p:nvPr/>
        </p:nvSpPr>
        <p:spPr>
          <a:xfrm>
            <a:off x="5585974" y="6172384"/>
            <a:ext cx="2493155" cy="2493155"/>
          </a:xfrm>
          <a:prstGeom prst="ellipse">
            <a:avLst/>
          </a:prstGeom>
          <a:noFill/>
          <a:ln w="41275" cap="rnd" cmpd="sng">
            <a:gradFill>
              <a:gsLst>
                <a:gs pos="0">
                  <a:srgbClr val="1BA4FF"/>
                </a:gs>
                <a:gs pos="99000">
                  <a:srgbClr val="00115E"/>
                </a:gs>
              </a:gsLst>
              <a:lin ang="5400000" scaled="1"/>
            </a:gradFill>
            <a:prstDash val="sysDot"/>
            <a:beve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216167"/>
                      <a:gd name="connsiteY0" fmla="*/ 1108084 h 2216167"/>
                      <a:gd name="connsiteX1" fmla="*/ 1108084 w 2216167"/>
                      <a:gd name="connsiteY1" fmla="*/ 0 h 2216167"/>
                      <a:gd name="connsiteX2" fmla="*/ 2216168 w 2216167"/>
                      <a:gd name="connsiteY2" fmla="*/ 1108084 h 2216167"/>
                      <a:gd name="connsiteX3" fmla="*/ 1108084 w 2216167"/>
                      <a:gd name="connsiteY3" fmla="*/ 2216168 h 2216167"/>
                      <a:gd name="connsiteX4" fmla="*/ 0 w 2216167"/>
                      <a:gd name="connsiteY4" fmla="*/ 1108084 h 22161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16167" h="2216167" extrusionOk="0">
                        <a:moveTo>
                          <a:pt x="0" y="1108084"/>
                        </a:moveTo>
                        <a:cubicBezTo>
                          <a:pt x="-39268" y="471885"/>
                          <a:pt x="422409" y="27660"/>
                          <a:pt x="1108084" y="0"/>
                        </a:cubicBezTo>
                        <a:cubicBezTo>
                          <a:pt x="1773579" y="11267"/>
                          <a:pt x="2084219" y="500302"/>
                          <a:pt x="2216168" y="1108084"/>
                        </a:cubicBezTo>
                        <a:cubicBezTo>
                          <a:pt x="2131781" y="1802471"/>
                          <a:pt x="1703267" y="2309000"/>
                          <a:pt x="1108084" y="2216168"/>
                        </a:cubicBezTo>
                        <a:cubicBezTo>
                          <a:pt x="416750" y="2172750"/>
                          <a:pt x="16200" y="1727803"/>
                          <a:pt x="0" y="110808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C8BC7C-7D7D-4E5E-A7C9-A46F60DBB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ru-RU">
                <a:solidFill>
                  <a:schemeClr val="bg1"/>
                </a:solidFill>
                <a:latin typeface="Trebuchet MS" panose="020B0603020202020204" pitchFamily="34" charset="0"/>
              </a:rPr>
              <a:t>Завели отдельный </a:t>
            </a:r>
            <a:r>
              <a:rPr lang="en-US" b="1" i="1">
                <a:solidFill>
                  <a:schemeClr val="bg1"/>
                </a:solidFill>
                <a:latin typeface="Trebuchet MS" panose="020B0603020202020204" pitchFamily="34" charset="0"/>
              </a:rPr>
              <a:t>Kanban</a:t>
            </a:r>
            <a:r>
              <a:rPr lang="ru-RU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br>
              <a:rPr lang="ru-RU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ru-RU">
                <a:solidFill>
                  <a:schemeClr val="bg1"/>
                </a:solidFill>
                <a:latin typeface="Trebuchet MS" panose="020B0603020202020204" pitchFamily="34" charset="0"/>
              </a:rPr>
              <a:t>для проработки требований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CAC936-017F-48D9-A93D-1C27EA8E5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9015"/>
            <a:ext cx="10515600" cy="1603375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+ </a:t>
            </a:r>
            <a:r>
              <a:rPr lang="ru-RU">
                <a:solidFill>
                  <a:schemeClr val="bg1"/>
                </a:solidFill>
              </a:rPr>
              <a:t>Работа с требованиями ДО разработки;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+ </a:t>
            </a:r>
            <a:r>
              <a:rPr lang="ru-RU">
                <a:solidFill>
                  <a:schemeClr val="bg1"/>
                </a:solidFill>
              </a:rPr>
              <a:t>Аналитик прорабатывает идею, разработчики - реализацию;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+ QA</a:t>
            </a:r>
            <a:r>
              <a:rPr lang="ru-RU">
                <a:solidFill>
                  <a:schemeClr val="bg1"/>
                </a:solidFill>
              </a:rPr>
              <a:t> решает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9AA6D6A-60BC-461A-9AAB-44DBC8C2E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5A03C-E3B8-4DD0-A8A5-AF78EDA404A0}" type="slidenum">
              <a:rPr lang="ru-RU" smtClean="0">
                <a:solidFill>
                  <a:schemeClr val="bg1"/>
                </a:solidFill>
              </a:rPr>
              <a:t>16</a:t>
            </a:fld>
            <a:endParaRPr lang="ru-RU">
              <a:solidFill>
                <a:schemeClr val="bg1"/>
              </a:solidFill>
            </a:endParaRPr>
          </a:p>
        </p:txBody>
      </p:sp>
      <p:pic>
        <p:nvPicPr>
          <p:cNvPr id="9" name="Рисунок 8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9B95FFF-5DE9-4C93-BB9C-E389C65468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23" y="6205130"/>
            <a:ext cx="1503777" cy="51634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007F060-F845-2A44-BED4-B9D0C6BF75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084" y="206216"/>
            <a:ext cx="964813" cy="55892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3DDB14-A7DA-4609-B8F3-4F597DC10B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2699" y="4029903"/>
            <a:ext cx="7239002" cy="2667971"/>
          </a:xfrm>
          <a:prstGeom prst="rect">
            <a:avLst/>
          </a:prstGeom>
        </p:spPr>
      </p:pic>
      <p:pic>
        <p:nvPicPr>
          <p:cNvPr id="10" name="Рисунок 9" descr="Жук">
            <a:extLst>
              <a:ext uri="{FF2B5EF4-FFF2-40B4-BE49-F238E27FC236}">
                <a16:creationId xmlns:a16="http://schemas.microsoft.com/office/drawing/2014/main" id="{D10ACA7A-4C41-48FD-BF77-F942767CD5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06485" y="3046071"/>
            <a:ext cx="592137" cy="59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9982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>
            <a:extLst>
              <a:ext uri="{FF2B5EF4-FFF2-40B4-BE49-F238E27FC236}">
                <a16:creationId xmlns:a16="http://schemas.microsoft.com/office/drawing/2014/main" id="{5E37C546-D4AB-404B-8437-8137F734BF82}"/>
              </a:ext>
            </a:extLst>
          </p:cNvPr>
          <p:cNvSpPr/>
          <p:nvPr/>
        </p:nvSpPr>
        <p:spPr>
          <a:xfrm>
            <a:off x="282937" y="0"/>
            <a:ext cx="4135241" cy="4135241"/>
          </a:xfrm>
          <a:prstGeom prst="ellipse">
            <a:avLst/>
          </a:prstGeom>
          <a:noFill/>
          <a:ln w="41275" cap="rnd" cmpd="sng">
            <a:gradFill>
              <a:gsLst>
                <a:gs pos="0">
                  <a:srgbClr val="1BA4FF"/>
                </a:gs>
                <a:gs pos="99000">
                  <a:srgbClr val="00115E"/>
                </a:gs>
              </a:gsLst>
              <a:lin ang="5400000" scaled="1"/>
            </a:gradFill>
            <a:prstDash val="sysDot"/>
            <a:beve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216167"/>
                      <a:gd name="connsiteY0" fmla="*/ 1108084 h 2216167"/>
                      <a:gd name="connsiteX1" fmla="*/ 1108084 w 2216167"/>
                      <a:gd name="connsiteY1" fmla="*/ 0 h 2216167"/>
                      <a:gd name="connsiteX2" fmla="*/ 2216168 w 2216167"/>
                      <a:gd name="connsiteY2" fmla="*/ 1108084 h 2216167"/>
                      <a:gd name="connsiteX3" fmla="*/ 1108084 w 2216167"/>
                      <a:gd name="connsiteY3" fmla="*/ 2216168 h 2216167"/>
                      <a:gd name="connsiteX4" fmla="*/ 0 w 2216167"/>
                      <a:gd name="connsiteY4" fmla="*/ 1108084 h 22161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16167" h="2216167" extrusionOk="0">
                        <a:moveTo>
                          <a:pt x="0" y="1108084"/>
                        </a:moveTo>
                        <a:cubicBezTo>
                          <a:pt x="-39268" y="471885"/>
                          <a:pt x="422409" y="27660"/>
                          <a:pt x="1108084" y="0"/>
                        </a:cubicBezTo>
                        <a:cubicBezTo>
                          <a:pt x="1773579" y="11267"/>
                          <a:pt x="2084219" y="500302"/>
                          <a:pt x="2216168" y="1108084"/>
                        </a:cubicBezTo>
                        <a:cubicBezTo>
                          <a:pt x="2131781" y="1802471"/>
                          <a:pt x="1703267" y="2309000"/>
                          <a:pt x="1108084" y="2216168"/>
                        </a:cubicBezTo>
                        <a:cubicBezTo>
                          <a:pt x="416750" y="2172750"/>
                          <a:pt x="16200" y="1727803"/>
                          <a:pt x="0" y="110808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93A810-C974-4A80-A9A8-E3A86C4BB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pPr algn="ctr"/>
            <a:r>
              <a:rPr lang="ru-RU">
                <a:solidFill>
                  <a:schemeClr val="bg1"/>
                </a:solidFill>
                <a:latin typeface="Trebuchet MS" panose="020B0603020202020204" pitchFamily="34" charset="0"/>
              </a:rPr>
              <a:t>Что удалось хорошо?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4DE0F6-5CC1-438C-923C-8EBA867D2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310" y="2382383"/>
            <a:ext cx="7330489" cy="2537959"/>
          </a:xfrm>
        </p:spPr>
        <p:txBody>
          <a:bodyPr>
            <a:normAutofit/>
          </a:bodyPr>
          <a:lstStyle/>
          <a:p>
            <a:r>
              <a:rPr lang="ru-RU" sz="3200">
                <a:solidFill>
                  <a:schemeClr val="bg1"/>
                </a:solidFill>
                <a:latin typeface="Trebuchet MS" panose="020B0603020202020204" pitchFamily="34" charset="0"/>
              </a:rPr>
              <a:t>Задачи известны до планирования;</a:t>
            </a:r>
          </a:p>
          <a:p>
            <a:r>
              <a:rPr lang="ru-RU" sz="3200">
                <a:solidFill>
                  <a:schemeClr val="bg1"/>
                </a:solidFill>
                <a:latin typeface="Trebuchet MS" panose="020B0603020202020204" pitchFamily="34" charset="0"/>
              </a:rPr>
              <a:t>Время </a:t>
            </a:r>
            <a:r>
              <a:rPr lang="en-US" sz="3200">
                <a:solidFill>
                  <a:schemeClr val="bg1"/>
                </a:solidFill>
                <a:latin typeface="Trebuchet MS" panose="020B0603020202020204" pitchFamily="34" charset="0"/>
              </a:rPr>
              <a:t>1</a:t>
            </a:r>
            <a:r>
              <a:rPr lang="ru-RU" sz="3200">
                <a:solidFill>
                  <a:schemeClr val="bg1"/>
                </a:solidFill>
                <a:latin typeface="Trebuchet MS" panose="020B0603020202020204" pitchFamily="34" charset="0"/>
              </a:rPr>
              <a:t>ч вместо 3-4 ч;</a:t>
            </a:r>
          </a:p>
          <a:p>
            <a:r>
              <a:rPr lang="ru-RU" sz="3200">
                <a:solidFill>
                  <a:schemeClr val="bg1"/>
                </a:solidFill>
                <a:latin typeface="Trebuchet MS" panose="020B0603020202020204" pitchFamily="34" charset="0"/>
              </a:rPr>
              <a:t>Проще коммуникация со стейкхолдерами.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F3ED2B6-690C-47A2-BF39-BADE1EAE4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5A03C-E3B8-4DD0-A8A5-AF78EDA404A0}" type="slidenum">
              <a:rPr lang="ru-RU" smtClean="0">
                <a:solidFill>
                  <a:schemeClr val="bg1"/>
                </a:solidFill>
              </a:rPr>
              <a:t>17</a:t>
            </a:fld>
            <a:endParaRPr lang="ru-RU">
              <a:solidFill>
                <a:schemeClr val="bg1"/>
              </a:solidFill>
            </a:endParaRPr>
          </a:p>
        </p:txBody>
      </p:sp>
      <p:pic>
        <p:nvPicPr>
          <p:cNvPr id="9" name="Рисунок 8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086A589-13DA-4E2A-BDAC-49B7B1F7DF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23" y="6205130"/>
            <a:ext cx="1503777" cy="51634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DB28176-52CC-B94A-A63B-D5D9FBD274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084" y="206216"/>
            <a:ext cx="964813" cy="558926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екст, векторная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E71793B3-3ECF-4883-921D-3596A4EA01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260" y="2382384"/>
            <a:ext cx="6694826" cy="3822746"/>
          </a:xfrm>
          <a:prstGeom prst="rect">
            <a:avLst/>
          </a:prstGeom>
        </p:spPr>
      </p:pic>
      <p:sp>
        <p:nvSpPr>
          <p:cNvPr id="12" name="Овал 11">
            <a:extLst>
              <a:ext uri="{FF2B5EF4-FFF2-40B4-BE49-F238E27FC236}">
                <a16:creationId xmlns:a16="http://schemas.microsoft.com/office/drawing/2014/main" id="{A0E8CA88-E70F-4C3B-9D86-453830740209}"/>
              </a:ext>
            </a:extLst>
          </p:cNvPr>
          <p:cNvSpPr/>
          <p:nvPr/>
        </p:nvSpPr>
        <p:spPr>
          <a:xfrm>
            <a:off x="5585974" y="6172384"/>
            <a:ext cx="2493155" cy="2493155"/>
          </a:xfrm>
          <a:prstGeom prst="ellipse">
            <a:avLst/>
          </a:prstGeom>
          <a:noFill/>
          <a:ln w="41275" cap="rnd" cmpd="sng">
            <a:gradFill>
              <a:gsLst>
                <a:gs pos="0">
                  <a:srgbClr val="1BA4FF"/>
                </a:gs>
                <a:gs pos="99000">
                  <a:srgbClr val="00115E"/>
                </a:gs>
              </a:gsLst>
              <a:lin ang="5400000" scaled="1"/>
            </a:gradFill>
            <a:prstDash val="sysDot"/>
            <a:beve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216167"/>
                      <a:gd name="connsiteY0" fmla="*/ 1108084 h 2216167"/>
                      <a:gd name="connsiteX1" fmla="*/ 1108084 w 2216167"/>
                      <a:gd name="connsiteY1" fmla="*/ 0 h 2216167"/>
                      <a:gd name="connsiteX2" fmla="*/ 2216168 w 2216167"/>
                      <a:gd name="connsiteY2" fmla="*/ 1108084 h 2216167"/>
                      <a:gd name="connsiteX3" fmla="*/ 1108084 w 2216167"/>
                      <a:gd name="connsiteY3" fmla="*/ 2216168 h 2216167"/>
                      <a:gd name="connsiteX4" fmla="*/ 0 w 2216167"/>
                      <a:gd name="connsiteY4" fmla="*/ 1108084 h 22161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16167" h="2216167" extrusionOk="0">
                        <a:moveTo>
                          <a:pt x="0" y="1108084"/>
                        </a:moveTo>
                        <a:cubicBezTo>
                          <a:pt x="-39268" y="471885"/>
                          <a:pt x="422409" y="27660"/>
                          <a:pt x="1108084" y="0"/>
                        </a:cubicBezTo>
                        <a:cubicBezTo>
                          <a:pt x="1773579" y="11267"/>
                          <a:pt x="2084219" y="500302"/>
                          <a:pt x="2216168" y="1108084"/>
                        </a:cubicBezTo>
                        <a:cubicBezTo>
                          <a:pt x="2131781" y="1802471"/>
                          <a:pt x="1703267" y="2309000"/>
                          <a:pt x="1108084" y="2216168"/>
                        </a:cubicBezTo>
                        <a:cubicBezTo>
                          <a:pt x="416750" y="2172750"/>
                          <a:pt x="16200" y="1727803"/>
                          <a:pt x="0" y="110808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36413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2A3BBEF-143C-41F9-94DF-320539E13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746980">
            <a:off x="3524954" y="1742725"/>
            <a:ext cx="10542029" cy="5293068"/>
          </a:xfrm>
          <a:prstGeom prst="rect">
            <a:avLst/>
          </a:prstGeom>
        </p:spPr>
      </p:pic>
      <p:sp>
        <p:nvSpPr>
          <p:cNvPr id="15" name="Овал 14">
            <a:extLst>
              <a:ext uri="{FF2B5EF4-FFF2-40B4-BE49-F238E27FC236}">
                <a16:creationId xmlns:a16="http://schemas.microsoft.com/office/drawing/2014/main" id="{484B8580-E559-4496-9BE9-C4CF38FF1667}"/>
              </a:ext>
            </a:extLst>
          </p:cNvPr>
          <p:cNvSpPr/>
          <p:nvPr/>
        </p:nvSpPr>
        <p:spPr>
          <a:xfrm>
            <a:off x="282938" y="1"/>
            <a:ext cx="4135241" cy="4135241"/>
          </a:xfrm>
          <a:prstGeom prst="ellipse">
            <a:avLst/>
          </a:prstGeom>
          <a:noFill/>
          <a:ln w="41275" cap="rnd" cmpd="sng">
            <a:gradFill>
              <a:gsLst>
                <a:gs pos="0">
                  <a:srgbClr val="1BA4FF"/>
                </a:gs>
                <a:gs pos="99000">
                  <a:srgbClr val="00115E"/>
                </a:gs>
              </a:gsLst>
              <a:lin ang="5400000" scaled="1"/>
            </a:gradFill>
            <a:prstDash val="sysDot"/>
            <a:beve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216167"/>
                      <a:gd name="connsiteY0" fmla="*/ 1108084 h 2216167"/>
                      <a:gd name="connsiteX1" fmla="*/ 1108084 w 2216167"/>
                      <a:gd name="connsiteY1" fmla="*/ 0 h 2216167"/>
                      <a:gd name="connsiteX2" fmla="*/ 2216168 w 2216167"/>
                      <a:gd name="connsiteY2" fmla="*/ 1108084 h 2216167"/>
                      <a:gd name="connsiteX3" fmla="*/ 1108084 w 2216167"/>
                      <a:gd name="connsiteY3" fmla="*/ 2216168 h 2216167"/>
                      <a:gd name="connsiteX4" fmla="*/ 0 w 2216167"/>
                      <a:gd name="connsiteY4" fmla="*/ 1108084 h 22161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16167" h="2216167" extrusionOk="0">
                        <a:moveTo>
                          <a:pt x="0" y="1108084"/>
                        </a:moveTo>
                        <a:cubicBezTo>
                          <a:pt x="-39268" y="471885"/>
                          <a:pt x="422409" y="27660"/>
                          <a:pt x="1108084" y="0"/>
                        </a:cubicBezTo>
                        <a:cubicBezTo>
                          <a:pt x="1773579" y="11267"/>
                          <a:pt x="2084219" y="500302"/>
                          <a:pt x="2216168" y="1108084"/>
                        </a:cubicBezTo>
                        <a:cubicBezTo>
                          <a:pt x="2131781" y="1802471"/>
                          <a:pt x="1703267" y="2309000"/>
                          <a:pt x="1108084" y="2216168"/>
                        </a:cubicBezTo>
                        <a:cubicBezTo>
                          <a:pt x="416750" y="2172750"/>
                          <a:pt x="16200" y="1727803"/>
                          <a:pt x="0" y="110808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D89D9C-7A7A-4F21-8104-E21CC94C7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pPr algn="ctr"/>
            <a:r>
              <a:rPr lang="ru-RU">
                <a:solidFill>
                  <a:schemeClr val="bg1"/>
                </a:solidFill>
                <a:latin typeface="Trebuchet MS" panose="020B0603020202020204" pitchFamily="34" charset="0"/>
              </a:rPr>
              <a:t>Изменили процесс </a:t>
            </a:r>
            <a:br>
              <a:rPr lang="ru-RU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ru-RU">
                <a:solidFill>
                  <a:schemeClr val="bg1"/>
                </a:solidFill>
                <a:latin typeface="Trebuchet MS" panose="020B0603020202020204" pitchFamily="34" charset="0"/>
              </a:rPr>
              <a:t>разработки </a:t>
            </a:r>
            <a:r>
              <a:rPr lang="ru-RU" err="1">
                <a:solidFill>
                  <a:schemeClr val="bg1"/>
                </a:solidFill>
                <a:latin typeface="Trebuchet MS" panose="020B0603020202020204" pitchFamily="34" charset="0"/>
              </a:rPr>
              <a:t>автотестов</a:t>
            </a:r>
            <a:endParaRPr lang="ru-RU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5A40EE-F335-4EA0-B644-A301CF311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435225"/>
            <a:ext cx="7064829" cy="2365375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  <a:latin typeface="Effra"/>
              </a:rPr>
              <a:t>QA </a:t>
            </a:r>
            <a:r>
              <a:rPr lang="ru-RU">
                <a:solidFill>
                  <a:schemeClr val="bg1"/>
                </a:solidFill>
                <a:latin typeface="Effra"/>
              </a:rPr>
              <a:t>пишут первоначальные тесты</a:t>
            </a:r>
          </a:p>
          <a:p>
            <a:r>
              <a:rPr lang="ru-RU">
                <a:solidFill>
                  <a:schemeClr val="bg1"/>
                </a:solidFill>
                <a:latin typeface="Effra"/>
              </a:rPr>
              <a:t>Разработка пишет интеграционные тесты</a:t>
            </a:r>
          </a:p>
          <a:p>
            <a:r>
              <a:rPr lang="ru-RU">
                <a:solidFill>
                  <a:schemeClr val="bg1"/>
                </a:solidFill>
                <a:latin typeface="Effra"/>
              </a:rPr>
              <a:t>Сформированы требования к тестам </a:t>
            </a:r>
          </a:p>
          <a:p>
            <a:r>
              <a:rPr lang="en-US">
                <a:solidFill>
                  <a:schemeClr val="bg1"/>
                </a:solidFill>
                <a:latin typeface="Effra"/>
              </a:rPr>
              <a:t>QA</a:t>
            </a:r>
            <a:r>
              <a:rPr lang="ru-RU">
                <a:solidFill>
                  <a:schemeClr val="bg1"/>
                </a:solidFill>
                <a:latin typeface="Effra"/>
              </a:rPr>
              <a:t> делает </a:t>
            </a:r>
            <a:r>
              <a:rPr lang="ru-RU" err="1">
                <a:solidFill>
                  <a:schemeClr val="bg1"/>
                </a:solidFill>
                <a:latin typeface="Effra"/>
              </a:rPr>
              <a:t>ревью</a:t>
            </a:r>
            <a:r>
              <a:rPr lang="ru-RU">
                <a:solidFill>
                  <a:schemeClr val="bg1"/>
                </a:solidFill>
                <a:latin typeface="Effra"/>
              </a:rPr>
              <a:t> тестов от разработки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999D4A9-140C-43B1-A785-DF680D646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5A03C-E3B8-4DD0-A8A5-AF78EDA404A0}" type="slidenum">
              <a:rPr lang="ru-RU" smtClean="0">
                <a:solidFill>
                  <a:schemeClr val="bg1"/>
                </a:solidFill>
              </a:rPr>
              <a:t>18</a:t>
            </a:fld>
            <a:endParaRPr lang="ru-RU">
              <a:solidFill>
                <a:schemeClr val="bg1"/>
              </a:solidFill>
            </a:endParaRPr>
          </a:p>
        </p:txBody>
      </p:sp>
      <p:pic>
        <p:nvPicPr>
          <p:cNvPr id="9" name="Рисунок 8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D1602997-C4E8-47B1-9118-2429B9B6A1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23" y="6205130"/>
            <a:ext cx="1503777" cy="51634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84FB678-B2F5-F348-947F-38E2144740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084" y="206216"/>
            <a:ext cx="964813" cy="55892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0EB53C8-EB75-4987-8613-358B580131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477" y="1967156"/>
            <a:ext cx="5914980" cy="4237974"/>
          </a:xfrm>
          <a:prstGeom prst="rect">
            <a:avLst/>
          </a:prstGeom>
        </p:spPr>
      </p:pic>
      <p:sp>
        <p:nvSpPr>
          <p:cNvPr id="6" name="Стрелка: влево 5">
            <a:extLst>
              <a:ext uri="{FF2B5EF4-FFF2-40B4-BE49-F238E27FC236}">
                <a16:creationId xmlns:a16="http://schemas.microsoft.com/office/drawing/2014/main" id="{ECC28853-4982-446A-97F3-46392D9AC89F}"/>
              </a:ext>
            </a:extLst>
          </p:cNvPr>
          <p:cNvSpPr/>
          <p:nvPr/>
        </p:nvSpPr>
        <p:spPr>
          <a:xfrm>
            <a:off x="10677028" y="4220528"/>
            <a:ext cx="1012371" cy="337457"/>
          </a:xfrm>
          <a:prstGeom prst="lef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5820A636-7179-441A-B891-D416BD4812F9}"/>
              </a:ext>
            </a:extLst>
          </p:cNvPr>
          <p:cNvSpPr/>
          <p:nvPr/>
        </p:nvSpPr>
        <p:spPr>
          <a:xfrm>
            <a:off x="5585974" y="6172384"/>
            <a:ext cx="2493155" cy="2493155"/>
          </a:xfrm>
          <a:prstGeom prst="ellipse">
            <a:avLst/>
          </a:prstGeom>
          <a:noFill/>
          <a:ln w="41275" cap="rnd" cmpd="sng">
            <a:gradFill>
              <a:gsLst>
                <a:gs pos="0">
                  <a:srgbClr val="1BA4FF"/>
                </a:gs>
                <a:gs pos="99000">
                  <a:srgbClr val="00115E"/>
                </a:gs>
              </a:gsLst>
              <a:lin ang="5400000" scaled="1"/>
            </a:gradFill>
            <a:prstDash val="sysDot"/>
            <a:beve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216167"/>
                      <a:gd name="connsiteY0" fmla="*/ 1108084 h 2216167"/>
                      <a:gd name="connsiteX1" fmla="*/ 1108084 w 2216167"/>
                      <a:gd name="connsiteY1" fmla="*/ 0 h 2216167"/>
                      <a:gd name="connsiteX2" fmla="*/ 2216168 w 2216167"/>
                      <a:gd name="connsiteY2" fmla="*/ 1108084 h 2216167"/>
                      <a:gd name="connsiteX3" fmla="*/ 1108084 w 2216167"/>
                      <a:gd name="connsiteY3" fmla="*/ 2216168 h 2216167"/>
                      <a:gd name="connsiteX4" fmla="*/ 0 w 2216167"/>
                      <a:gd name="connsiteY4" fmla="*/ 1108084 h 22161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16167" h="2216167" extrusionOk="0">
                        <a:moveTo>
                          <a:pt x="0" y="1108084"/>
                        </a:moveTo>
                        <a:cubicBezTo>
                          <a:pt x="-39268" y="471885"/>
                          <a:pt x="422409" y="27660"/>
                          <a:pt x="1108084" y="0"/>
                        </a:cubicBezTo>
                        <a:cubicBezTo>
                          <a:pt x="1773579" y="11267"/>
                          <a:pt x="2084219" y="500302"/>
                          <a:pt x="2216168" y="1108084"/>
                        </a:cubicBezTo>
                        <a:cubicBezTo>
                          <a:pt x="2131781" y="1802471"/>
                          <a:pt x="1703267" y="2309000"/>
                          <a:pt x="1108084" y="2216168"/>
                        </a:cubicBezTo>
                        <a:cubicBezTo>
                          <a:pt x="416750" y="2172750"/>
                          <a:pt x="16200" y="1727803"/>
                          <a:pt x="0" y="110808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61706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DB685D1-058F-4C8F-8BDA-B18B6C0F1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746980">
            <a:off x="3524954" y="1742725"/>
            <a:ext cx="10542029" cy="5293068"/>
          </a:xfrm>
          <a:prstGeom prst="rect">
            <a:avLst/>
          </a:prstGeom>
        </p:spPr>
      </p:pic>
      <p:sp>
        <p:nvSpPr>
          <p:cNvPr id="12" name="Овал 11">
            <a:extLst>
              <a:ext uri="{FF2B5EF4-FFF2-40B4-BE49-F238E27FC236}">
                <a16:creationId xmlns:a16="http://schemas.microsoft.com/office/drawing/2014/main" id="{6917A1BE-98AB-4271-906C-85BD4B56102C}"/>
              </a:ext>
            </a:extLst>
          </p:cNvPr>
          <p:cNvSpPr/>
          <p:nvPr/>
        </p:nvSpPr>
        <p:spPr>
          <a:xfrm>
            <a:off x="282938" y="1"/>
            <a:ext cx="4135241" cy="4135241"/>
          </a:xfrm>
          <a:prstGeom prst="ellipse">
            <a:avLst/>
          </a:prstGeom>
          <a:noFill/>
          <a:ln w="41275" cap="rnd" cmpd="sng">
            <a:gradFill>
              <a:gsLst>
                <a:gs pos="0">
                  <a:srgbClr val="1BA4FF"/>
                </a:gs>
                <a:gs pos="99000">
                  <a:srgbClr val="00115E"/>
                </a:gs>
              </a:gsLst>
              <a:lin ang="5400000" scaled="1"/>
            </a:gradFill>
            <a:prstDash val="sysDot"/>
            <a:beve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216167"/>
                      <a:gd name="connsiteY0" fmla="*/ 1108084 h 2216167"/>
                      <a:gd name="connsiteX1" fmla="*/ 1108084 w 2216167"/>
                      <a:gd name="connsiteY1" fmla="*/ 0 h 2216167"/>
                      <a:gd name="connsiteX2" fmla="*/ 2216168 w 2216167"/>
                      <a:gd name="connsiteY2" fmla="*/ 1108084 h 2216167"/>
                      <a:gd name="connsiteX3" fmla="*/ 1108084 w 2216167"/>
                      <a:gd name="connsiteY3" fmla="*/ 2216168 h 2216167"/>
                      <a:gd name="connsiteX4" fmla="*/ 0 w 2216167"/>
                      <a:gd name="connsiteY4" fmla="*/ 1108084 h 22161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16167" h="2216167" extrusionOk="0">
                        <a:moveTo>
                          <a:pt x="0" y="1108084"/>
                        </a:moveTo>
                        <a:cubicBezTo>
                          <a:pt x="-39268" y="471885"/>
                          <a:pt x="422409" y="27660"/>
                          <a:pt x="1108084" y="0"/>
                        </a:cubicBezTo>
                        <a:cubicBezTo>
                          <a:pt x="1773579" y="11267"/>
                          <a:pt x="2084219" y="500302"/>
                          <a:pt x="2216168" y="1108084"/>
                        </a:cubicBezTo>
                        <a:cubicBezTo>
                          <a:pt x="2131781" y="1802471"/>
                          <a:pt x="1703267" y="2309000"/>
                          <a:pt x="1108084" y="2216168"/>
                        </a:cubicBezTo>
                        <a:cubicBezTo>
                          <a:pt x="416750" y="2172750"/>
                          <a:pt x="16200" y="1727803"/>
                          <a:pt x="0" y="110808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C7B6463D-6114-4722-96B3-1DFC322DA32F}"/>
              </a:ext>
            </a:extLst>
          </p:cNvPr>
          <p:cNvSpPr/>
          <p:nvPr/>
        </p:nvSpPr>
        <p:spPr>
          <a:xfrm>
            <a:off x="5585974" y="6172384"/>
            <a:ext cx="2493155" cy="2493155"/>
          </a:xfrm>
          <a:prstGeom prst="ellipse">
            <a:avLst/>
          </a:prstGeom>
          <a:noFill/>
          <a:ln w="41275" cap="rnd" cmpd="sng">
            <a:gradFill>
              <a:gsLst>
                <a:gs pos="0">
                  <a:srgbClr val="1BA4FF"/>
                </a:gs>
                <a:gs pos="99000">
                  <a:srgbClr val="00115E"/>
                </a:gs>
              </a:gsLst>
              <a:lin ang="5400000" scaled="1"/>
            </a:gradFill>
            <a:prstDash val="sysDot"/>
            <a:beve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216167"/>
                      <a:gd name="connsiteY0" fmla="*/ 1108084 h 2216167"/>
                      <a:gd name="connsiteX1" fmla="*/ 1108084 w 2216167"/>
                      <a:gd name="connsiteY1" fmla="*/ 0 h 2216167"/>
                      <a:gd name="connsiteX2" fmla="*/ 2216168 w 2216167"/>
                      <a:gd name="connsiteY2" fmla="*/ 1108084 h 2216167"/>
                      <a:gd name="connsiteX3" fmla="*/ 1108084 w 2216167"/>
                      <a:gd name="connsiteY3" fmla="*/ 2216168 h 2216167"/>
                      <a:gd name="connsiteX4" fmla="*/ 0 w 2216167"/>
                      <a:gd name="connsiteY4" fmla="*/ 1108084 h 22161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16167" h="2216167" extrusionOk="0">
                        <a:moveTo>
                          <a:pt x="0" y="1108084"/>
                        </a:moveTo>
                        <a:cubicBezTo>
                          <a:pt x="-39268" y="471885"/>
                          <a:pt x="422409" y="27660"/>
                          <a:pt x="1108084" y="0"/>
                        </a:cubicBezTo>
                        <a:cubicBezTo>
                          <a:pt x="1773579" y="11267"/>
                          <a:pt x="2084219" y="500302"/>
                          <a:pt x="2216168" y="1108084"/>
                        </a:cubicBezTo>
                        <a:cubicBezTo>
                          <a:pt x="2131781" y="1802471"/>
                          <a:pt x="1703267" y="2309000"/>
                          <a:pt x="1108084" y="2216168"/>
                        </a:cubicBezTo>
                        <a:cubicBezTo>
                          <a:pt x="416750" y="2172750"/>
                          <a:pt x="16200" y="1727803"/>
                          <a:pt x="0" y="110808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220EE9-7AD5-4D13-95EA-AC62AD4E4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pPr algn="ctr"/>
            <a:r>
              <a:rPr lang="ru-RU">
                <a:solidFill>
                  <a:schemeClr val="bg1"/>
                </a:solidFill>
                <a:latin typeface="Trebuchet MS" panose="020B0603020202020204" pitchFamily="34" charset="0"/>
              </a:rPr>
              <a:t>Что удалось хорошо?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BA539C-C76B-4448-8B64-A69857ABC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9306" y="2329974"/>
            <a:ext cx="6135477" cy="1964177"/>
          </a:xfrm>
        </p:spPr>
        <p:txBody>
          <a:bodyPr>
            <a:normAutofit/>
          </a:bodyPr>
          <a:lstStyle/>
          <a:p>
            <a:r>
              <a:rPr lang="ru-RU" sz="3200">
                <a:solidFill>
                  <a:schemeClr val="bg1"/>
                </a:solidFill>
                <a:latin typeface="Effra"/>
              </a:rPr>
              <a:t>Сократили время на разработку</a:t>
            </a:r>
          </a:p>
          <a:p>
            <a:r>
              <a:rPr lang="ru-RU" sz="3200">
                <a:solidFill>
                  <a:schemeClr val="bg1"/>
                </a:solidFill>
                <a:latin typeface="Effra"/>
              </a:rPr>
              <a:t>Качество не снижается</a:t>
            </a:r>
          </a:p>
          <a:p>
            <a:r>
              <a:rPr lang="ru-RU" sz="3200">
                <a:solidFill>
                  <a:schemeClr val="bg1"/>
                </a:solidFill>
                <a:latin typeface="Effra"/>
              </a:rPr>
              <a:t>Покрытие растёт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0FC46D7-D49D-4163-9F82-AF6786C20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5A03C-E3B8-4DD0-A8A5-AF78EDA404A0}" type="slidenum">
              <a:rPr lang="ru-RU" smtClean="0">
                <a:solidFill>
                  <a:schemeClr val="bg1"/>
                </a:solidFill>
              </a:rPr>
              <a:t>19</a:t>
            </a:fld>
            <a:endParaRPr lang="ru-RU">
              <a:solidFill>
                <a:schemeClr val="bg1"/>
              </a:solidFill>
            </a:endParaRPr>
          </a:p>
        </p:txBody>
      </p:sp>
      <p:pic>
        <p:nvPicPr>
          <p:cNvPr id="9" name="Рисунок 8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B3E19FBC-2636-4B92-8E88-499D084B7E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23" y="6205130"/>
            <a:ext cx="1503777" cy="51634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E00EE49-1E89-2349-880E-4C0C2770BE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084" y="206216"/>
            <a:ext cx="964813" cy="55892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3A56779-E8A0-4108-ACBC-78ACB8BF2F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307" y="826603"/>
            <a:ext cx="4649865" cy="435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217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DBFDAD95-92A7-4682-8D00-40A097DE6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2329" y="-342724"/>
            <a:ext cx="5127342" cy="516344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BBEDEB8-8921-4332-A51E-31C67048B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0888" y="3340780"/>
            <a:ext cx="4398380" cy="445477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FB41117-8CBD-442E-AB4F-A854013DB7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94398">
            <a:off x="7161678" y="2557956"/>
            <a:ext cx="4653045" cy="5425200"/>
          </a:xfrm>
          <a:prstGeom prst="rect">
            <a:avLst/>
          </a:prstGeom>
        </p:spPr>
      </p:pic>
      <p:sp>
        <p:nvSpPr>
          <p:cNvPr id="12" name="Овал 11">
            <a:extLst>
              <a:ext uri="{FF2B5EF4-FFF2-40B4-BE49-F238E27FC236}">
                <a16:creationId xmlns:a16="http://schemas.microsoft.com/office/drawing/2014/main" id="{B0267085-243B-194D-8E3F-32480055C3EB}"/>
              </a:ext>
            </a:extLst>
          </p:cNvPr>
          <p:cNvSpPr/>
          <p:nvPr/>
        </p:nvSpPr>
        <p:spPr>
          <a:xfrm>
            <a:off x="8824677" y="-692896"/>
            <a:ext cx="2595406" cy="2595406"/>
          </a:xfrm>
          <a:prstGeom prst="ellipse">
            <a:avLst/>
          </a:prstGeom>
          <a:noFill/>
          <a:ln w="31750" cap="rnd" cmpd="sng">
            <a:gradFill>
              <a:gsLst>
                <a:gs pos="0">
                  <a:srgbClr val="8BDB10">
                    <a:lumMod val="100000"/>
                  </a:srgbClr>
                </a:gs>
                <a:gs pos="99000">
                  <a:srgbClr val="1BA4FF"/>
                </a:gs>
              </a:gsLst>
              <a:lin ang="5400000" scaled="1"/>
            </a:gradFill>
            <a:prstDash val="sysDot"/>
            <a:beve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216167"/>
                      <a:gd name="connsiteY0" fmla="*/ 1108084 h 2216167"/>
                      <a:gd name="connsiteX1" fmla="*/ 1108084 w 2216167"/>
                      <a:gd name="connsiteY1" fmla="*/ 0 h 2216167"/>
                      <a:gd name="connsiteX2" fmla="*/ 2216168 w 2216167"/>
                      <a:gd name="connsiteY2" fmla="*/ 1108084 h 2216167"/>
                      <a:gd name="connsiteX3" fmla="*/ 1108084 w 2216167"/>
                      <a:gd name="connsiteY3" fmla="*/ 2216168 h 2216167"/>
                      <a:gd name="connsiteX4" fmla="*/ 0 w 2216167"/>
                      <a:gd name="connsiteY4" fmla="*/ 1108084 h 22161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16167" h="2216167" extrusionOk="0">
                        <a:moveTo>
                          <a:pt x="0" y="1108084"/>
                        </a:moveTo>
                        <a:cubicBezTo>
                          <a:pt x="-39268" y="471885"/>
                          <a:pt x="422409" y="27660"/>
                          <a:pt x="1108084" y="0"/>
                        </a:cubicBezTo>
                        <a:cubicBezTo>
                          <a:pt x="1773579" y="11267"/>
                          <a:pt x="2084219" y="500302"/>
                          <a:pt x="2216168" y="1108084"/>
                        </a:cubicBezTo>
                        <a:cubicBezTo>
                          <a:pt x="2131781" y="1802471"/>
                          <a:pt x="1703267" y="2309000"/>
                          <a:pt x="1108084" y="2216168"/>
                        </a:cubicBezTo>
                        <a:cubicBezTo>
                          <a:pt x="416750" y="2172750"/>
                          <a:pt x="16200" y="1727803"/>
                          <a:pt x="0" y="110808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Скругленная прямоугольная выноска 8">
            <a:extLst>
              <a:ext uri="{FF2B5EF4-FFF2-40B4-BE49-F238E27FC236}">
                <a16:creationId xmlns:a16="http://schemas.microsoft.com/office/drawing/2014/main" id="{06CAE6F7-CB4A-2C49-9D39-D9CFDC89CB8D}"/>
              </a:ext>
            </a:extLst>
          </p:cNvPr>
          <p:cNvSpPr/>
          <p:nvPr/>
        </p:nvSpPr>
        <p:spPr>
          <a:xfrm>
            <a:off x="4634327" y="2180918"/>
            <a:ext cx="5951787" cy="2444162"/>
          </a:xfrm>
          <a:prstGeom prst="wedgeRoundRectCallout">
            <a:avLst>
              <a:gd name="adj1" fmla="val -54734"/>
              <a:gd name="adj2" fmla="val 14438"/>
              <a:gd name="adj3" fmla="val 16667"/>
            </a:avLst>
          </a:prstGeom>
          <a:solidFill>
            <a:srgbClr val="00115E"/>
          </a:solidFill>
          <a:ln>
            <a:gradFill>
              <a:gsLst>
                <a:gs pos="0">
                  <a:srgbClr val="9318BA"/>
                </a:gs>
                <a:gs pos="100000">
                  <a:srgbClr val="1BA4FF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F74885-101A-014C-849D-2B330CC93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445" y="604807"/>
            <a:ext cx="11100941" cy="945201"/>
          </a:xfrm>
        </p:spPr>
        <p:txBody>
          <a:bodyPr/>
          <a:lstStyle/>
          <a:p>
            <a:r>
              <a:rPr lang="ru-RU">
                <a:latin typeface="Trebuchet MS" panose="020B0603020202020204" pitchFamily="34" charset="0"/>
              </a:rPr>
              <a:t>Кто я такой, чтобы меня слушать?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9CAC1BA0-45A5-F443-83B7-DAF1AF3DC443}"/>
              </a:ext>
            </a:extLst>
          </p:cNvPr>
          <p:cNvSpPr txBox="1">
            <a:spLocks/>
          </p:cNvSpPr>
          <p:nvPr/>
        </p:nvSpPr>
        <p:spPr>
          <a:xfrm>
            <a:off x="4966309" y="2627451"/>
            <a:ext cx="6400302" cy="19908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Effra" panose="020B0603020203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5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Effra Light" panose="020B0403020203020204" pitchFamily="34" charset="0"/>
              </a:rPr>
              <a:t>5 лет </a:t>
            </a:r>
            <a:r>
              <a:rPr kumimoji="0" lang="ru-RU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Effra Light" panose="020B0403020203020204" pitchFamily="34" charset="0"/>
              </a:rPr>
              <a:t>в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Effra Light"/>
                <a:ea typeface="+mj-ea"/>
                <a:cs typeface="+mj-cs"/>
              </a:rPr>
              <a:t>QA </a:t>
            </a:r>
            <a:r>
              <a:rPr kumimoji="0" lang="ru-RU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Effra Light" panose="020B0403020203020204" pitchFamily="34" charset="0"/>
              </a:rPr>
              <a:t>в </a:t>
            </a:r>
            <a:r>
              <a:rPr kumimoji="0" lang="ru-RU" sz="32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Effra Light" panose="020B0403020203020204" pitchFamily="34" charset="0"/>
              </a:rPr>
              <a:t>финтех</a:t>
            </a:r>
            <a:r>
              <a:rPr kumimoji="0" lang="ru-RU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Effra Light" panose="020B0403020203020204" pitchFamily="34" charset="0"/>
              </a:rPr>
              <a:t>-компаниях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 Light" panose="020B0403020203020204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5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Effra Light" panose="020B0403020203020204" pitchFamily="34" charset="0"/>
              </a:rPr>
              <a:t>2 года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Effra Light"/>
              </a:rPr>
              <a:t>Project</a:t>
            </a:r>
            <a:r>
              <a:rPr kumimoji="0" lang="ru-RU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Effra Light" panose="020B0403020203020204" pitchFamily="34" charset="0"/>
              </a:rPr>
              <a:t>-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Effra Light"/>
              </a:rPr>
              <a:t>manager</a:t>
            </a:r>
            <a:r>
              <a:rPr kumimoji="0" lang="ru-RU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Effra Light" panose="020B0403020203020204" pitchFamily="34" charset="0"/>
              </a:rPr>
              <a:t> в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Effra Light"/>
                <a:ea typeface="+mj-ea"/>
                <a:cs typeface="+mj-cs"/>
              </a:rPr>
              <a:t>Test IT</a:t>
            </a:r>
            <a:endParaRPr lang="en-US" sz="3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Effra Light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 Light" panose="020B0403020203020204" pitchFamily="34" charset="0"/>
              <a:ea typeface="+mj-ea"/>
              <a:cs typeface="+mj-cs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214E27F3-925F-AF4D-B246-D3E809F658A3}"/>
              </a:ext>
            </a:extLst>
          </p:cNvPr>
          <p:cNvSpPr/>
          <p:nvPr/>
        </p:nvSpPr>
        <p:spPr>
          <a:xfrm>
            <a:off x="549445" y="1970843"/>
            <a:ext cx="3978167" cy="3995508"/>
          </a:xfrm>
          <a:prstGeom prst="ellipse">
            <a:avLst/>
          </a:prstGeom>
          <a:noFill/>
          <a:ln w="22225" cap="rnd">
            <a:gradFill>
              <a:gsLst>
                <a:gs pos="0">
                  <a:srgbClr val="8BDB10"/>
                </a:gs>
                <a:gs pos="99000">
                  <a:srgbClr val="1BA4FF"/>
                </a:gs>
              </a:gsLst>
              <a:lin ang="5400000" scaled="1"/>
            </a:gra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AD43B8A-57DA-4A4F-ACA8-932679AB21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" r="997"/>
          <a:stretch/>
        </p:blipFill>
        <p:spPr>
          <a:xfrm>
            <a:off x="820983" y="2186655"/>
            <a:ext cx="3440299" cy="3574953"/>
          </a:xfrm>
          <a:prstGeom prst="flowChartConnector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8DC95F-3760-4CBB-8895-CBFB17F70ED0}"/>
              </a:ext>
            </a:extLst>
          </p:cNvPr>
          <p:cNvSpPr txBox="1"/>
          <p:nvPr/>
        </p:nvSpPr>
        <p:spPr>
          <a:xfrm>
            <a:off x="7294585" y="5342578"/>
            <a:ext cx="35889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</a:rPr>
              <a:t>Игорь Гросс,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</a:rPr>
              <a:t>product owner</a:t>
            </a:r>
            <a:endParaRPr kumimoji="0" lang="ru-RU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D5F886-63E4-41BB-B84F-8D2499E42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0D2D0-E1D3-7C43-B7E0-11538CAA5940}" type="slidenum">
              <a:rPr lang="ru-RU" sz="1400" smtClean="0"/>
              <a:t>2</a:t>
            </a:fld>
            <a:endParaRPr lang="ru-RU" sz="1400"/>
          </a:p>
        </p:txBody>
      </p:sp>
      <p:pic>
        <p:nvPicPr>
          <p:cNvPr id="10" name="Рисунок 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F79D147-BD43-4223-86EC-E611AA3F4C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23" y="6205130"/>
            <a:ext cx="1503777" cy="51634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3523092-18CA-6B42-AF2D-52B72EC9CA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084" y="206216"/>
            <a:ext cx="964813" cy="55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124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668EA63F-34C9-42EF-9D7F-A242F690E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2329" y="-342724"/>
            <a:ext cx="5127342" cy="516344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978BF76-970B-4BD5-9274-3EA97ACF8D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0888" y="3340780"/>
            <a:ext cx="4398380" cy="445477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F13537E-FF7B-4B0A-B91B-A418898B38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94398">
            <a:off x="7161678" y="2557956"/>
            <a:ext cx="4653045" cy="5425200"/>
          </a:xfrm>
          <a:prstGeom prst="rect">
            <a:avLst/>
          </a:prstGeom>
        </p:spPr>
      </p:pic>
      <p:sp>
        <p:nvSpPr>
          <p:cNvPr id="15" name="Овал 14">
            <a:extLst>
              <a:ext uri="{FF2B5EF4-FFF2-40B4-BE49-F238E27FC236}">
                <a16:creationId xmlns:a16="http://schemas.microsoft.com/office/drawing/2014/main" id="{73186149-A1BB-4777-9973-3583AB9E75BD}"/>
              </a:ext>
            </a:extLst>
          </p:cNvPr>
          <p:cNvSpPr/>
          <p:nvPr/>
        </p:nvSpPr>
        <p:spPr>
          <a:xfrm>
            <a:off x="282937" y="0"/>
            <a:ext cx="4135241" cy="4135241"/>
          </a:xfrm>
          <a:prstGeom prst="ellipse">
            <a:avLst/>
          </a:prstGeom>
          <a:noFill/>
          <a:ln w="41275" cap="rnd" cmpd="sng">
            <a:gradFill>
              <a:gsLst>
                <a:gs pos="0">
                  <a:srgbClr val="1BA4FF"/>
                </a:gs>
                <a:gs pos="99000">
                  <a:srgbClr val="00115E"/>
                </a:gs>
              </a:gsLst>
              <a:lin ang="5400000" scaled="1"/>
            </a:gradFill>
            <a:prstDash val="sysDot"/>
            <a:beve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216167"/>
                      <a:gd name="connsiteY0" fmla="*/ 1108084 h 2216167"/>
                      <a:gd name="connsiteX1" fmla="*/ 1108084 w 2216167"/>
                      <a:gd name="connsiteY1" fmla="*/ 0 h 2216167"/>
                      <a:gd name="connsiteX2" fmla="*/ 2216168 w 2216167"/>
                      <a:gd name="connsiteY2" fmla="*/ 1108084 h 2216167"/>
                      <a:gd name="connsiteX3" fmla="*/ 1108084 w 2216167"/>
                      <a:gd name="connsiteY3" fmla="*/ 2216168 h 2216167"/>
                      <a:gd name="connsiteX4" fmla="*/ 0 w 2216167"/>
                      <a:gd name="connsiteY4" fmla="*/ 1108084 h 22161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16167" h="2216167" extrusionOk="0">
                        <a:moveTo>
                          <a:pt x="0" y="1108084"/>
                        </a:moveTo>
                        <a:cubicBezTo>
                          <a:pt x="-39268" y="471885"/>
                          <a:pt x="422409" y="27660"/>
                          <a:pt x="1108084" y="0"/>
                        </a:cubicBezTo>
                        <a:cubicBezTo>
                          <a:pt x="1773579" y="11267"/>
                          <a:pt x="2084219" y="500302"/>
                          <a:pt x="2216168" y="1108084"/>
                        </a:cubicBezTo>
                        <a:cubicBezTo>
                          <a:pt x="2131781" y="1802471"/>
                          <a:pt x="1703267" y="2309000"/>
                          <a:pt x="1108084" y="2216168"/>
                        </a:cubicBezTo>
                        <a:cubicBezTo>
                          <a:pt x="416750" y="2172750"/>
                          <a:pt x="16200" y="1727803"/>
                          <a:pt x="0" y="110808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E8B8F788-70C4-4F67-9EC3-DDC42BCE0AE2}"/>
              </a:ext>
            </a:extLst>
          </p:cNvPr>
          <p:cNvSpPr/>
          <p:nvPr/>
        </p:nvSpPr>
        <p:spPr>
          <a:xfrm>
            <a:off x="5585974" y="6172384"/>
            <a:ext cx="2493155" cy="2493155"/>
          </a:xfrm>
          <a:prstGeom prst="ellipse">
            <a:avLst/>
          </a:prstGeom>
          <a:noFill/>
          <a:ln w="41275" cap="rnd" cmpd="sng">
            <a:gradFill>
              <a:gsLst>
                <a:gs pos="0">
                  <a:srgbClr val="1BA4FF"/>
                </a:gs>
                <a:gs pos="99000">
                  <a:srgbClr val="00115E"/>
                </a:gs>
              </a:gsLst>
              <a:lin ang="5400000" scaled="1"/>
            </a:gradFill>
            <a:prstDash val="sysDot"/>
            <a:beve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216167"/>
                      <a:gd name="connsiteY0" fmla="*/ 1108084 h 2216167"/>
                      <a:gd name="connsiteX1" fmla="*/ 1108084 w 2216167"/>
                      <a:gd name="connsiteY1" fmla="*/ 0 h 2216167"/>
                      <a:gd name="connsiteX2" fmla="*/ 2216168 w 2216167"/>
                      <a:gd name="connsiteY2" fmla="*/ 1108084 h 2216167"/>
                      <a:gd name="connsiteX3" fmla="*/ 1108084 w 2216167"/>
                      <a:gd name="connsiteY3" fmla="*/ 2216168 h 2216167"/>
                      <a:gd name="connsiteX4" fmla="*/ 0 w 2216167"/>
                      <a:gd name="connsiteY4" fmla="*/ 1108084 h 22161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16167" h="2216167" extrusionOk="0">
                        <a:moveTo>
                          <a:pt x="0" y="1108084"/>
                        </a:moveTo>
                        <a:cubicBezTo>
                          <a:pt x="-39268" y="471885"/>
                          <a:pt x="422409" y="27660"/>
                          <a:pt x="1108084" y="0"/>
                        </a:cubicBezTo>
                        <a:cubicBezTo>
                          <a:pt x="1773579" y="11267"/>
                          <a:pt x="2084219" y="500302"/>
                          <a:pt x="2216168" y="1108084"/>
                        </a:cubicBezTo>
                        <a:cubicBezTo>
                          <a:pt x="2131781" y="1802471"/>
                          <a:pt x="1703267" y="2309000"/>
                          <a:pt x="1108084" y="2216168"/>
                        </a:cubicBezTo>
                        <a:cubicBezTo>
                          <a:pt x="416750" y="2172750"/>
                          <a:pt x="16200" y="1727803"/>
                          <a:pt x="0" y="110808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220EE9-7AD5-4D13-95EA-AC62AD4E4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>
                <a:solidFill>
                  <a:schemeClr val="bg1"/>
                </a:solidFill>
                <a:latin typeface="Trebuchet MS" panose="020B0603020202020204" pitchFamily="34" charset="0"/>
              </a:rPr>
              <a:t>Что дальше?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0FC46D7-D49D-4163-9F82-AF6786C20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5A03C-E3B8-4DD0-A8A5-AF78EDA404A0}" type="slidenum">
              <a:rPr lang="ru-RU" smtClean="0"/>
              <a:t>20</a:t>
            </a:fld>
            <a:endParaRPr lang="ru-RU"/>
          </a:p>
        </p:txBody>
      </p:sp>
      <p:pic>
        <p:nvPicPr>
          <p:cNvPr id="9" name="Рисунок 8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B3E19FBC-2636-4B92-8E88-499D084B7E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23" y="6205130"/>
            <a:ext cx="1503777" cy="51634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5CA3A55-9893-304C-99C7-E7314376B7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084" y="206216"/>
            <a:ext cx="964813" cy="558926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вода, примат, млекопитающее, обезьяна&#10;&#10;Автоматически созданное описание">
            <a:extLst>
              <a:ext uri="{FF2B5EF4-FFF2-40B4-BE49-F238E27FC236}">
                <a16:creationId xmlns:a16="http://schemas.microsoft.com/office/drawing/2014/main" id="{62917093-DF84-42AA-A242-F12660350E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358" y="1827247"/>
            <a:ext cx="5611283" cy="412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7262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6516407-9CD3-41D3-9268-54114ABC6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746980">
            <a:off x="3524953" y="1742724"/>
            <a:ext cx="10542029" cy="5293068"/>
          </a:xfrm>
          <a:prstGeom prst="rect">
            <a:avLst/>
          </a:prstGeom>
        </p:spPr>
      </p:pic>
      <p:sp>
        <p:nvSpPr>
          <p:cNvPr id="12" name="Овал 11">
            <a:extLst>
              <a:ext uri="{FF2B5EF4-FFF2-40B4-BE49-F238E27FC236}">
                <a16:creationId xmlns:a16="http://schemas.microsoft.com/office/drawing/2014/main" id="{0AD95A04-B773-4EA3-88BF-9E529D9F1C0C}"/>
              </a:ext>
            </a:extLst>
          </p:cNvPr>
          <p:cNvSpPr/>
          <p:nvPr/>
        </p:nvSpPr>
        <p:spPr>
          <a:xfrm>
            <a:off x="282938" y="1"/>
            <a:ext cx="4135241" cy="4135241"/>
          </a:xfrm>
          <a:prstGeom prst="ellipse">
            <a:avLst/>
          </a:prstGeom>
          <a:noFill/>
          <a:ln w="41275" cap="rnd" cmpd="sng">
            <a:gradFill>
              <a:gsLst>
                <a:gs pos="0">
                  <a:srgbClr val="1BA4FF"/>
                </a:gs>
                <a:gs pos="99000">
                  <a:srgbClr val="00115E"/>
                </a:gs>
              </a:gsLst>
              <a:lin ang="5400000" scaled="1"/>
            </a:gradFill>
            <a:prstDash val="sysDot"/>
            <a:beve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216167"/>
                      <a:gd name="connsiteY0" fmla="*/ 1108084 h 2216167"/>
                      <a:gd name="connsiteX1" fmla="*/ 1108084 w 2216167"/>
                      <a:gd name="connsiteY1" fmla="*/ 0 h 2216167"/>
                      <a:gd name="connsiteX2" fmla="*/ 2216168 w 2216167"/>
                      <a:gd name="connsiteY2" fmla="*/ 1108084 h 2216167"/>
                      <a:gd name="connsiteX3" fmla="*/ 1108084 w 2216167"/>
                      <a:gd name="connsiteY3" fmla="*/ 2216168 h 2216167"/>
                      <a:gd name="connsiteX4" fmla="*/ 0 w 2216167"/>
                      <a:gd name="connsiteY4" fmla="*/ 1108084 h 22161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16167" h="2216167" extrusionOk="0">
                        <a:moveTo>
                          <a:pt x="0" y="1108084"/>
                        </a:moveTo>
                        <a:cubicBezTo>
                          <a:pt x="-39268" y="471885"/>
                          <a:pt x="422409" y="27660"/>
                          <a:pt x="1108084" y="0"/>
                        </a:cubicBezTo>
                        <a:cubicBezTo>
                          <a:pt x="1773579" y="11267"/>
                          <a:pt x="2084219" y="500302"/>
                          <a:pt x="2216168" y="1108084"/>
                        </a:cubicBezTo>
                        <a:cubicBezTo>
                          <a:pt x="2131781" y="1802471"/>
                          <a:pt x="1703267" y="2309000"/>
                          <a:pt x="1108084" y="2216168"/>
                        </a:cubicBezTo>
                        <a:cubicBezTo>
                          <a:pt x="416750" y="2172750"/>
                          <a:pt x="16200" y="1727803"/>
                          <a:pt x="0" y="110808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C71A0B-D720-4280-9950-ED53A8F18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5822"/>
            <a:ext cx="12192000" cy="1325563"/>
          </a:xfrm>
        </p:spPr>
        <p:txBody>
          <a:bodyPr/>
          <a:lstStyle/>
          <a:p>
            <a:pPr algn="ctr"/>
            <a:r>
              <a:rPr lang="ru-RU">
                <a:solidFill>
                  <a:schemeClr val="bg1"/>
                </a:solidFill>
                <a:latin typeface="Trebuchet MS" panose="020B0603020202020204" pitchFamily="34" charset="0"/>
              </a:rPr>
              <a:t>Поддержка освобождается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9CC84A-D794-46D9-9D95-38EC76C81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7200" y="1977414"/>
            <a:ext cx="8331200" cy="1625986"/>
          </a:xfrm>
        </p:spPr>
        <p:txBody>
          <a:bodyPr>
            <a:normAutofit/>
          </a:bodyPr>
          <a:lstStyle/>
          <a:p>
            <a:r>
              <a:rPr lang="ru-RU" sz="3200">
                <a:solidFill>
                  <a:schemeClr val="bg1"/>
                </a:solidFill>
              </a:rPr>
              <a:t>Меньше дефектов - меньше обращений</a:t>
            </a:r>
          </a:p>
          <a:p>
            <a:r>
              <a:rPr lang="ru-RU" sz="3200" i="1">
                <a:solidFill>
                  <a:schemeClr val="bg1"/>
                </a:solidFill>
              </a:rPr>
              <a:t>Техподдержка сдвигается в тестирование</a:t>
            </a:r>
          </a:p>
          <a:p>
            <a:pPr marL="0" indent="0">
              <a:buNone/>
            </a:pPr>
            <a:endParaRPr lang="ru-RU" sz="320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7224D29-B413-48C6-BCF5-8DC984B41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5A03C-E3B8-4DD0-A8A5-AF78EDA404A0}" type="slidenum">
              <a:rPr lang="ru-RU" smtClean="0">
                <a:solidFill>
                  <a:schemeClr val="bg1"/>
                </a:solidFill>
              </a:rPr>
              <a:t>21</a:t>
            </a:fld>
            <a:endParaRPr lang="ru-RU">
              <a:solidFill>
                <a:schemeClr val="bg1"/>
              </a:solidFill>
            </a:endParaRPr>
          </a:p>
        </p:txBody>
      </p:sp>
      <p:pic>
        <p:nvPicPr>
          <p:cNvPr id="9" name="Рисунок 8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4E397D64-7BEF-44E5-A539-BC8EDC2E2A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23" y="6205130"/>
            <a:ext cx="1503777" cy="51634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3218E73-7C73-094C-807C-28D81AB288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084" y="206216"/>
            <a:ext cx="964813" cy="55892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3107268-19EB-4A91-82D3-76D5D8867C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163" y="2459281"/>
            <a:ext cx="8122921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5631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0BBD5CE7-76D7-4695-84C9-78FCFA260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2329" y="-342724"/>
            <a:ext cx="5127342" cy="516344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20E3EA8-9134-4A0C-A490-052C9EBFFE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0888" y="3340780"/>
            <a:ext cx="4398380" cy="445477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B07B796-998E-4208-9214-CC0FCAD1BE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94398">
            <a:off x="7161678" y="2557956"/>
            <a:ext cx="4653045" cy="5425200"/>
          </a:xfrm>
          <a:prstGeom prst="rect">
            <a:avLst/>
          </a:prstGeom>
        </p:spPr>
      </p:pic>
      <p:sp>
        <p:nvSpPr>
          <p:cNvPr id="16" name="Овал 15">
            <a:extLst>
              <a:ext uri="{FF2B5EF4-FFF2-40B4-BE49-F238E27FC236}">
                <a16:creationId xmlns:a16="http://schemas.microsoft.com/office/drawing/2014/main" id="{35345A8C-1E29-408F-9485-0BF0DE66B968}"/>
              </a:ext>
            </a:extLst>
          </p:cNvPr>
          <p:cNvSpPr/>
          <p:nvPr/>
        </p:nvSpPr>
        <p:spPr>
          <a:xfrm>
            <a:off x="282937" y="0"/>
            <a:ext cx="4135241" cy="4135241"/>
          </a:xfrm>
          <a:prstGeom prst="ellipse">
            <a:avLst/>
          </a:prstGeom>
          <a:noFill/>
          <a:ln w="41275" cap="rnd" cmpd="sng">
            <a:gradFill>
              <a:gsLst>
                <a:gs pos="0">
                  <a:srgbClr val="1BA4FF"/>
                </a:gs>
                <a:gs pos="99000">
                  <a:srgbClr val="00115E"/>
                </a:gs>
              </a:gsLst>
              <a:lin ang="5400000" scaled="1"/>
            </a:gradFill>
            <a:prstDash val="sysDot"/>
            <a:beve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216167"/>
                      <a:gd name="connsiteY0" fmla="*/ 1108084 h 2216167"/>
                      <a:gd name="connsiteX1" fmla="*/ 1108084 w 2216167"/>
                      <a:gd name="connsiteY1" fmla="*/ 0 h 2216167"/>
                      <a:gd name="connsiteX2" fmla="*/ 2216168 w 2216167"/>
                      <a:gd name="connsiteY2" fmla="*/ 1108084 h 2216167"/>
                      <a:gd name="connsiteX3" fmla="*/ 1108084 w 2216167"/>
                      <a:gd name="connsiteY3" fmla="*/ 2216168 h 2216167"/>
                      <a:gd name="connsiteX4" fmla="*/ 0 w 2216167"/>
                      <a:gd name="connsiteY4" fmla="*/ 1108084 h 22161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16167" h="2216167" extrusionOk="0">
                        <a:moveTo>
                          <a:pt x="0" y="1108084"/>
                        </a:moveTo>
                        <a:cubicBezTo>
                          <a:pt x="-39268" y="471885"/>
                          <a:pt x="422409" y="27660"/>
                          <a:pt x="1108084" y="0"/>
                        </a:cubicBezTo>
                        <a:cubicBezTo>
                          <a:pt x="1773579" y="11267"/>
                          <a:pt x="2084219" y="500302"/>
                          <a:pt x="2216168" y="1108084"/>
                        </a:cubicBezTo>
                        <a:cubicBezTo>
                          <a:pt x="2131781" y="1802471"/>
                          <a:pt x="1703267" y="2309000"/>
                          <a:pt x="1108084" y="2216168"/>
                        </a:cubicBezTo>
                        <a:cubicBezTo>
                          <a:pt x="416750" y="2172750"/>
                          <a:pt x="16200" y="1727803"/>
                          <a:pt x="0" y="110808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1835D4-5794-49CB-B925-327C9A5DF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pPr algn="ctr"/>
            <a:r>
              <a:rPr lang="ru-RU">
                <a:solidFill>
                  <a:schemeClr val="bg1"/>
                </a:solidFill>
                <a:latin typeface="Trebuchet MS" panose="020B0603020202020204" pitchFamily="34" charset="0"/>
              </a:rPr>
              <a:t>Аналитики больше вовлечены </a:t>
            </a:r>
            <a:br>
              <a:rPr lang="ru-RU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ru-RU">
                <a:solidFill>
                  <a:schemeClr val="bg1"/>
                </a:solidFill>
                <a:latin typeface="Trebuchet MS" panose="020B0603020202020204" pitchFamily="34" charset="0"/>
              </a:rPr>
              <a:t>в бизнес-процессы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04C331-EE32-475D-895F-8E35CB62F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5685" y="2574721"/>
            <a:ext cx="6009830" cy="2746375"/>
          </a:xfrm>
        </p:spPr>
        <p:txBody>
          <a:bodyPr>
            <a:normAutofit/>
          </a:bodyPr>
          <a:lstStyle/>
          <a:p>
            <a:r>
              <a:rPr lang="ru-RU">
                <a:solidFill>
                  <a:schemeClr val="bg1"/>
                </a:solidFill>
                <a:latin typeface="Trebuchet MS" panose="020B0603020202020204" pitchFamily="34" charset="0"/>
              </a:rPr>
              <a:t>Участие в </a:t>
            </a:r>
            <a:r>
              <a:rPr lang="en-US">
                <a:solidFill>
                  <a:schemeClr val="bg1"/>
                </a:solidFill>
                <a:latin typeface="Trebuchet MS" panose="020B0603020202020204" pitchFamily="34" charset="0"/>
              </a:rPr>
              <a:t>pre-sale </a:t>
            </a:r>
            <a:r>
              <a:rPr lang="ru-RU">
                <a:solidFill>
                  <a:schemeClr val="bg1"/>
                </a:solidFill>
                <a:latin typeface="Trebuchet MS" panose="020B0603020202020204" pitchFamily="34" charset="0"/>
              </a:rPr>
              <a:t>и поддержке;</a:t>
            </a:r>
          </a:p>
          <a:p>
            <a:r>
              <a:rPr lang="ru-RU" err="1">
                <a:solidFill>
                  <a:schemeClr val="bg1"/>
                </a:solidFill>
                <a:latin typeface="Trebuchet MS" panose="020B0603020202020204" pitchFamily="34" charset="0"/>
              </a:rPr>
              <a:t>Шаринг</a:t>
            </a:r>
            <a:r>
              <a:rPr lang="ru-RU">
                <a:solidFill>
                  <a:schemeClr val="bg1"/>
                </a:solidFill>
                <a:latin typeface="Trebuchet MS" panose="020B0603020202020204" pitchFamily="34" charset="0"/>
              </a:rPr>
              <a:t> знаний;</a:t>
            </a:r>
          </a:p>
          <a:p>
            <a:r>
              <a:rPr lang="ru-RU">
                <a:solidFill>
                  <a:schemeClr val="bg1"/>
                </a:solidFill>
                <a:latin typeface="Trebuchet MS" panose="020B0603020202020204" pitchFamily="34" charset="0"/>
              </a:rPr>
              <a:t>Поддерживание контекста у всей команды;</a:t>
            </a:r>
          </a:p>
          <a:p>
            <a:r>
              <a:rPr lang="ru-RU">
                <a:solidFill>
                  <a:schemeClr val="bg1"/>
                </a:solidFill>
                <a:latin typeface="Trebuchet MS" panose="020B0603020202020204" pitchFamily="34" charset="0"/>
              </a:rPr>
              <a:t>Профессиональный рост.</a:t>
            </a:r>
          </a:p>
          <a:p>
            <a:pPr marL="0" indent="0">
              <a:buNone/>
            </a:pP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6CC1685-84DD-4795-A2D5-A092092CE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5A03C-E3B8-4DD0-A8A5-AF78EDA404A0}" type="slidenum">
              <a:rPr lang="ru-RU" smtClean="0">
                <a:solidFill>
                  <a:schemeClr val="bg1"/>
                </a:solidFill>
              </a:rPr>
              <a:t>22</a:t>
            </a:fld>
            <a:endParaRPr lang="ru-RU">
              <a:solidFill>
                <a:schemeClr val="bg1"/>
              </a:solidFill>
            </a:endParaRPr>
          </a:p>
        </p:txBody>
      </p:sp>
      <p:pic>
        <p:nvPicPr>
          <p:cNvPr id="9" name="Рисунок 8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BA723CDD-7CBF-48C0-B40F-024EE1E15C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23" y="6205130"/>
            <a:ext cx="1503777" cy="51634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8566787-1ED6-6D43-B538-2685397364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084" y="206216"/>
            <a:ext cx="964813" cy="55892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96DC9FC-0437-45F4-A5A1-C295CF82B6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52" y="2139505"/>
            <a:ext cx="4470416" cy="363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9157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4A3B50E-E457-4A56-A036-781FF96F1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746980">
            <a:off x="3524953" y="1742724"/>
            <a:ext cx="10542029" cy="5293068"/>
          </a:xfrm>
          <a:prstGeom prst="rect">
            <a:avLst/>
          </a:prstGeom>
        </p:spPr>
      </p:pic>
      <p:sp>
        <p:nvSpPr>
          <p:cNvPr id="12" name="Овал 11">
            <a:extLst>
              <a:ext uri="{FF2B5EF4-FFF2-40B4-BE49-F238E27FC236}">
                <a16:creationId xmlns:a16="http://schemas.microsoft.com/office/drawing/2014/main" id="{F534CBFC-1669-457D-A997-1B85BC824DBE}"/>
              </a:ext>
            </a:extLst>
          </p:cNvPr>
          <p:cNvSpPr/>
          <p:nvPr/>
        </p:nvSpPr>
        <p:spPr>
          <a:xfrm>
            <a:off x="282938" y="1"/>
            <a:ext cx="4135241" cy="4135241"/>
          </a:xfrm>
          <a:prstGeom prst="ellipse">
            <a:avLst/>
          </a:prstGeom>
          <a:noFill/>
          <a:ln w="41275" cap="rnd" cmpd="sng">
            <a:gradFill>
              <a:gsLst>
                <a:gs pos="0">
                  <a:srgbClr val="1BA4FF"/>
                </a:gs>
                <a:gs pos="99000">
                  <a:srgbClr val="00115E"/>
                </a:gs>
              </a:gsLst>
              <a:lin ang="5400000" scaled="1"/>
            </a:gradFill>
            <a:prstDash val="sysDot"/>
            <a:beve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216167"/>
                      <a:gd name="connsiteY0" fmla="*/ 1108084 h 2216167"/>
                      <a:gd name="connsiteX1" fmla="*/ 1108084 w 2216167"/>
                      <a:gd name="connsiteY1" fmla="*/ 0 h 2216167"/>
                      <a:gd name="connsiteX2" fmla="*/ 2216168 w 2216167"/>
                      <a:gd name="connsiteY2" fmla="*/ 1108084 h 2216167"/>
                      <a:gd name="connsiteX3" fmla="*/ 1108084 w 2216167"/>
                      <a:gd name="connsiteY3" fmla="*/ 2216168 h 2216167"/>
                      <a:gd name="connsiteX4" fmla="*/ 0 w 2216167"/>
                      <a:gd name="connsiteY4" fmla="*/ 1108084 h 22161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16167" h="2216167" extrusionOk="0">
                        <a:moveTo>
                          <a:pt x="0" y="1108084"/>
                        </a:moveTo>
                        <a:cubicBezTo>
                          <a:pt x="-39268" y="471885"/>
                          <a:pt x="422409" y="27660"/>
                          <a:pt x="1108084" y="0"/>
                        </a:cubicBezTo>
                        <a:cubicBezTo>
                          <a:pt x="1773579" y="11267"/>
                          <a:pt x="2084219" y="500302"/>
                          <a:pt x="2216168" y="1108084"/>
                        </a:cubicBezTo>
                        <a:cubicBezTo>
                          <a:pt x="2131781" y="1802471"/>
                          <a:pt x="1703267" y="2309000"/>
                          <a:pt x="1108084" y="2216168"/>
                        </a:cubicBezTo>
                        <a:cubicBezTo>
                          <a:pt x="416750" y="2172750"/>
                          <a:pt x="16200" y="1727803"/>
                          <a:pt x="0" y="110808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14DA9E-D25E-4E8B-A75A-DD6B19899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pPr algn="ctr"/>
            <a:r>
              <a:rPr lang="ru-RU">
                <a:solidFill>
                  <a:schemeClr val="bg1"/>
                </a:solidFill>
                <a:latin typeface="Trebuchet MS" panose="020B0603020202020204" pitchFamily="34" charset="0"/>
              </a:rPr>
              <a:t>Какие сложности?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77BB13-A1DE-4E1D-A02D-460275755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9578" y="2257684"/>
            <a:ext cx="6935621" cy="31319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>
                <a:solidFill>
                  <a:schemeClr val="bg1"/>
                </a:solidFill>
                <a:latin typeface="Trebuchet MS" panose="020B0603020202020204" pitchFamily="34" charset="0"/>
              </a:rPr>
              <a:t>- Переделывали процесс </a:t>
            </a:r>
            <a:r>
              <a:rPr lang="ru-RU" sz="3200" err="1">
                <a:solidFill>
                  <a:schemeClr val="bg1"/>
                </a:solidFill>
                <a:latin typeface="Trebuchet MS" panose="020B0603020202020204" pitchFamily="34" charset="0"/>
              </a:rPr>
              <a:t>ревью</a:t>
            </a:r>
            <a:r>
              <a:rPr lang="ru-RU" sz="3200">
                <a:solidFill>
                  <a:schemeClr val="bg1"/>
                </a:solidFill>
                <a:latin typeface="Trebuchet MS" panose="020B0603020202020204" pitchFamily="34" charset="0"/>
              </a:rPr>
              <a:t> требований;</a:t>
            </a:r>
          </a:p>
          <a:p>
            <a:pPr marL="0" indent="0">
              <a:buNone/>
            </a:pPr>
            <a:r>
              <a:rPr lang="ru-RU" sz="3200">
                <a:solidFill>
                  <a:schemeClr val="bg1"/>
                </a:solidFill>
              </a:rPr>
              <a:t>- Фичи требующие глубоких знаний о продукте дольше разрабатываются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4D2A87C-3AB1-47B0-B2FF-F2E77FD7C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5A03C-E3B8-4DD0-A8A5-AF78EDA404A0}" type="slidenum">
              <a:rPr lang="ru-RU" smtClean="0"/>
              <a:t>23</a:t>
            </a:fld>
            <a:endParaRPr lang="ru-RU"/>
          </a:p>
        </p:txBody>
      </p:sp>
      <p:pic>
        <p:nvPicPr>
          <p:cNvPr id="9" name="Рисунок 8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1EA2B6B4-9284-4B3A-8A8F-5035003C7F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23" y="6205130"/>
            <a:ext cx="1503777" cy="51634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6A4A263-3C40-B843-9DD9-156963BDCB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084" y="206216"/>
            <a:ext cx="964813" cy="558926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317437B0-DF08-4DB7-8D44-4AC5461F88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314" y="-65287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344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31319BFB-1503-48B5-9A96-A6E701E9E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2329" y="-342724"/>
            <a:ext cx="5127342" cy="516344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795BA60-C60C-4711-AEA9-1DEB2ADAAC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0888" y="3340780"/>
            <a:ext cx="4398380" cy="445477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E72F20D-6131-4B57-A847-CBEDBF0B91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94398">
            <a:off x="7161678" y="2557956"/>
            <a:ext cx="4653045" cy="5425200"/>
          </a:xfrm>
          <a:prstGeom prst="rect">
            <a:avLst/>
          </a:prstGeom>
        </p:spPr>
      </p:pic>
      <p:sp>
        <p:nvSpPr>
          <p:cNvPr id="18" name="Овал 17">
            <a:extLst>
              <a:ext uri="{FF2B5EF4-FFF2-40B4-BE49-F238E27FC236}">
                <a16:creationId xmlns:a16="http://schemas.microsoft.com/office/drawing/2014/main" id="{04D4D40F-0DDA-4300-9D68-69DEC8871D2C}"/>
              </a:ext>
            </a:extLst>
          </p:cNvPr>
          <p:cNvSpPr/>
          <p:nvPr/>
        </p:nvSpPr>
        <p:spPr>
          <a:xfrm>
            <a:off x="282937" y="0"/>
            <a:ext cx="4135241" cy="4135241"/>
          </a:xfrm>
          <a:prstGeom prst="ellipse">
            <a:avLst/>
          </a:prstGeom>
          <a:noFill/>
          <a:ln w="41275" cap="rnd" cmpd="sng">
            <a:gradFill>
              <a:gsLst>
                <a:gs pos="0">
                  <a:srgbClr val="1BA4FF"/>
                </a:gs>
                <a:gs pos="99000">
                  <a:srgbClr val="00115E"/>
                </a:gs>
              </a:gsLst>
              <a:lin ang="5400000" scaled="1"/>
            </a:gradFill>
            <a:prstDash val="sysDot"/>
            <a:beve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216167"/>
                      <a:gd name="connsiteY0" fmla="*/ 1108084 h 2216167"/>
                      <a:gd name="connsiteX1" fmla="*/ 1108084 w 2216167"/>
                      <a:gd name="connsiteY1" fmla="*/ 0 h 2216167"/>
                      <a:gd name="connsiteX2" fmla="*/ 2216168 w 2216167"/>
                      <a:gd name="connsiteY2" fmla="*/ 1108084 h 2216167"/>
                      <a:gd name="connsiteX3" fmla="*/ 1108084 w 2216167"/>
                      <a:gd name="connsiteY3" fmla="*/ 2216168 h 2216167"/>
                      <a:gd name="connsiteX4" fmla="*/ 0 w 2216167"/>
                      <a:gd name="connsiteY4" fmla="*/ 1108084 h 22161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16167" h="2216167" extrusionOk="0">
                        <a:moveTo>
                          <a:pt x="0" y="1108084"/>
                        </a:moveTo>
                        <a:cubicBezTo>
                          <a:pt x="-39268" y="471885"/>
                          <a:pt x="422409" y="27660"/>
                          <a:pt x="1108084" y="0"/>
                        </a:cubicBezTo>
                        <a:cubicBezTo>
                          <a:pt x="1773579" y="11267"/>
                          <a:pt x="2084219" y="500302"/>
                          <a:pt x="2216168" y="1108084"/>
                        </a:cubicBezTo>
                        <a:cubicBezTo>
                          <a:pt x="2131781" y="1802471"/>
                          <a:pt x="1703267" y="2309000"/>
                          <a:pt x="1108084" y="2216168"/>
                        </a:cubicBezTo>
                        <a:cubicBezTo>
                          <a:pt x="416750" y="2172750"/>
                          <a:pt x="16200" y="1727803"/>
                          <a:pt x="0" y="110808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C5B15E-A03F-44D4-915A-8484C2DD0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pPr algn="ctr"/>
            <a:r>
              <a:rPr lang="ru-RU">
                <a:solidFill>
                  <a:schemeClr val="bg1"/>
                </a:solidFill>
                <a:latin typeface="Trebuchet MS"/>
              </a:rPr>
              <a:t>Что получилось?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D796F0-FE50-404A-8B9C-C231BB43E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5039" y="2367392"/>
            <a:ext cx="7891122" cy="34828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>
                <a:solidFill>
                  <a:schemeClr val="bg1"/>
                </a:solidFill>
              </a:rPr>
              <a:t>+</a:t>
            </a:r>
            <a:r>
              <a:rPr lang="ru-RU" sz="3600">
                <a:solidFill>
                  <a:schemeClr val="bg1"/>
                </a:solidFill>
              </a:rPr>
              <a:t> Прокачка всей команды в </a:t>
            </a:r>
            <a:r>
              <a:rPr lang="en-US" sz="3600">
                <a:solidFill>
                  <a:schemeClr val="bg1"/>
                </a:solidFill>
              </a:rPr>
              <a:t>QA</a:t>
            </a:r>
            <a:r>
              <a:rPr lang="ru-RU" sz="3600">
                <a:solidFill>
                  <a:schemeClr val="bg1"/>
                </a:solidFill>
              </a:rPr>
              <a:t>;</a:t>
            </a:r>
          </a:p>
          <a:p>
            <a:pPr marL="0" indent="0">
              <a:buNone/>
            </a:pPr>
            <a:r>
              <a:rPr lang="ru-RU" sz="3600" b="1">
                <a:solidFill>
                  <a:schemeClr val="bg1"/>
                </a:solidFill>
              </a:rPr>
              <a:t>+</a:t>
            </a:r>
            <a:r>
              <a:rPr lang="ru-RU" sz="3600">
                <a:solidFill>
                  <a:schemeClr val="bg1"/>
                </a:solidFill>
              </a:rPr>
              <a:t> Больше людей могут предложить решение проблемы;</a:t>
            </a:r>
          </a:p>
          <a:p>
            <a:pPr marL="0" indent="0">
              <a:buNone/>
            </a:pPr>
            <a:r>
              <a:rPr lang="ru-RU" sz="3600" b="1">
                <a:solidFill>
                  <a:schemeClr val="bg1"/>
                </a:solidFill>
              </a:rPr>
              <a:t>+</a:t>
            </a:r>
            <a:r>
              <a:rPr lang="ru-RU" sz="3600">
                <a:solidFill>
                  <a:schemeClr val="bg1"/>
                </a:solidFill>
              </a:rPr>
              <a:t> Снизились средний </a:t>
            </a:r>
            <a:r>
              <a:rPr lang="en-US" sz="3600">
                <a:solidFill>
                  <a:schemeClr val="bg1"/>
                </a:solidFill>
              </a:rPr>
              <a:t>reject count</a:t>
            </a:r>
            <a:r>
              <a:rPr lang="ru-RU" sz="3600">
                <a:solidFill>
                  <a:schemeClr val="bg1"/>
                </a:solidFill>
              </a:rPr>
              <a:t> вдвое</a:t>
            </a:r>
            <a:endParaRPr lang="ru-RU" sz="3600"/>
          </a:p>
          <a:p>
            <a:endParaRPr lang="ru-RU" sz="360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3B61362-DD4F-4A93-AC98-40523C279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5A03C-E3B8-4DD0-A8A5-AF78EDA404A0}" type="slidenum">
              <a:rPr lang="ru-RU" smtClean="0">
                <a:solidFill>
                  <a:schemeClr val="bg1"/>
                </a:solidFill>
              </a:rPr>
              <a:t>24</a:t>
            </a:fld>
            <a:endParaRPr lang="ru-RU">
              <a:solidFill>
                <a:schemeClr val="bg1"/>
              </a:solidFill>
            </a:endParaRPr>
          </a:p>
        </p:txBody>
      </p:sp>
      <p:pic>
        <p:nvPicPr>
          <p:cNvPr id="9" name="Рисунок 8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9AC29778-0185-41DF-8099-9AC25B94B3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23" y="6205130"/>
            <a:ext cx="1503777" cy="51634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573DD67-31F1-2C42-9C26-6268AF695D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084" y="206216"/>
            <a:ext cx="964813" cy="55892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DFE773A-5CD1-4E54-B12D-12A81AD20E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20" y="1690688"/>
            <a:ext cx="3408296" cy="426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8969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3FA9B7C-9FAD-4017-A168-8F3D60E407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4259" y="-176270"/>
            <a:ext cx="14149129" cy="666914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C5B15E-A03F-44D4-915A-8484C2DD0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pPr algn="ctr"/>
            <a:r>
              <a:rPr lang="ru-RU">
                <a:solidFill>
                  <a:schemeClr val="bg1"/>
                </a:solidFill>
                <a:latin typeface="Trebuchet MS"/>
              </a:rPr>
              <a:t>Что еще получилось?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D796F0-FE50-404A-8B9C-C231BB43E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13761"/>
            <a:ext cx="10762561" cy="24048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>
                <a:solidFill>
                  <a:schemeClr val="bg1"/>
                </a:solidFill>
              </a:rPr>
              <a:t>+ Улучшилась коммуникация и понимание аудитории</a:t>
            </a:r>
          </a:p>
          <a:p>
            <a:pPr marL="0" indent="0">
              <a:buNone/>
            </a:pPr>
            <a:r>
              <a:rPr lang="ru-RU" sz="3600">
                <a:solidFill>
                  <a:schemeClr val="bg1"/>
                </a:solidFill>
              </a:rPr>
              <a:t>+ Растёт база знаний</a:t>
            </a:r>
          </a:p>
          <a:p>
            <a:pPr marL="0" indent="0">
              <a:buNone/>
            </a:pPr>
            <a:r>
              <a:rPr lang="ru-RU" sz="3600">
                <a:solidFill>
                  <a:schemeClr val="bg1"/>
                </a:solidFill>
              </a:rPr>
              <a:t>+ Требования стали чистыми</a:t>
            </a:r>
            <a:endParaRPr lang="ru-RU" sz="3600"/>
          </a:p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3B61362-DD4F-4A93-AC98-40523C279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5A03C-E3B8-4DD0-A8A5-AF78EDA404A0}" type="slidenum">
              <a:rPr lang="ru-RU" smtClean="0">
                <a:solidFill>
                  <a:schemeClr val="bg1"/>
                </a:solidFill>
              </a:rPr>
              <a:t>25</a:t>
            </a:fld>
            <a:endParaRPr lang="ru-RU">
              <a:solidFill>
                <a:schemeClr val="bg1"/>
              </a:solidFill>
            </a:endParaRPr>
          </a:p>
        </p:txBody>
      </p:sp>
      <p:pic>
        <p:nvPicPr>
          <p:cNvPr id="9" name="Рисунок 8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9AC29778-0185-41DF-8099-9AC25B94B3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23" y="6205130"/>
            <a:ext cx="1503777" cy="51634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573DD67-31F1-2C42-9C26-6268AF695D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084" y="206216"/>
            <a:ext cx="964813" cy="558926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текст, игрушка, векторная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6CC9F230-4FD9-4203-8151-0713D38C62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251" y="2820837"/>
            <a:ext cx="5810549" cy="407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5802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296598-5EC1-4DCB-B1F7-08CF3598C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0334" y="558844"/>
            <a:ext cx="5158555" cy="151490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err="1">
                <a:latin typeface="Trebuchet MS" panose="020B0603020202020204" pitchFamily="34" charset="0"/>
              </a:rPr>
              <a:t>Вопросы</a:t>
            </a:r>
            <a:r>
              <a:rPr lang="en-US" b="1">
                <a:latin typeface="Trebuchet MS" panose="020B0603020202020204" pitchFamily="34" charset="0"/>
              </a:rPr>
              <a:t> и </a:t>
            </a:r>
            <a:r>
              <a:rPr lang="en-US" b="1" err="1">
                <a:latin typeface="Trebuchet MS" panose="020B0603020202020204" pitchFamily="34" charset="0"/>
              </a:rPr>
              <a:t>ответы</a:t>
            </a:r>
            <a:endParaRPr lang="en-US" b="1">
              <a:latin typeface="Trebuchet MS" panose="020B0603020202020204" pitchFamily="34" charset="0"/>
            </a:endParaRPr>
          </a:p>
        </p:txBody>
      </p:sp>
      <p:sp>
        <p:nvSpPr>
          <p:cNvPr id="31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0D78D0C-31ED-4D70-9987-67C67763AF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127" r="1" b="43656"/>
          <a:stretch/>
        </p:blipFill>
        <p:spPr>
          <a:xfrm>
            <a:off x="921910" y="399929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48F74ED-C205-4837-9FF7-E1FABEC1B43A}"/>
              </a:ext>
            </a:extLst>
          </p:cNvPr>
          <p:cNvSpPr txBox="1"/>
          <p:nvPr/>
        </p:nvSpPr>
        <p:spPr>
          <a:xfrm>
            <a:off x="7733191" y="2640319"/>
            <a:ext cx="39691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>
                <a:solidFill>
                  <a:schemeClr val="bg1"/>
                </a:solidFill>
                <a:latin typeface="Trebuchet MS" panose="020B0603020202020204" pitchFamily="34" charset="0"/>
              </a:rPr>
              <a:t>www.testit.software</a:t>
            </a:r>
            <a:endParaRPr lang="ru-RU" sz="3200" u="sng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FF928D-5C23-432A-A48D-D94D2ED50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0D2D0-E1D3-7C43-B7E0-11538CAA5940}" type="slidenum">
              <a:rPr lang="ru-RU" smtClean="0"/>
              <a:t>26</a:t>
            </a:fld>
            <a:endParaRPr lang="ru-RU"/>
          </a:p>
        </p:txBody>
      </p:sp>
      <p:pic>
        <p:nvPicPr>
          <p:cNvPr id="7" name="Рисунок 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9F854895-7859-4DF0-9EEA-ABBBF9E6D2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23" y="6205130"/>
            <a:ext cx="1503777" cy="51634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E51EFDE0-7747-EB44-BA45-382371A408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084" y="206216"/>
            <a:ext cx="964813" cy="55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4735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396717-4135-4DF1-9631-5B2EEAA21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905" y="804334"/>
            <a:ext cx="462434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b="1">
                <a:solidFill>
                  <a:schemeClr val="tx1"/>
                </a:solidFill>
                <a:latin typeface="Trebuchet MS" panose="020B0603020202020204" pitchFamily="34" charset="0"/>
              </a:rPr>
              <a:t>Наши соцсети</a:t>
            </a:r>
            <a:endParaRPr lang="en-US" b="1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39" name="Oval 29">
            <a:extLst>
              <a:ext uri="{FF2B5EF4-FFF2-40B4-BE49-F238E27FC236}">
                <a16:creationId xmlns:a16="http://schemas.microsoft.com/office/drawing/2014/main" id="{54A709FC-1ADC-45CD-856D-3B1A50C583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495" y="197110"/>
            <a:ext cx="2020824" cy="202082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Freeform: Shape 31">
            <a:extLst>
              <a:ext uri="{FF2B5EF4-FFF2-40B4-BE49-F238E27FC236}">
                <a16:creationId xmlns:a16="http://schemas.microsoft.com/office/drawing/2014/main" id="{AE67272E-0E66-4396-9C0C-4E154CCE20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0087" y="361702"/>
            <a:ext cx="1691640" cy="1691640"/>
          </a:xfrm>
          <a:custGeom>
            <a:avLst/>
            <a:gdLst>
              <a:gd name="connsiteX0" fmla="*/ 845820 w 1691640"/>
              <a:gd name="connsiteY0" fmla="*/ 0 h 1691640"/>
              <a:gd name="connsiteX1" fmla="*/ 1691640 w 1691640"/>
              <a:gd name="connsiteY1" fmla="*/ 845820 h 1691640"/>
              <a:gd name="connsiteX2" fmla="*/ 845820 w 1691640"/>
              <a:gd name="connsiteY2" fmla="*/ 1691640 h 1691640"/>
              <a:gd name="connsiteX3" fmla="*/ 0 w 1691640"/>
              <a:gd name="connsiteY3" fmla="*/ 845820 h 1691640"/>
              <a:gd name="connsiteX4" fmla="*/ 845820 w 1691640"/>
              <a:gd name="connsiteY4" fmla="*/ 0 h 1691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1640" h="1691640">
                <a:moveTo>
                  <a:pt x="845820" y="0"/>
                </a:moveTo>
                <a:cubicBezTo>
                  <a:pt x="1312954" y="0"/>
                  <a:pt x="1691640" y="378686"/>
                  <a:pt x="1691640" y="845820"/>
                </a:cubicBezTo>
                <a:cubicBezTo>
                  <a:pt x="1691640" y="1312954"/>
                  <a:pt x="1312954" y="1691640"/>
                  <a:pt x="845820" y="1691640"/>
                </a:cubicBezTo>
                <a:cubicBezTo>
                  <a:pt x="378687" y="1691640"/>
                  <a:pt x="0" y="1312954"/>
                  <a:pt x="0" y="845820"/>
                </a:cubicBezTo>
                <a:cubicBezTo>
                  <a:pt x="0" y="378686"/>
                  <a:pt x="378687" y="0"/>
                  <a:pt x="84582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Рисунок 14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ABFF0856-2FED-43E1-8CC8-F65703D4B3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7267" y="658882"/>
            <a:ext cx="1097280" cy="109728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0685A2F-F502-4EBE-A436-E2F9A05A15AA}"/>
              </a:ext>
            </a:extLst>
          </p:cNvPr>
          <p:cNvSpPr txBox="1"/>
          <p:nvPr/>
        </p:nvSpPr>
        <p:spPr>
          <a:xfrm>
            <a:off x="464307" y="2502919"/>
            <a:ext cx="4558309" cy="31816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https://www.instagram.com/test_it_tms/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https://www.youtube.com/c/TestITTMS/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https://www.facebook.com/testittms/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https://t.me/testit_tms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Oval 33">
            <a:extLst>
              <a:ext uri="{FF2B5EF4-FFF2-40B4-BE49-F238E27FC236}">
                <a16:creationId xmlns:a16="http://schemas.microsoft.com/office/drawing/2014/main" id="{BCB8E572-32F0-4C78-B268-2702C859F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3660" y="2557569"/>
            <a:ext cx="3072384" cy="30723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Freeform: Shape 35">
            <a:extLst>
              <a:ext uri="{FF2B5EF4-FFF2-40B4-BE49-F238E27FC236}">
                <a16:creationId xmlns:a16="http://schemas.microsoft.com/office/drawing/2014/main" id="{BFC6224A-7B8A-4699-99DC-A6C9CD617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4932" y="1"/>
            <a:ext cx="4077068" cy="3445261"/>
          </a:xfrm>
          <a:custGeom>
            <a:avLst/>
            <a:gdLst>
              <a:gd name="connsiteX0" fmla="*/ 250035 w 4077068"/>
              <a:gd name="connsiteY0" fmla="*/ 0 h 3445261"/>
              <a:gd name="connsiteX1" fmla="*/ 4077068 w 4077068"/>
              <a:gd name="connsiteY1" fmla="*/ 0 h 3445261"/>
              <a:gd name="connsiteX2" fmla="*/ 4077068 w 4077068"/>
              <a:gd name="connsiteY2" fmla="*/ 2743040 h 3445261"/>
              <a:gd name="connsiteX3" fmla="*/ 4074154 w 4077068"/>
              <a:gd name="connsiteY3" fmla="*/ 2746247 h 3445261"/>
              <a:gd name="connsiteX4" fmla="*/ 2386584 w 4077068"/>
              <a:gd name="connsiteY4" fmla="*/ 3445261 h 3445261"/>
              <a:gd name="connsiteX5" fmla="*/ 0 w 4077068"/>
              <a:gd name="connsiteY5" fmla="*/ 1058677 h 3445261"/>
              <a:gd name="connsiteX6" fmla="*/ 187550 w 4077068"/>
              <a:gd name="connsiteY6" fmla="*/ 129711 h 344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7068" h="3445261">
                <a:moveTo>
                  <a:pt x="250035" y="0"/>
                </a:moveTo>
                <a:lnTo>
                  <a:pt x="4077068" y="0"/>
                </a:lnTo>
                <a:lnTo>
                  <a:pt x="4077068" y="2743040"/>
                </a:lnTo>
                <a:lnTo>
                  <a:pt x="4074154" y="2746247"/>
                </a:lnTo>
                <a:cubicBezTo>
                  <a:pt x="3642267" y="3178134"/>
                  <a:pt x="3045621" y="3445261"/>
                  <a:pt x="2386584" y="3445261"/>
                </a:cubicBezTo>
                <a:cubicBezTo>
                  <a:pt x="1068510" y="3445261"/>
                  <a:pt x="0" y="2376751"/>
                  <a:pt x="0" y="1058677"/>
                </a:cubicBezTo>
                <a:cubicBezTo>
                  <a:pt x="0" y="729159"/>
                  <a:pt x="66782" y="415238"/>
                  <a:pt x="187550" y="129711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0611C424-EB44-492D-9C48-78BB0D5DC9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38252" y="2722161"/>
            <a:ext cx="2743200" cy="2743200"/>
          </a:xfrm>
          <a:custGeom>
            <a:avLst/>
            <a:gdLst>
              <a:gd name="connsiteX0" fmla="*/ 1371600 w 2743200"/>
              <a:gd name="connsiteY0" fmla="*/ 0 h 2743200"/>
              <a:gd name="connsiteX1" fmla="*/ 2743200 w 2743200"/>
              <a:gd name="connsiteY1" fmla="*/ 1371600 h 2743200"/>
              <a:gd name="connsiteX2" fmla="*/ 1371600 w 2743200"/>
              <a:gd name="connsiteY2" fmla="*/ 2743200 h 2743200"/>
              <a:gd name="connsiteX3" fmla="*/ 0 w 2743200"/>
              <a:gd name="connsiteY3" fmla="*/ 1371600 h 2743200"/>
              <a:gd name="connsiteX4" fmla="*/ 1371600 w 2743200"/>
              <a:gd name="connsiteY4" fmla="*/ 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3200" h="2743200">
                <a:moveTo>
                  <a:pt x="1371600" y="0"/>
                </a:moveTo>
                <a:cubicBezTo>
                  <a:pt x="2129114" y="0"/>
                  <a:pt x="2743200" y="614087"/>
                  <a:pt x="2743200" y="1371600"/>
                </a:cubicBezTo>
                <a:cubicBezTo>
                  <a:pt x="2743200" y="2129114"/>
                  <a:pt x="2129114" y="2743200"/>
                  <a:pt x="1371600" y="2743200"/>
                </a:cubicBezTo>
                <a:cubicBezTo>
                  <a:pt x="614087" y="2743200"/>
                  <a:pt x="0" y="2129114"/>
                  <a:pt x="0" y="1371600"/>
                </a:cubicBezTo>
                <a:cubicBezTo>
                  <a:pt x="0" y="614087"/>
                  <a:pt x="614087" y="0"/>
                  <a:pt x="13716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59156A24-128C-4054-AAFF-F8CA5BA0E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78624" y="3"/>
            <a:ext cx="3913376" cy="3281569"/>
          </a:xfrm>
          <a:custGeom>
            <a:avLst/>
            <a:gdLst>
              <a:gd name="connsiteX0" fmla="*/ 267865 w 3913376"/>
              <a:gd name="connsiteY0" fmla="*/ 0 h 3281569"/>
              <a:gd name="connsiteX1" fmla="*/ 3913376 w 3913376"/>
              <a:gd name="connsiteY1" fmla="*/ 0 h 3281569"/>
              <a:gd name="connsiteX2" fmla="*/ 3913376 w 3913376"/>
              <a:gd name="connsiteY2" fmla="*/ 2499938 h 3281569"/>
              <a:gd name="connsiteX3" fmla="*/ 3794714 w 3913376"/>
              <a:gd name="connsiteY3" fmla="*/ 2630499 h 3281569"/>
              <a:gd name="connsiteX4" fmla="*/ 2222892 w 3913376"/>
              <a:gd name="connsiteY4" fmla="*/ 3281569 h 3281569"/>
              <a:gd name="connsiteX5" fmla="*/ 0 w 3913376"/>
              <a:gd name="connsiteY5" fmla="*/ 1058677 h 3281569"/>
              <a:gd name="connsiteX6" fmla="*/ 174686 w 3913376"/>
              <a:gd name="connsiteY6" fmla="*/ 193427 h 3281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3376" h="3281569">
                <a:moveTo>
                  <a:pt x="267865" y="0"/>
                </a:moveTo>
                <a:lnTo>
                  <a:pt x="3913376" y="0"/>
                </a:lnTo>
                <a:lnTo>
                  <a:pt x="3913376" y="2499938"/>
                </a:lnTo>
                <a:lnTo>
                  <a:pt x="3794714" y="2630499"/>
                </a:lnTo>
                <a:cubicBezTo>
                  <a:pt x="3392450" y="3032763"/>
                  <a:pt x="2836727" y="3281569"/>
                  <a:pt x="2222892" y="3281569"/>
                </a:cubicBezTo>
                <a:cubicBezTo>
                  <a:pt x="995223" y="3281569"/>
                  <a:pt x="0" y="2286346"/>
                  <a:pt x="0" y="1058677"/>
                </a:cubicBezTo>
                <a:cubicBezTo>
                  <a:pt x="0" y="751760"/>
                  <a:pt x="62202" y="459370"/>
                  <a:pt x="174686" y="19342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Рисунок 7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D479990C-DAF2-4CDD-8BB0-48285093AD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84541" y="179498"/>
            <a:ext cx="2443301" cy="2443301"/>
          </a:xfrm>
          <a:prstGeom prst="rect">
            <a:avLst/>
          </a:prstGeom>
        </p:spPr>
      </p:pic>
      <p:pic>
        <p:nvPicPr>
          <p:cNvPr id="5" name="Рисунок 4" descr="Изображение выглядит как рисунок, часы&#10;&#10;Автоматически созданное описание">
            <a:extLst>
              <a:ext uri="{FF2B5EF4-FFF2-40B4-BE49-F238E27FC236}">
                <a16:creationId xmlns:a16="http://schemas.microsoft.com/office/drawing/2014/main" id="{1490F36D-AADA-4780-BEB5-97F305789E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15043" y="3198952"/>
            <a:ext cx="1789619" cy="1789619"/>
          </a:xfrm>
          <a:prstGeom prst="rect">
            <a:avLst/>
          </a:prstGeom>
        </p:spPr>
      </p:pic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646E8F12-06B4-4D6B-866C-1743B253C8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8370" y="3966828"/>
            <a:ext cx="3339958" cy="2891173"/>
          </a:xfrm>
          <a:custGeom>
            <a:avLst/>
            <a:gdLst>
              <a:gd name="connsiteX0" fmla="*/ 2002536 w 3339958"/>
              <a:gd name="connsiteY0" fmla="*/ 0 h 2891173"/>
              <a:gd name="connsiteX1" fmla="*/ 3276335 w 3339958"/>
              <a:gd name="connsiteY1" fmla="*/ 457282 h 2891173"/>
              <a:gd name="connsiteX2" fmla="*/ 3339958 w 3339958"/>
              <a:gd name="connsiteY2" fmla="*/ 515107 h 2891173"/>
              <a:gd name="connsiteX3" fmla="*/ 3339958 w 3339958"/>
              <a:gd name="connsiteY3" fmla="*/ 2891173 h 2891173"/>
              <a:gd name="connsiteX4" fmla="*/ 209954 w 3339958"/>
              <a:gd name="connsiteY4" fmla="*/ 2891173 h 2891173"/>
              <a:gd name="connsiteX5" fmla="*/ 157369 w 3339958"/>
              <a:gd name="connsiteY5" fmla="*/ 2782014 h 2891173"/>
              <a:gd name="connsiteX6" fmla="*/ 0 w 3339958"/>
              <a:gd name="connsiteY6" fmla="*/ 2002536 h 2891173"/>
              <a:gd name="connsiteX7" fmla="*/ 2002536 w 3339958"/>
              <a:gd name="connsiteY7" fmla="*/ 0 h 289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9958" h="2891173">
                <a:moveTo>
                  <a:pt x="2002536" y="0"/>
                </a:moveTo>
                <a:cubicBezTo>
                  <a:pt x="2486398" y="0"/>
                  <a:pt x="2930179" y="171609"/>
                  <a:pt x="3276335" y="457282"/>
                </a:cubicBezTo>
                <a:lnTo>
                  <a:pt x="3339958" y="515107"/>
                </a:lnTo>
                <a:lnTo>
                  <a:pt x="3339958" y="2891173"/>
                </a:lnTo>
                <a:lnTo>
                  <a:pt x="209954" y="2891173"/>
                </a:lnTo>
                <a:lnTo>
                  <a:pt x="157369" y="2782014"/>
                </a:lnTo>
                <a:cubicBezTo>
                  <a:pt x="56036" y="2542434"/>
                  <a:pt x="0" y="2279029"/>
                  <a:pt x="0" y="2002536"/>
                </a:cubicBezTo>
                <a:cubicBezTo>
                  <a:pt x="0" y="896566"/>
                  <a:pt x="896566" y="0"/>
                  <a:pt x="200253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3CC324B9-DFFF-42F1-8D81-AAD42554B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09416" y="4131546"/>
            <a:ext cx="3178912" cy="2726454"/>
          </a:xfrm>
          <a:custGeom>
            <a:avLst/>
            <a:gdLst>
              <a:gd name="connsiteX0" fmla="*/ 1837818 w 3178912"/>
              <a:gd name="connsiteY0" fmla="*/ 0 h 2726454"/>
              <a:gd name="connsiteX1" fmla="*/ 3137352 w 3178912"/>
              <a:gd name="connsiteY1" fmla="*/ 538285 h 2726454"/>
              <a:gd name="connsiteX2" fmla="*/ 3178912 w 3178912"/>
              <a:gd name="connsiteY2" fmla="*/ 584013 h 2726454"/>
              <a:gd name="connsiteX3" fmla="*/ 3178912 w 3178912"/>
              <a:gd name="connsiteY3" fmla="*/ 2726454 h 2726454"/>
              <a:gd name="connsiteX4" fmla="*/ 229483 w 3178912"/>
              <a:gd name="connsiteY4" fmla="*/ 2726454 h 2726454"/>
              <a:gd name="connsiteX5" fmla="*/ 221815 w 3178912"/>
              <a:gd name="connsiteY5" fmla="*/ 2713832 h 2726454"/>
              <a:gd name="connsiteX6" fmla="*/ 0 w 3178912"/>
              <a:gd name="connsiteY6" fmla="*/ 1837818 h 2726454"/>
              <a:gd name="connsiteX7" fmla="*/ 1837818 w 3178912"/>
              <a:gd name="connsiteY7" fmla="*/ 0 h 272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78912" h="2726454">
                <a:moveTo>
                  <a:pt x="1837818" y="0"/>
                </a:moveTo>
                <a:cubicBezTo>
                  <a:pt x="2345318" y="0"/>
                  <a:pt x="2804772" y="205705"/>
                  <a:pt x="3137352" y="538285"/>
                </a:cubicBezTo>
                <a:lnTo>
                  <a:pt x="3178912" y="584013"/>
                </a:lnTo>
                <a:lnTo>
                  <a:pt x="3178912" y="2726454"/>
                </a:lnTo>
                <a:lnTo>
                  <a:pt x="229483" y="2726454"/>
                </a:lnTo>
                <a:lnTo>
                  <a:pt x="221815" y="2713832"/>
                </a:lnTo>
                <a:cubicBezTo>
                  <a:pt x="80353" y="2453425"/>
                  <a:pt x="0" y="2155005"/>
                  <a:pt x="0" y="1837818"/>
                </a:cubicBezTo>
                <a:cubicBezTo>
                  <a:pt x="0" y="822819"/>
                  <a:pt x="822819" y="0"/>
                  <a:pt x="183781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Рисунок 11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1594AFFB-1709-4C42-B9B5-B880A6A8187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35337" y="4840445"/>
            <a:ext cx="1892356" cy="1892356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CF7C12A-6FF9-4C02-9B9D-17F4D3D19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0D2D0-E1D3-7C43-B7E0-11538CAA5940}" type="slidenum">
              <a:rPr lang="ru-RU" smtClean="0"/>
              <a:t>27</a:t>
            </a:fld>
            <a:endParaRPr lang="ru-RU"/>
          </a:p>
        </p:txBody>
      </p:sp>
      <p:pic>
        <p:nvPicPr>
          <p:cNvPr id="4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C50A866E-3D57-4DEE-9E4D-41617C6AE1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23" y="6205130"/>
            <a:ext cx="1503777" cy="51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1800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вал 11">
            <a:extLst>
              <a:ext uri="{FF2B5EF4-FFF2-40B4-BE49-F238E27FC236}">
                <a16:creationId xmlns:a16="http://schemas.microsoft.com/office/drawing/2014/main" id="{AC6D0534-7AFD-4A91-9675-20C0C97F2238}"/>
              </a:ext>
            </a:extLst>
          </p:cNvPr>
          <p:cNvSpPr/>
          <p:nvPr/>
        </p:nvSpPr>
        <p:spPr>
          <a:xfrm>
            <a:off x="7801337" y="-878157"/>
            <a:ext cx="4135241" cy="4135241"/>
          </a:xfrm>
          <a:prstGeom prst="ellipse">
            <a:avLst/>
          </a:prstGeom>
          <a:noFill/>
          <a:ln w="41275" cap="rnd" cmpd="sng">
            <a:gradFill>
              <a:gsLst>
                <a:gs pos="0">
                  <a:srgbClr val="1BA4FF"/>
                </a:gs>
                <a:gs pos="99000">
                  <a:srgbClr val="00115E"/>
                </a:gs>
              </a:gsLst>
              <a:lin ang="5400000" scaled="1"/>
            </a:gradFill>
            <a:prstDash val="sysDot"/>
            <a:beve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216167"/>
                      <a:gd name="connsiteY0" fmla="*/ 1108084 h 2216167"/>
                      <a:gd name="connsiteX1" fmla="*/ 1108084 w 2216167"/>
                      <a:gd name="connsiteY1" fmla="*/ 0 h 2216167"/>
                      <a:gd name="connsiteX2" fmla="*/ 2216168 w 2216167"/>
                      <a:gd name="connsiteY2" fmla="*/ 1108084 h 2216167"/>
                      <a:gd name="connsiteX3" fmla="*/ 1108084 w 2216167"/>
                      <a:gd name="connsiteY3" fmla="*/ 2216168 h 2216167"/>
                      <a:gd name="connsiteX4" fmla="*/ 0 w 2216167"/>
                      <a:gd name="connsiteY4" fmla="*/ 1108084 h 22161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16167" h="2216167" extrusionOk="0">
                        <a:moveTo>
                          <a:pt x="0" y="1108084"/>
                        </a:moveTo>
                        <a:cubicBezTo>
                          <a:pt x="-39268" y="471885"/>
                          <a:pt x="422409" y="27660"/>
                          <a:pt x="1108084" y="0"/>
                        </a:cubicBezTo>
                        <a:cubicBezTo>
                          <a:pt x="1773579" y="11267"/>
                          <a:pt x="2084219" y="500302"/>
                          <a:pt x="2216168" y="1108084"/>
                        </a:cubicBezTo>
                        <a:cubicBezTo>
                          <a:pt x="2131781" y="1802471"/>
                          <a:pt x="1703267" y="2309000"/>
                          <a:pt x="1108084" y="2216168"/>
                        </a:cubicBezTo>
                        <a:cubicBezTo>
                          <a:pt x="416750" y="2172750"/>
                          <a:pt x="16200" y="1727803"/>
                          <a:pt x="0" y="110808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F74885-101A-014C-849D-2B330CC93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2640" y="666976"/>
            <a:ext cx="7498080" cy="945201"/>
          </a:xfrm>
        </p:spPr>
        <p:txBody>
          <a:bodyPr/>
          <a:lstStyle/>
          <a:p>
            <a:pPr algn="ctr"/>
            <a:r>
              <a:rPr lang="ru-RU" b="1">
                <a:latin typeface="Trebuchet MS" panose="020B0603020202020204" pitchFamily="34" charset="0"/>
              </a:rPr>
              <a:t>– лучшая </a:t>
            </a:r>
            <a:r>
              <a:rPr lang="en-US" b="1">
                <a:latin typeface="Trebuchet MS" panose="020B0603020202020204" pitchFamily="34" charset="0"/>
              </a:rPr>
              <a:t>TMS </a:t>
            </a:r>
            <a:r>
              <a:rPr lang="ru-RU" b="1">
                <a:latin typeface="Trebuchet MS" panose="020B0603020202020204" pitchFamily="34" charset="0"/>
              </a:rPr>
              <a:t>на рынке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CD641C23-3B97-7D4C-9DE4-E9F053828736}"/>
              </a:ext>
            </a:extLst>
          </p:cNvPr>
          <p:cNvSpPr/>
          <p:nvPr/>
        </p:nvSpPr>
        <p:spPr>
          <a:xfrm>
            <a:off x="5585974" y="6172384"/>
            <a:ext cx="2493155" cy="2493155"/>
          </a:xfrm>
          <a:prstGeom prst="ellipse">
            <a:avLst/>
          </a:prstGeom>
          <a:noFill/>
          <a:ln w="41275" cap="rnd" cmpd="sng">
            <a:gradFill>
              <a:gsLst>
                <a:gs pos="0">
                  <a:srgbClr val="1BA4FF"/>
                </a:gs>
                <a:gs pos="99000">
                  <a:srgbClr val="00115E"/>
                </a:gs>
              </a:gsLst>
              <a:lin ang="5400000" scaled="1"/>
            </a:gradFill>
            <a:prstDash val="sysDot"/>
            <a:beve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216167"/>
                      <a:gd name="connsiteY0" fmla="*/ 1108084 h 2216167"/>
                      <a:gd name="connsiteX1" fmla="*/ 1108084 w 2216167"/>
                      <a:gd name="connsiteY1" fmla="*/ 0 h 2216167"/>
                      <a:gd name="connsiteX2" fmla="*/ 2216168 w 2216167"/>
                      <a:gd name="connsiteY2" fmla="*/ 1108084 h 2216167"/>
                      <a:gd name="connsiteX3" fmla="*/ 1108084 w 2216167"/>
                      <a:gd name="connsiteY3" fmla="*/ 2216168 h 2216167"/>
                      <a:gd name="connsiteX4" fmla="*/ 0 w 2216167"/>
                      <a:gd name="connsiteY4" fmla="*/ 1108084 h 22161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16167" h="2216167" extrusionOk="0">
                        <a:moveTo>
                          <a:pt x="0" y="1108084"/>
                        </a:moveTo>
                        <a:cubicBezTo>
                          <a:pt x="-39268" y="471885"/>
                          <a:pt x="422409" y="27660"/>
                          <a:pt x="1108084" y="0"/>
                        </a:cubicBezTo>
                        <a:cubicBezTo>
                          <a:pt x="1773579" y="11267"/>
                          <a:pt x="2084219" y="500302"/>
                          <a:pt x="2216168" y="1108084"/>
                        </a:cubicBezTo>
                        <a:cubicBezTo>
                          <a:pt x="2131781" y="1802471"/>
                          <a:pt x="1703267" y="2309000"/>
                          <a:pt x="1108084" y="2216168"/>
                        </a:cubicBezTo>
                        <a:cubicBezTo>
                          <a:pt x="416750" y="2172750"/>
                          <a:pt x="16200" y="1727803"/>
                          <a:pt x="0" y="110808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27C660-00DE-4612-A8ED-6C509818090E}"/>
              </a:ext>
            </a:extLst>
          </p:cNvPr>
          <p:cNvSpPr txBox="1"/>
          <p:nvPr/>
        </p:nvSpPr>
        <p:spPr>
          <a:xfrm>
            <a:off x="6714151" y="2096046"/>
            <a:ext cx="10358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 Light" panose="020B0403020203020204"/>
                <a:ea typeface="+mn-ea"/>
                <a:cs typeface="+mn-cs"/>
              </a:rPr>
              <a:t>8</a:t>
            </a:r>
            <a:r>
              <a:rPr kumimoji="0" lang="ru-RU" sz="6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 Light" panose="020B0403020203020204"/>
                <a:ea typeface="+mn-ea"/>
                <a:cs typeface="+mn-cs"/>
              </a:rPr>
              <a:t>+</a:t>
            </a:r>
            <a:endParaRPr kumimoji="0" lang="ru-RU" sz="6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523553-DB85-4649-9959-8FD41346E945}"/>
              </a:ext>
            </a:extLst>
          </p:cNvPr>
          <p:cNvSpPr txBox="1"/>
          <p:nvPr/>
        </p:nvSpPr>
        <p:spPr>
          <a:xfrm>
            <a:off x="9430155" y="2050632"/>
            <a:ext cx="10438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 Light" panose="020B0403020203020204"/>
                <a:ea typeface="+mn-ea"/>
                <a:cs typeface="+mn-cs"/>
              </a:rPr>
              <a:t>2</a:t>
            </a:r>
            <a:r>
              <a:rPr kumimoji="0" lang="ru-RU" sz="6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 Light" panose="020B0403020203020204"/>
                <a:ea typeface="+mn-ea"/>
                <a:cs typeface="+mn-cs"/>
              </a:rPr>
              <a:t>8</a:t>
            </a:r>
            <a:endParaRPr kumimoji="0" lang="ru-RU" sz="6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C5843E-4EFD-4FEC-BE7F-E3247315C9CA}"/>
              </a:ext>
            </a:extLst>
          </p:cNvPr>
          <p:cNvSpPr txBox="1"/>
          <p:nvPr/>
        </p:nvSpPr>
        <p:spPr>
          <a:xfrm>
            <a:off x="6718763" y="4172718"/>
            <a:ext cx="18950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b="1">
                <a:solidFill>
                  <a:prstClr val="white"/>
                </a:solidFill>
                <a:latin typeface="Effra Light" panose="020B0403020203020204"/>
              </a:rPr>
              <a:t>100</a:t>
            </a:r>
            <a:r>
              <a:rPr kumimoji="0" lang="ru-RU" sz="6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 Light" panose="020B0403020203020204"/>
                <a:ea typeface="+mn-ea"/>
                <a:cs typeface="+mn-cs"/>
              </a:rPr>
              <a:t>+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BCD4AB-F228-4F8D-A868-1A6D0A946645}"/>
              </a:ext>
            </a:extLst>
          </p:cNvPr>
          <p:cNvSpPr txBox="1"/>
          <p:nvPr/>
        </p:nvSpPr>
        <p:spPr>
          <a:xfrm>
            <a:off x="6693175" y="3017463"/>
            <a:ext cx="26286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>
                <a:ln>
                  <a:noFill/>
                </a:ln>
                <a:solidFill>
                  <a:srgbClr val="1BA4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обновлений продукта за год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39A4A8-85EF-4AB9-8452-6DAC41AE2DEB}"/>
              </a:ext>
            </a:extLst>
          </p:cNvPr>
          <p:cNvSpPr txBox="1"/>
          <p:nvPr/>
        </p:nvSpPr>
        <p:spPr>
          <a:xfrm>
            <a:off x="9430155" y="4156859"/>
            <a:ext cx="14816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b="1">
                <a:solidFill>
                  <a:prstClr val="white"/>
                </a:solidFill>
                <a:latin typeface="Effra Light" panose="020B0403020203020204"/>
              </a:rPr>
              <a:t>10</a:t>
            </a:r>
            <a:r>
              <a:rPr kumimoji="0" lang="ru-RU" sz="6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ffra Light" panose="020B0403020203020204"/>
                <a:ea typeface="+mn-ea"/>
                <a:cs typeface="+mn-cs"/>
              </a:rPr>
              <a:t>х</a:t>
            </a:r>
            <a:endParaRPr kumimoji="0" lang="ru-RU" sz="6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97DA4C-9100-4AD9-9E03-F126923695DD}"/>
              </a:ext>
            </a:extLst>
          </p:cNvPr>
          <p:cNvSpPr txBox="1"/>
          <p:nvPr/>
        </p:nvSpPr>
        <p:spPr>
          <a:xfrm>
            <a:off x="9447853" y="3011686"/>
            <a:ext cx="1878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>
                <a:ln>
                  <a:noFill/>
                </a:ln>
                <a:solidFill>
                  <a:srgbClr val="1BA4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сотрудников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>
                <a:ln>
                  <a:noFill/>
                </a:ln>
                <a:solidFill>
                  <a:srgbClr val="1BA4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 компании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8118D8F-4294-4A08-86E3-3AD5CE7C0D75}"/>
              </a:ext>
            </a:extLst>
          </p:cNvPr>
          <p:cNvSpPr txBox="1"/>
          <p:nvPr/>
        </p:nvSpPr>
        <p:spPr>
          <a:xfrm>
            <a:off x="6693175" y="5120560"/>
            <a:ext cx="26575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>
                <a:ln>
                  <a:noFill/>
                </a:ln>
                <a:solidFill>
                  <a:srgbClr val="1BA4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компаний уже пользуются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BA4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Test IT</a:t>
            </a: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1BA4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229A483-DF30-4718-93DA-B91EAA989937}"/>
              </a:ext>
            </a:extLst>
          </p:cNvPr>
          <p:cNvSpPr txBox="1"/>
          <p:nvPr/>
        </p:nvSpPr>
        <p:spPr>
          <a:xfrm>
            <a:off x="9430155" y="5098501"/>
            <a:ext cx="28597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>
                <a:ln>
                  <a:noFill/>
                </a:ln>
                <a:solidFill>
                  <a:srgbClr val="1BA4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рост выручки за последние полгода</a:t>
            </a:r>
          </a:p>
        </p:txBody>
      </p:sp>
      <p:sp>
        <p:nvSpPr>
          <p:cNvPr id="15" name="Номер слайда 14">
            <a:extLst>
              <a:ext uri="{FF2B5EF4-FFF2-40B4-BE49-F238E27FC236}">
                <a16:creationId xmlns:a16="http://schemas.microsoft.com/office/drawing/2014/main" id="{12827FA2-37CE-4F34-84EA-14B16648C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0D2D0-E1D3-7C43-B7E0-11538CAA5940}" type="slidenum">
              <a:rPr lang="ru-RU" smtClean="0"/>
              <a:t>3</a:t>
            </a:fld>
            <a:endParaRPr lang="ru-RU"/>
          </a:p>
        </p:txBody>
      </p:sp>
      <p:pic>
        <p:nvPicPr>
          <p:cNvPr id="22" name="Рисунок 2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F60DA30C-DE1C-4298-9EAD-5CDE4BE84D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83" y="570427"/>
            <a:ext cx="2870720" cy="985706"/>
          </a:xfrm>
          <a:prstGeom prst="rect">
            <a:avLst/>
          </a:prstGeom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6882D23D-3793-4238-8B29-DCD91780E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3903" y="1726840"/>
            <a:ext cx="7432202" cy="5294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67F033B-99AE-40E6-A637-F356BC71F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053" y="5064351"/>
            <a:ext cx="2457450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FDB74FA-3E9E-448C-877F-340909254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806" y="4125459"/>
            <a:ext cx="276225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260941A-F3BD-084F-A5D5-BADD49938E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084" y="206216"/>
            <a:ext cx="964813" cy="55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794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13">
            <a:extLst>
              <a:ext uri="{FF2B5EF4-FFF2-40B4-BE49-F238E27FC236}">
                <a16:creationId xmlns:a16="http://schemas.microsoft.com/office/drawing/2014/main" id="{811EA547-403B-4E54-A41F-7E4B86A58DAD}"/>
              </a:ext>
            </a:extLst>
          </p:cNvPr>
          <p:cNvSpPr/>
          <p:nvPr/>
        </p:nvSpPr>
        <p:spPr>
          <a:xfrm>
            <a:off x="386553" y="-1001334"/>
            <a:ext cx="4852599" cy="4852599"/>
          </a:xfrm>
          <a:prstGeom prst="ellipse">
            <a:avLst/>
          </a:prstGeom>
          <a:noFill/>
          <a:ln w="31750" cap="rnd" cmpd="sng">
            <a:gradFill>
              <a:gsLst>
                <a:gs pos="0">
                  <a:srgbClr val="8BDB10">
                    <a:lumMod val="100000"/>
                  </a:srgbClr>
                </a:gs>
                <a:gs pos="99000">
                  <a:srgbClr val="1BA4FF"/>
                </a:gs>
              </a:gsLst>
              <a:lin ang="5400000" scaled="1"/>
            </a:gradFill>
            <a:prstDash val="sysDot"/>
            <a:beve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216167"/>
                      <a:gd name="connsiteY0" fmla="*/ 1108084 h 2216167"/>
                      <a:gd name="connsiteX1" fmla="*/ 1108084 w 2216167"/>
                      <a:gd name="connsiteY1" fmla="*/ 0 h 2216167"/>
                      <a:gd name="connsiteX2" fmla="*/ 2216168 w 2216167"/>
                      <a:gd name="connsiteY2" fmla="*/ 1108084 h 2216167"/>
                      <a:gd name="connsiteX3" fmla="*/ 1108084 w 2216167"/>
                      <a:gd name="connsiteY3" fmla="*/ 2216168 h 2216167"/>
                      <a:gd name="connsiteX4" fmla="*/ 0 w 2216167"/>
                      <a:gd name="connsiteY4" fmla="*/ 1108084 h 22161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16167" h="2216167" extrusionOk="0">
                        <a:moveTo>
                          <a:pt x="0" y="1108084"/>
                        </a:moveTo>
                        <a:cubicBezTo>
                          <a:pt x="-39268" y="471885"/>
                          <a:pt x="422409" y="27660"/>
                          <a:pt x="1108084" y="0"/>
                        </a:cubicBezTo>
                        <a:cubicBezTo>
                          <a:pt x="1773579" y="11267"/>
                          <a:pt x="2084219" y="500302"/>
                          <a:pt x="2216168" y="1108084"/>
                        </a:cubicBezTo>
                        <a:cubicBezTo>
                          <a:pt x="2131781" y="1802471"/>
                          <a:pt x="1703267" y="2309000"/>
                          <a:pt x="1108084" y="2216168"/>
                        </a:cubicBezTo>
                        <a:cubicBezTo>
                          <a:pt x="416750" y="2172750"/>
                          <a:pt x="16200" y="1727803"/>
                          <a:pt x="0" y="110808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Рисунок 10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22B10240-8224-4F47-B75E-564AB81A4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2329" y="-342724"/>
            <a:ext cx="5127342" cy="516344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14D9526-4C1C-4EA0-A4EC-57715EBBF4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46" y="3189724"/>
            <a:ext cx="4398380" cy="445477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91EEC15-4D60-4A9E-9CA9-793C4A3571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94398">
            <a:off x="7161678" y="2557956"/>
            <a:ext cx="4653045" cy="54252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6CDCB5-109B-471A-9F5A-DCA5320F6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1597" y="365125"/>
            <a:ext cx="4248807" cy="1325563"/>
          </a:xfrm>
        </p:spPr>
        <p:txBody>
          <a:bodyPr/>
          <a:lstStyle/>
          <a:p>
            <a:r>
              <a:rPr lang="ru-RU" b="1">
                <a:latin typeface="Trebuchet MS" panose="020B0603020202020204" pitchFamily="34" charset="0"/>
              </a:rPr>
              <a:t>Наши клиенты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F806EF4-A4BF-4196-A2F4-7A4083EB7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0D2D0-E1D3-7C43-B7E0-11538CAA5940}" type="slidenum">
              <a:rPr lang="ru-RU" smtClean="0"/>
              <a:t>4</a:t>
            </a:fld>
            <a:endParaRPr lang="ru-RU"/>
          </a:p>
        </p:txBody>
      </p:sp>
      <p:pic>
        <p:nvPicPr>
          <p:cNvPr id="1033" name="Picture 9">
            <a:extLst>
              <a:ext uri="{FF2B5EF4-FFF2-40B4-BE49-F238E27FC236}">
                <a16:creationId xmlns:a16="http://schemas.microsoft.com/office/drawing/2014/main" id="{7590B19B-AA55-495D-A27F-10E391105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716" y="2363809"/>
            <a:ext cx="2329081" cy="825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>
            <a:extLst>
              <a:ext uri="{FF2B5EF4-FFF2-40B4-BE49-F238E27FC236}">
                <a16:creationId xmlns:a16="http://schemas.microsoft.com/office/drawing/2014/main" id="{A518058D-275D-4E13-9C78-803859EE0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2433866"/>
            <a:ext cx="219075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82CA1F79-1BA3-4AF4-A0F2-7364C75EE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2308662"/>
            <a:ext cx="2971800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>
            <a:extLst>
              <a:ext uri="{FF2B5EF4-FFF2-40B4-BE49-F238E27FC236}">
                <a16:creationId xmlns:a16="http://schemas.microsoft.com/office/drawing/2014/main" id="{9B7DF929-CCCB-4BD9-8287-BA95F3F91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008" y="4418449"/>
            <a:ext cx="282892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00B737A5-A597-42EA-8A6F-EEADD1061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404" y="3679110"/>
            <a:ext cx="299085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4DE450DD-FBF8-4FEC-90AA-EF7318B39C5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715" y="3414682"/>
            <a:ext cx="2329082" cy="2329082"/>
          </a:xfrm>
          <a:prstGeom prst="rect">
            <a:avLst/>
          </a:prstGeom>
        </p:spPr>
      </p:pic>
      <p:sp>
        <p:nvSpPr>
          <p:cNvPr id="15" name="Овал 14">
            <a:extLst>
              <a:ext uri="{FF2B5EF4-FFF2-40B4-BE49-F238E27FC236}">
                <a16:creationId xmlns:a16="http://schemas.microsoft.com/office/drawing/2014/main" id="{980E0B71-EAD3-4E92-888D-D4EBDB54D366}"/>
              </a:ext>
            </a:extLst>
          </p:cNvPr>
          <p:cNvSpPr/>
          <p:nvPr/>
        </p:nvSpPr>
        <p:spPr>
          <a:xfrm>
            <a:off x="10702260" y="-623001"/>
            <a:ext cx="2493155" cy="2493155"/>
          </a:xfrm>
          <a:prstGeom prst="ellipse">
            <a:avLst/>
          </a:prstGeom>
          <a:noFill/>
          <a:ln w="41275" cap="rnd" cmpd="sng">
            <a:gradFill>
              <a:gsLst>
                <a:gs pos="0">
                  <a:srgbClr val="1BA4FF"/>
                </a:gs>
                <a:gs pos="99000">
                  <a:srgbClr val="00115E"/>
                </a:gs>
              </a:gsLst>
              <a:lin ang="5400000" scaled="1"/>
            </a:gradFill>
            <a:prstDash val="sysDot"/>
            <a:beve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216167"/>
                      <a:gd name="connsiteY0" fmla="*/ 1108084 h 2216167"/>
                      <a:gd name="connsiteX1" fmla="*/ 1108084 w 2216167"/>
                      <a:gd name="connsiteY1" fmla="*/ 0 h 2216167"/>
                      <a:gd name="connsiteX2" fmla="*/ 2216168 w 2216167"/>
                      <a:gd name="connsiteY2" fmla="*/ 1108084 h 2216167"/>
                      <a:gd name="connsiteX3" fmla="*/ 1108084 w 2216167"/>
                      <a:gd name="connsiteY3" fmla="*/ 2216168 h 2216167"/>
                      <a:gd name="connsiteX4" fmla="*/ 0 w 2216167"/>
                      <a:gd name="connsiteY4" fmla="*/ 1108084 h 22161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16167" h="2216167" extrusionOk="0">
                        <a:moveTo>
                          <a:pt x="0" y="1108084"/>
                        </a:moveTo>
                        <a:cubicBezTo>
                          <a:pt x="-39268" y="471885"/>
                          <a:pt x="422409" y="27660"/>
                          <a:pt x="1108084" y="0"/>
                        </a:cubicBezTo>
                        <a:cubicBezTo>
                          <a:pt x="1773579" y="11267"/>
                          <a:pt x="2084219" y="500302"/>
                          <a:pt x="2216168" y="1108084"/>
                        </a:cubicBezTo>
                        <a:cubicBezTo>
                          <a:pt x="2131781" y="1802471"/>
                          <a:pt x="1703267" y="2309000"/>
                          <a:pt x="1108084" y="2216168"/>
                        </a:cubicBezTo>
                        <a:cubicBezTo>
                          <a:pt x="416750" y="2172750"/>
                          <a:pt x="16200" y="1727803"/>
                          <a:pt x="0" y="110808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5088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489E9E8-F8A7-4B84-8419-4574B6341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746980">
            <a:off x="2699315" y="2332061"/>
            <a:ext cx="8823489" cy="4430203"/>
          </a:xfrm>
          <a:prstGeom prst="rect">
            <a:avLst/>
          </a:prstGeom>
        </p:spPr>
      </p:pic>
      <p:sp>
        <p:nvSpPr>
          <p:cNvPr id="14" name="Овал 13">
            <a:extLst>
              <a:ext uri="{FF2B5EF4-FFF2-40B4-BE49-F238E27FC236}">
                <a16:creationId xmlns:a16="http://schemas.microsoft.com/office/drawing/2014/main" id="{63031169-53E5-4F86-A7BE-471486AC2D1B}"/>
              </a:ext>
            </a:extLst>
          </p:cNvPr>
          <p:cNvSpPr/>
          <p:nvPr/>
        </p:nvSpPr>
        <p:spPr>
          <a:xfrm>
            <a:off x="88136" y="-226009"/>
            <a:ext cx="5588022" cy="5588022"/>
          </a:xfrm>
          <a:prstGeom prst="ellipse">
            <a:avLst/>
          </a:prstGeom>
          <a:noFill/>
          <a:ln w="31750" cap="rnd" cmpd="sng">
            <a:gradFill>
              <a:gsLst>
                <a:gs pos="0">
                  <a:srgbClr val="8BDB10">
                    <a:lumMod val="100000"/>
                  </a:srgbClr>
                </a:gs>
                <a:gs pos="99000">
                  <a:srgbClr val="1BA4FF"/>
                </a:gs>
              </a:gsLst>
              <a:lin ang="5400000" scaled="1"/>
            </a:gradFill>
            <a:prstDash val="sysDot"/>
            <a:beve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216167"/>
                      <a:gd name="connsiteY0" fmla="*/ 1108084 h 2216167"/>
                      <a:gd name="connsiteX1" fmla="*/ 1108084 w 2216167"/>
                      <a:gd name="connsiteY1" fmla="*/ 0 h 2216167"/>
                      <a:gd name="connsiteX2" fmla="*/ 2216168 w 2216167"/>
                      <a:gd name="connsiteY2" fmla="*/ 1108084 h 2216167"/>
                      <a:gd name="connsiteX3" fmla="*/ 1108084 w 2216167"/>
                      <a:gd name="connsiteY3" fmla="*/ 2216168 h 2216167"/>
                      <a:gd name="connsiteX4" fmla="*/ 0 w 2216167"/>
                      <a:gd name="connsiteY4" fmla="*/ 1108084 h 22161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16167" h="2216167" extrusionOk="0">
                        <a:moveTo>
                          <a:pt x="0" y="1108084"/>
                        </a:moveTo>
                        <a:cubicBezTo>
                          <a:pt x="-39268" y="471885"/>
                          <a:pt x="422409" y="27660"/>
                          <a:pt x="1108084" y="0"/>
                        </a:cubicBezTo>
                        <a:cubicBezTo>
                          <a:pt x="1773579" y="11267"/>
                          <a:pt x="2084219" y="500302"/>
                          <a:pt x="2216168" y="1108084"/>
                        </a:cubicBezTo>
                        <a:cubicBezTo>
                          <a:pt x="2131781" y="1802471"/>
                          <a:pt x="1703267" y="2309000"/>
                          <a:pt x="1108084" y="2216168"/>
                        </a:cubicBezTo>
                        <a:cubicBezTo>
                          <a:pt x="416750" y="2172750"/>
                          <a:pt x="16200" y="1727803"/>
                          <a:pt x="0" y="110808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970783B-6F80-4636-8755-CD55B769F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0D2D0-E1D3-7C43-B7E0-11538CAA5940}" type="slidenum">
              <a:rPr lang="ru-RU" smtClean="0"/>
              <a:t>5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7F17707D-6528-46F1-827F-211B7B384D6E}"/>
              </a:ext>
            </a:extLst>
          </p:cNvPr>
          <p:cNvSpPr txBox="1">
            <a:spLocks/>
          </p:cNvSpPr>
          <p:nvPr/>
        </p:nvSpPr>
        <p:spPr>
          <a:xfrm>
            <a:off x="0" y="365125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Effra" panose="020B0603020203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b="1">
                <a:latin typeface="Trebuchet MS" panose="020B0603020202020204" pitchFamily="34" charset="0"/>
              </a:rPr>
              <a:t>Команда тестирования и разработки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BC2616-E60B-45FC-B432-5EFBAFABF9B3}"/>
              </a:ext>
            </a:extLst>
          </p:cNvPr>
          <p:cNvSpPr txBox="1"/>
          <p:nvPr/>
        </p:nvSpPr>
        <p:spPr>
          <a:xfrm>
            <a:off x="1548305" y="2862617"/>
            <a:ext cx="357386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>
                <a:solidFill>
                  <a:schemeClr val="bg1"/>
                </a:solidFill>
                <a:latin typeface="Effra" panose="020B0603020203020204"/>
              </a:rPr>
              <a:t>3 </a:t>
            </a:r>
            <a:r>
              <a:rPr lang="ru-RU" sz="3600" err="1">
                <a:solidFill>
                  <a:schemeClr val="bg1"/>
                </a:solidFill>
              </a:rPr>
              <a:t>фронтендера</a:t>
            </a:r>
            <a:endParaRPr lang="ru-RU" sz="360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600">
                <a:solidFill>
                  <a:schemeClr val="bg1"/>
                </a:solidFill>
              </a:rPr>
              <a:t>3 </a:t>
            </a:r>
            <a:r>
              <a:rPr lang="ru-RU" sz="3600" err="1">
                <a:solidFill>
                  <a:schemeClr val="bg1"/>
                </a:solidFill>
              </a:rPr>
              <a:t>бэкендера</a:t>
            </a:r>
            <a:endParaRPr lang="ru-RU" sz="360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600">
                <a:solidFill>
                  <a:schemeClr val="bg1"/>
                </a:solidFill>
              </a:rPr>
              <a:t>2 тестировщика</a:t>
            </a:r>
          </a:p>
        </p:txBody>
      </p:sp>
      <p:pic>
        <p:nvPicPr>
          <p:cNvPr id="16" name="Рисунок 1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FFD1086A-51EE-44BA-8313-BD5391256A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648" y="1370032"/>
            <a:ext cx="6167903" cy="512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35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Овал 15">
            <a:extLst>
              <a:ext uri="{FF2B5EF4-FFF2-40B4-BE49-F238E27FC236}">
                <a16:creationId xmlns:a16="http://schemas.microsoft.com/office/drawing/2014/main" id="{2CB80430-3446-4415-9F98-357526A723BC}"/>
              </a:ext>
            </a:extLst>
          </p:cNvPr>
          <p:cNvSpPr/>
          <p:nvPr/>
        </p:nvSpPr>
        <p:spPr>
          <a:xfrm>
            <a:off x="282937" y="0"/>
            <a:ext cx="4135241" cy="4135241"/>
          </a:xfrm>
          <a:prstGeom prst="ellipse">
            <a:avLst/>
          </a:prstGeom>
          <a:noFill/>
          <a:ln w="41275" cap="rnd" cmpd="sng">
            <a:gradFill>
              <a:gsLst>
                <a:gs pos="0">
                  <a:srgbClr val="1BA4FF"/>
                </a:gs>
                <a:gs pos="99000">
                  <a:srgbClr val="00115E"/>
                </a:gs>
              </a:gsLst>
              <a:lin ang="5400000" scaled="1"/>
            </a:gradFill>
            <a:prstDash val="sysDot"/>
            <a:beve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216167"/>
                      <a:gd name="connsiteY0" fmla="*/ 1108084 h 2216167"/>
                      <a:gd name="connsiteX1" fmla="*/ 1108084 w 2216167"/>
                      <a:gd name="connsiteY1" fmla="*/ 0 h 2216167"/>
                      <a:gd name="connsiteX2" fmla="*/ 2216168 w 2216167"/>
                      <a:gd name="connsiteY2" fmla="*/ 1108084 h 2216167"/>
                      <a:gd name="connsiteX3" fmla="*/ 1108084 w 2216167"/>
                      <a:gd name="connsiteY3" fmla="*/ 2216168 h 2216167"/>
                      <a:gd name="connsiteX4" fmla="*/ 0 w 2216167"/>
                      <a:gd name="connsiteY4" fmla="*/ 1108084 h 22161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16167" h="2216167" extrusionOk="0">
                        <a:moveTo>
                          <a:pt x="0" y="1108084"/>
                        </a:moveTo>
                        <a:cubicBezTo>
                          <a:pt x="-39268" y="471885"/>
                          <a:pt x="422409" y="27660"/>
                          <a:pt x="1108084" y="0"/>
                        </a:cubicBezTo>
                        <a:cubicBezTo>
                          <a:pt x="1773579" y="11267"/>
                          <a:pt x="2084219" y="500302"/>
                          <a:pt x="2216168" y="1108084"/>
                        </a:cubicBezTo>
                        <a:cubicBezTo>
                          <a:pt x="2131781" y="1802471"/>
                          <a:pt x="1703267" y="2309000"/>
                          <a:pt x="1108084" y="2216168"/>
                        </a:cubicBezTo>
                        <a:cubicBezTo>
                          <a:pt x="416750" y="2172750"/>
                          <a:pt x="16200" y="1727803"/>
                          <a:pt x="0" y="110808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ACED30-4FF8-4415-8579-5B505C58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pPr algn="ctr"/>
            <a:r>
              <a:rPr lang="ru-RU">
                <a:solidFill>
                  <a:schemeClr val="bg1"/>
                </a:solidFill>
                <a:latin typeface="Trebuchet MS" panose="020B0603020202020204" pitchFamily="34" charset="0"/>
              </a:rPr>
              <a:t>Какие проблемы у нас были?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1B47F9-6DE1-4B7E-9A72-790503871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2310" y="1898868"/>
            <a:ext cx="7208520" cy="3645244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ru-RU">
                <a:solidFill>
                  <a:schemeClr val="bg1"/>
                </a:solidFill>
              </a:rPr>
              <a:t>Неравномерная загрузка </a:t>
            </a:r>
            <a:r>
              <a:rPr lang="en-US">
                <a:solidFill>
                  <a:schemeClr val="bg1"/>
                </a:solidFill>
                <a:latin typeface="Effra" panose="020B0603020203020204"/>
              </a:rPr>
              <a:t>QA </a:t>
            </a:r>
            <a:r>
              <a:rPr lang="ru-RU">
                <a:solidFill>
                  <a:schemeClr val="bg1"/>
                </a:solidFill>
              </a:rPr>
              <a:t>инженеров:</a:t>
            </a:r>
          </a:p>
          <a:p>
            <a:pPr marL="0" indent="0">
              <a:buNone/>
            </a:pPr>
            <a:r>
              <a:rPr lang="ru-RU">
                <a:solidFill>
                  <a:schemeClr val="bg1"/>
                </a:solidFill>
              </a:rPr>
              <a:t>то мало работы, то завал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ru-RU">
                <a:solidFill>
                  <a:schemeClr val="bg1"/>
                </a:solidFill>
              </a:rPr>
              <a:t>когда релиз;</a:t>
            </a:r>
          </a:p>
          <a:p>
            <a:pPr marL="0" indent="0">
              <a:buNone/>
            </a:pPr>
            <a:endParaRPr lang="ru-RU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>
                <a:solidFill>
                  <a:schemeClr val="bg1"/>
                </a:solidFill>
              </a:rPr>
              <a:t>Частые возвраты задач в разработку;</a:t>
            </a:r>
          </a:p>
          <a:p>
            <a:pPr marL="0" indent="0">
              <a:buNone/>
            </a:pPr>
            <a:endParaRPr lang="ru-RU">
              <a:solidFill>
                <a:schemeClr val="bg1"/>
              </a:solidFill>
              <a:cs typeface="Calibri"/>
            </a:endParaRPr>
          </a:p>
          <a:p>
            <a:pPr marL="0" indent="0">
              <a:buNone/>
            </a:pPr>
            <a:r>
              <a:rPr lang="ru-RU">
                <a:solidFill>
                  <a:schemeClr val="bg1"/>
                </a:solidFill>
              </a:rPr>
              <a:t>Непоследовательные, противоречащие </a:t>
            </a:r>
          </a:p>
          <a:p>
            <a:pPr marL="0" indent="0">
              <a:buNone/>
            </a:pPr>
            <a:r>
              <a:rPr lang="ru-RU">
                <a:solidFill>
                  <a:schemeClr val="bg1"/>
                </a:solidFill>
              </a:rPr>
              <a:t>друг другу требования;</a:t>
            </a:r>
          </a:p>
          <a:p>
            <a:pPr marL="0" indent="0">
              <a:buNone/>
            </a:pPr>
            <a:endParaRPr lang="ru-RU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>
                <a:solidFill>
                  <a:schemeClr val="bg1"/>
                </a:solidFill>
              </a:rPr>
              <a:t>Покрытие </a:t>
            </a:r>
            <a:r>
              <a:rPr lang="ru-RU" err="1">
                <a:solidFill>
                  <a:schemeClr val="bg1"/>
                </a:solidFill>
              </a:rPr>
              <a:t>автотестами</a:t>
            </a:r>
            <a:r>
              <a:rPr lang="ru-RU">
                <a:solidFill>
                  <a:schemeClr val="bg1"/>
                </a:solidFill>
              </a:rPr>
              <a:t> на уровне 20%.</a:t>
            </a:r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4733E9-27F1-4FC5-99C6-491893622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5A03C-E3B8-4DD0-A8A5-AF78EDA404A0}" type="slidenum">
              <a:rPr lang="ru-RU" smtClean="0">
                <a:solidFill>
                  <a:schemeClr val="bg1"/>
                </a:solidFill>
              </a:rPr>
              <a:t>6</a:t>
            </a:fld>
            <a:endParaRPr lang="ru-RU">
              <a:solidFill>
                <a:schemeClr val="bg1"/>
              </a:solidFill>
            </a:endParaRPr>
          </a:p>
        </p:txBody>
      </p:sp>
      <p:pic>
        <p:nvPicPr>
          <p:cNvPr id="8" name="Рисунок 7" descr="Невыразительное лицо с твердой заливкой">
            <a:extLst>
              <a:ext uri="{FF2B5EF4-FFF2-40B4-BE49-F238E27FC236}">
                <a16:creationId xmlns:a16="http://schemas.microsoft.com/office/drawing/2014/main" id="{E5D59AC8-7077-444E-ABAF-FAD80C8D0D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8495" y="1928681"/>
            <a:ext cx="520322" cy="520322"/>
          </a:xfrm>
          <a:prstGeom prst="rect">
            <a:avLst/>
          </a:prstGeom>
        </p:spPr>
      </p:pic>
      <p:pic>
        <p:nvPicPr>
          <p:cNvPr id="10" name="Рисунок 9" descr="Сердитое лицо со сплошной заливкой">
            <a:extLst>
              <a:ext uri="{FF2B5EF4-FFF2-40B4-BE49-F238E27FC236}">
                <a16:creationId xmlns:a16="http://schemas.microsoft.com/office/drawing/2014/main" id="{91717457-FB44-4A68-A465-DA9EAF4D67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6337" y="5022710"/>
            <a:ext cx="521401" cy="521401"/>
          </a:xfrm>
          <a:prstGeom prst="rect">
            <a:avLst/>
          </a:prstGeom>
        </p:spPr>
      </p:pic>
      <p:pic>
        <p:nvPicPr>
          <p:cNvPr id="12" name="Рисунок 11" descr="Смущенное лицо (со сплошной заливкой)">
            <a:extLst>
              <a:ext uri="{FF2B5EF4-FFF2-40B4-BE49-F238E27FC236}">
                <a16:creationId xmlns:a16="http://schemas.microsoft.com/office/drawing/2014/main" id="{6EA8E533-7018-4221-B8D8-C00EDFB11B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7416" y="3950727"/>
            <a:ext cx="520322" cy="520322"/>
          </a:xfrm>
          <a:prstGeom prst="rect">
            <a:avLst/>
          </a:prstGeom>
        </p:spPr>
      </p:pic>
      <p:pic>
        <p:nvPicPr>
          <p:cNvPr id="14" name="Рисунок 13" descr="Головокружительное лицо с твердой заливкой">
            <a:extLst>
              <a:ext uri="{FF2B5EF4-FFF2-40B4-BE49-F238E27FC236}">
                <a16:creationId xmlns:a16="http://schemas.microsoft.com/office/drawing/2014/main" id="{43E32385-B172-4F31-A470-10E00D4C346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18495" y="2990504"/>
            <a:ext cx="520322" cy="520322"/>
          </a:xfrm>
          <a:prstGeom prst="rect">
            <a:avLst/>
          </a:prstGeom>
        </p:spPr>
      </p:pic>
      <p:sp>
        <p:nvSpPr>
          <p:cNvPr id="18" name="Овал 17">
            <a:extLst>
              <a:ext uri="{FF2B5EF4-FFF2-40B4-BE49-F238E27FC236}">
                <a16:creationId xmlns:a16="http://schemas.microsoft.com/office/drawing/2014/main" id="{538016EA-E53B-42D2-BC08-EAFA8B19CB0B}"/>
              </a:ext>
            </a:extLst>
          </p:cNvPr>
          <p:cNvSpPr/>
          <p:nvPr/>
        </p:nvSpPr>
        <p:spPr>
          <a:xfrm>
            <a:off x="5585974" y="6172384"/>
            <a:ext cx="2493155" cy="2493155"/>
          </a:xfrm>
          <a:prstGeom prst="ellipse">
            <a:avLst/>
          </a:prstGeom>
          <a:noFill/>
          <a:ln w="41275" cap="rnd" cmpd="sng">
            <a:gradFill>
              <a:gsLst>
                <a:gs pos="0">
                  <a:srgbClr val="1BA4FF"/>
                </a:gs>
                <a:gs pos="99000">
                  <a:srgbClr val="00115E"/>
                </a:gs>
              </a:gsLst>
              <a:lin ang="5400000" scaled="1"/>
            </a:gradFill>
            <a:prstDash val="sysDot"/>
            <a:beve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216167"/>
                      <a:gd name="connsiteY0" fmla="*/ 1108084 h 2216167"/>
                      <a:gd name="connsiteX1" fmla="*/ 1108084 w 2216167"/>
                      <a:gd name="connsiteY1" fmla="*/ 0 h 2216167"/>
                      <a:gd name="connsiteX2" fmla="*/ 2216168 w 2216167"/>
                      <a:gd name="connsiteY2" fmla="*/ 1108084 h 2216167"/>
                      <a:gd name="connsiteX3" fmla="*/ 1108084 w 2216167"/>
                      <a:gd name="connsiteY3" fmla="*/ 2216168 h 2216167"/>
                      <a:gd name="connsiteX4" fmla="*/ 0 w 2216167"/>
                      <a:gd name="connsiteY4" fmla="*/ 1108084 h 22161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16167" h="2216167" extrusionOk="0">
                        <a:moveTo>
                          <a:pt x="0" y="1108084"/>
                        </a:moveTo>
                        <a:cubicBezTo>
                          <a:pt x="-39268" y="471885"/>
                          <a:pt x="422409" y="27660"/>
                          <a:pt x="1108084" y="0"/>
                        </a:cubicBezTo>
                        <a:cubicBezTo>
                          <a:pt x="1773579" y="11267"/>
                          <a:pt x="2084219" y="500302"/>
                          <a:pt x="2216168" y="1108084"/>
                        </a:cubicBezTo>
                        <a:cubicBezTo>
                          <a:pt x="2131781" y="1802471"/>
                          <a:pt x="1703267" y="2309000"/>
                          <a:pt x="1108084" y="2216168"/>
                        </a:cubicBezTo>
                        <a:cubicBezTo>
                          <a:pt x="416750" y="2172750"/>
                          <a:pt x="16200" y="1727803"/>
                          <a:pt x="0" y="110808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Рисунок 1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5AB998E7-5678-4BE7-8E57-56317B596CB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23" y="6205130"/>
            <a:ext cx="1503777" cy="516345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сидит, экран, телевидение, ноутбук&#10;&#10;Автоматически созданное описание">
            <a:extLst>
              <a:ext uri="{FF2B5EF4-FFF2-40B4-BE49-F238E27FC236}">
                <a16:creationId xmlns:a16="http://schemas.microsoft.com/office/drawing/2014/main" id="{F2873F15-EC5E-474F-978E-D41DA5AC77F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987" y="587386"/>
            <a:ext cx="5401186" cy="540118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3ED6244-FB2A-4A66-B678-CD390B84292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084" y="206216"/>
            <a:ext cx="964813" cy="55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541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5EEAD51B-C8ED-49CB-AC07-9146A3050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2329" y="-342724"/>
            <a:ext cx="5127342" cy="516344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72DDDB0-C229-468D-8B8D-C1BD40AF00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0888" y="3340780"/>
            <a:ext cx="4398380" cy="445477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1794067-A945-44D6-B872-2BF8CC21F3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94398">
            <a:off x="7161678" y="2557956"/>
            <a:ext cx="4653045" cy="5425200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BCB4DCD2-D17F-42B0-82D2-A4A980BC7E32}"/>
              </a:ext>
            </a:extLst>
          </p:cNvPr>
          <p:cNvSpPr/>
          <p:nvPr/>
        </p:nvSpPr>
        <p:spPr>
          <a:xfrm>
            <a:off x="282937" y="0"/>
            <a:ext cx="4135241" cy="4135241"/>
          </a:xfrm>
          <a:prstGeom prst="ellipse">
            <a:avLst/>
          </a:prstGeom>
          <a:noFill/>
          <a:ln w="41275" cap="rnd" cmpd="sng">
            <a:gradFill>
              <a:gsLst>
                <a:gs pos="0">
                  <a:srgbClr val="1BA4FF"/>
                </a:gs>
                <a:gs pos="99000">
                  <a:srgbClr val="00115E"/>
                </a:gs>
              </a:gsLst>
              <a:lin ang="5400000" scaled="1"/>
            </a:gradFill>
            <a:prstDash val="sysDot"/>
            <a:beve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216167"/>
                      <a:gd name="connsiteY0" fmla="*/ 1108084 h 2216167"/>
                      <a:gd name="connsiteX1" fmla="*/ 1108084 w 2216167"/>
                      <a:gd name="connsiteY1" fmla="*/ 0 h 2216167"/>
                      <a:gd name="connsiteX2" fmla="*/ 2216168 w 2216167"/>
                      <a:gd name="connsiteY2" fmla="*/ 1108084 h 2216167"/>
                      <a:gd name="connsiteX3" fmla="*/ 1108084 w 2216167"/>
                      <a:gd name="connsiteY3" fmla="*/ 2216168 h 2216167"/>
                      <a:gd name="connsiteX4" fmla="*/ 0 w 2216167"/>
                      <a:gd name="connsiteY4" fmla="*/ 1108084 h 22161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16167" h="2216167" extrusionOk="0">
                        <a:moveTo>
                          <a:pt x="0" y="1108084"/>
                        </a:moveTo>
                        <a:cubicBezTo>
                          <a:pt x="-39268" y="471885"/>
                          <a:pt x="422409" y="27660"/>
                          <a:pt x="1108084" y="0"/>
                        </a:cubicBezTo>
                        <a:cubicBezTo>
                          <a:pt x="1773579" y="11267"/>
                          <a:pt x="2084219" y="500302"/>
                          <a:pt x="2216168" y="1108084"/>
                        </a:cubicBezTo>
                        <a:cubicBezTo>
                          <a:pt x="2131781" y="1802471"/>
                          <a:pt x="1703267" y="2309000"/>
                          <a:pt x="1108084" y="2216168"/>
                        </a:cubicBezTo>
                        <a:cubicBezTo>
                          <a:pt x="416750" y="2172750"/>
                          <a:pt x="16200" y="1727803"/>
                          <a:pt x="0" y="110808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C52EBD-A40F-4EE9-A3C3-0DCA1D677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6007"/>
            <a:ext cx="12192000" cy="1325563"/>
          </a:xfrm>
        </p:spPr>
        <p:txBody>
          <a:bodyPr/>
          <a:lstStyle/>
          <a:p>
            <a:pPr algn="ctr"/>
            <a:r>
              <a:rPr lang="ru-RU">
                <a:solidFill>
                  <a:schemeClr val="bg1"/>
                </a:solidFill>
                <a:latin typeface="Trebuchet MS" panose="020B0603020202020204" pitchFamily="34" charset="0"/>
              </a:rPr>
              <a:t>Смотрим в сторону лучших практик</a:t>
            </a:r>
            <a:r>
              <a:rPr lang="en-US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endParaRPr lang="ru-RU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EFCDB8-2D84-4D62-AB4E-4D34457E8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5A03C-E3B8-4DD0-A8A5-AF78EDA404A0}" type="slidenum">
              <a:rPr lang="ru-RU" smtClean="0">
                <a:solidFill>
                  <a:srgbClr val="FFFFFF"/>
                </a:solidFill>
              </a:rPr>
              <a:t>7</a:t>
            </a:fld>
            <a:endParaRPr lang="ru-RU">
              <a:solidFill>
                <a:srgbClr val="FFFFFF"/>
              </a:solidFill>
            </a:endParaRPr>
          </a:p>
        </p:txBody>
      </p:sp>
      <p:pic>
        <p:nvPicPr>
          <p:cNvPr id="10" name="Рисунок 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EC9AB5D1-7AFE-4D50-8294-37BFC825DB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23" y="6205130"/>
            <a:ext cx="1503777" cy="516345"/>
          </a:xfrm>
          <a:prstGeom prst="rect">
            <a:avLst/>
          </a:prstGeom>
        </p:spPr>
      </p:pic>
      <p:pic>
        <p:nvPicPr>
          <p:cNvPr id="5" name="Рисунок 4" descr="Изображение выглядит как кот, сидит, оранжевый, млекопитающее&#10;&#10;Автоматически созданное описание">
            <a:extLst>
              <a:ext uri="{FF2B5EF4-FFF2-40B4-BE49-F238E27FC236}">
                <a16:creationId xmlns:a16="http://schemas.microsoft.com/office/drawing/2014/main" id="{2D93257A-AF2C-4B47-A936-B1E338BEAF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248" y="1678232"/>
            <a:ext cx="5777503" cy="458432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07C0367-462B-514F-B97F-BF578ADE43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084" y="206216"/>
            <a:ext cx="964813" cy="558926"/>
          </a:xfrm>
          <a:prstGeom prst="rect">
            <a:avLst/>
          </a:prstGeom>
        </p:spPr>
      </p:pic>
      <p:sp>
        <p:nvSpPr>
          <p:cNvPr id="9" name="Овал 8">
            <a:extLst>
              <a:ext uri="{FF2B5EF4-FFF2-40B4-BE49-F238E27FC236}">
                <a16:creationId xmlns:a16="http://schemas.microsoft.com/office/drawing/2014/main" id="{F75E9408-6788-4894-9AD2-05DEAA633ACF}"/>
              </a:ext>
            </a:extLst>
          </p:cNvPr>
          <p:cNvSpPr/>
          <p:nvPr/>
        </p:nvSpPr>
        <p:spPr>
          <a:xfrm>
            <a:off x="5585974" y="6172384"/>
            <a:ext cx="2493155" cy="2493155"/>
          </a:xfrm>
          <a:prstGeom prst="ellipse">
            <a:avLst/>
          </a:prstGeom>
          <a:noFill/>
          <a:ln w="41275" cap="rnd" cmpd="sng">
            <a:gradFill>
              <a:gsLst>
                <a:gs pos="0">
                  <a:srgbClr val="1BA4FF"/>
                </a:gs>
                <a:gs pos="99000">
                  <a:srgbClr val="00115E"/>
                </a:gs>
              </a:gsLst>
              <a:lin ang="5400000" scaled="1"/>
            </a:gradFill>
            <a:prstDash val="sysDot"/>
            <a:beve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216167"/>
                      <a:gd name="connsiteY0" fmla="*/ 1108084 h 2216167"/>
                      <a:gd name="connsiteX1" fmla="*/ 1108084 w 2216167"/>
                      <a:gd name="connsiteY1" fmla="*/ 0 h 2216167"/>
                      <a:gd name="connsiteX2" fmla="*/ 2216168 w 2216167"/>
                      <a:gd name="connsiteY2" fmla="*/ 1108084 h 2216167"/>
                      <a:gd name="connsiteX3" fmla="*/ 1108084 w 2216167"/>
                      <a:gd name="connsiteY3" fmla="*/ 2216168 h 2216167"/>
                      <a:gd name="connsiteX4" fmla="*/ 0 w 2216167"/>
                      <a:gd name="connsiteY4" fmla="*/ 1108084 h 22161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16167" h="2216167" extrusionOk="0">
                        <a:moveTo>
                          <a:pt x="0" y="1108084"/>
                        </a:moveTo>
                        <a:cubicBezTo>
                          <a:pt x="-39268" y="471885"/>
                          <a:pt x="422409" y="27660"/>
                          <a:pt x="1108084" y="0"/>
                        </a:cubicBezTo>
                        <a:cubicBezTo>
                          <a:pt x="1773579" y="11267"/>
                          <a:pt x="2084219" y="500302"/>
                          <a:pt x="2216168" y="1108084"/>
                        </a:cubicBezTo>
                        <a:cubicBezTo>
                          <a:pt x="2131781" y="1802471"/>
                          <a:pt x="1703267" y="2309000"/>
                          <a:pt x="1108084" y="2216168"/>
                        </a:cubicBezTo>
                        <a:cubicBezTo>
                          <a:pt x="416750" y="2172750"/>
                          <a:pt x="16200" y="1727803"/>
                          <a:pt x="0" y="110808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415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2461895B-A47B-46C6-8086-C8FB8C974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746980">
            <a:off x="2954961" y="828322"/>
            <a:ext cx="10542029" cy="529306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C52EBD-A40F-4EE9-A3C3-0DCA1D677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8059" y="353221"/>
            <a:ext cx="6235882" cy="1325563"/>
          </a:xfrm>
        </p:spPr>
        <p:txBody>
          <a:bodyPr/>
          <a:lstStyle/>
          <a:p>
            <a:r>
              <a:rPr lang="en-US" err="1">
                <a:solidFill>
                  <a:schemeClr val="bg1"/>
                </a:solidFill>
                <a:latin typeface="Trebuchet MS"/>
              </a:rPr>
              <a:t>Что</a:t>
            </a:r>
            <a:r>
              <a:rPr lang="en-US">
                <a:solidFill>
                  <a:schemeClr val="bg1"/>
                </a:solidFill>
                <a:latin typeface="Trebuchet MS"/>
              </a:rPr>
              <a:t> </a:t>
            </a:r>
            <a:r>
              <a:rPr lang="en-US" err="1">
                <a:solidFill>
                  <a:schemeClr val="bg1"/>
                </a:solidFill>
                <a:latin typeface="Trebuchet MS"/>
              </a:rPr>
              <a:t>такое</a:t>
            </a:r>
            <a:r>
              <a:rPr lang="en-US">
                <a:solidFill>
                  <a:schemeClr val="bg1"/>
                </a:solidFill>
                <a:latin typeface="Trebuchet MS"/>
              </a:rPr>
              <a:t> </a:t>
            </a:r>
            <a:r>
              <a:rPr lang="en-US" b="1">
                <a:solidFill>
                  <a:schemeClr val="bg1"/>
                </a:solidFill>
                <a:latin typeface="Trebuchet MS"/>
              </a:rPr>
              <a:t>Shifting left</a:t>
            </a:r>
            <a:r>
              <a:rPr lang="en-US">
                <a:solidFill>
                  <a:schemeClr val="bg1"/>
                </a:solidFill>
                <a:latin typeface="Trebuchet MS"/>
              </a:rPr>
              <a:t>?</a:t>
            </a:r>
            <a:endParaRPr lang="ru-RU">
              <a:solidFill>
                <a:schemeClr val="bg1"/>
              </a:solidFill>
              <a:latin typeface="Trebuchet M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EFCDB8-2D84-4D62-AB4E-4D34457E8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5A03C-E3B8-4DD0-A8A5-AF78EDA404A0}" type="slidenum">
              <a:rPr lang="ru-RU" smtClean="0">
                <a:solidFill>
                  <a:srgbClr val="FFFFFF"/>
                </a:solidFill>
              </a:rPr>
              <a:t>8</a:t>
            </a:fld>
            <a:endParaRPr lang="ru-RU">
              <a:solidFill>
                <a:srgbClr val="FFFFFF"/>
              </a:solidFill>
            </a:endParaRPr>
          </a:p>
        </p:txBody>
      </p:sp>
      <p:pic>
        <p:nvPicPr>
          <p:cNvPr id="10" name="Рисунок 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EC9AB5D1-7AFE-4D50-8294-37BFC825DB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23" y="6205130"/>
            <a:ext cx="1503777" cy="516345"/>
          </a:xfrm>
          <a:prstGeom prst="rect">
            <a:avLst/>
          </a:prstGeom>
        </p:spPr>
      </p:pic>
      <p:sp>
        <p:nvSpPr>
          <p:cNvPr id="7" name="Объект 2">
            <a:extLst>
              <a:ext uri="{FF2B5EF4-FFF2-40B4-BE49-F238E27FC236}">
                <a16:creationId xmlns:a16="http://schemas.microsoft.com/office/drawing/2014/main" id="{E06EFAB9-A032-45A1-A18C-FA1DD784F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2309" y="1898868"/>
            <a:ext cx="9492261" cy="20123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>
                <a:solidFill>
                  <a:schemeClr val="bg1"/>
                </a:solidFill>
              </a:rPr>
              <a:t>Предотвращать дефекты, а не находить их</a:t>
            </a:r>
          </a:p>
          <a:p>
            <a:r>
              <a:rPr lang="ru-RU">
                <a:solidFill>
                  <a:schemeClr val="bg1"/>
                </a:solidFill>
              </a:rPr>
              <a:t>Обеспечивать качество и тестировать как можно раньше</a:t>
            </a:r>
            <a:endParaRPr lang="ru-RU">
              <a:solidFill>
                <a:schemeClr val="bg1"/>
              </a:solidFill>
              <a:cs typeface="Calibri"/>
            </a:endParaRPr>
          </a:p>
          <a:p>
            <a:r>
              <a:rPr lang="ru-RU">
                <a:solidFill>
                  <a:schemeClr val="bg1"/>
                </a:solidFill>
                <a:cs typeface="Calibri"/>
              </a:rPr>
              <a:t>Автоматизировать то, что может ускорить процесс</a:t>
            </a:r>
            <a:endParaRPr lang="ru-RU"/>
          </a:p>
          <a:p>
            <a:endParaRPr lang="ru-RU"/>
          </a:p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64328B9-B607-8348-B33B-525178BC18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084" y="206216"/>
            <a:ext cx="964813" cy="558926"/>
          </a:xfrm>
          <a:prstGeom prst="rect">
            <a:avLst/>
          </a:prstGeom>
        </p:spPr>
      </p:pic>
      <p:sp>
        <p:nvSpPr>
          <p:cNvPr id="3" name="Пятиугольник 16">
            <a:extLst>
              <a:ext uri="{FF2B5EF4-FFF2-40B4-BE49-F238E27FC236}">
                <a16:creationId xmlns:a16="http://schemas.microsoft.com/office/drawing/2014/main" id="{B60C1922-0108-4150-A9EA-3E6904278F61}"/>
              </a:ext>
            </a:extLst>
          </p:cNvPr>
          <p:cNvSpPr/>
          <p:nvPr/>
        </p:nvSpPr>
        <p:spPr>
          <a:xfrm>
            <a:off x="8632724" y="4136791"/>
            <a:ext cx="1696954" cy="1054037"/>
          </a:xfrm>
          <a:prstGeom prst="homePlate">
            <a:avLst>
              <a:gd name="adj" fmla="val 39466"/>
            </a:avLst>
          </a:prstGeom>
          <a:gradFill>
            <a:gsLst>
              <a:gs pos="0">
                <a:srgbClr val="04096F"/>
              </a:gs>
              <a:gs pos="100000">
                <a:srgbClr val="0F4B71">
                  <a:lumMod val="83000"/>
                  <a:lumOff val="17000"/>
                </a:srgb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ятиугольник 15">
            <a:extLst>
              <a:ext uri="{FF2B5EF4-FFF2-40B4-BE49-F238E27FC236}">
                <a16:creationId xmlns:a16="http://schemas.microsoft.com/office/drawing/2014/main" id="{40C3EADD-D87C-4F79-969B-89FB83F7157D}"/>
              </a:ext>
            </a:extLst>
          </p:cNvPr>
          <p:cNvSpPr/>
          <p:nvPr/>
        </p:nvSpPr>
        <p:spPr>
          <a:xfrm>
            <a:off x="6900907" y="4155696"/>
            <a:ext cx="1696954" cy="1054037"/>
          </a:xfrm>
          <a:prstGeom prst="homePlate">
            <a:avLst>
              <a:gd name="adj" fmla="val 39466"/>
            </a:avLst>
          </a:prstGeom>
          <a:gradFill>
            <a:gsLst>
              <a:gs pos="0">
                <a:srgbClr val="04096F"/>
              </a:gs>
              <a:gs pos="100000">
                <a:srgbClr val="0F4B71">
                  <a:lumMod val="83000"/>
                  <a:lumOff val="17000"/>
                </a:srgb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ятиугольник 14">
            <a:extLst>
              <a:ext uri="{FF2B5EF4-FFF2-40B4-BE49-F238E27FC236}">
                <a16:creationId xmlns:a16="http://schemas.microsoft.com/office/drawing/2014/main" id="{7FCB1B0D-97F4-4C06-86C4-9E0418A0E92C}"/>
              </a:ext>
            </a:extLst>
          </p:cNvPr>
          <p:cNvSpPr/>
          <p:nvPr/>
        </p:nvSpPr>
        <p:spPr>
          <a:xfrm>
            <a:off x="3570985" y="4155697"/>
            <a:ext cx="1598105" cy="1054037"/>
          </a:xfrm>
          <a:prstGeom prst="homePlate">
            <a:avLst>
              <a:gd name="adj" fmla="val 39466"/>
            </a:avLst>
          </a:prstGeom>
          <a:gradFill>
            <a:gsLst>
              <a:gs pos="77000">
                <a:schemeClr val="accent4">
                  <a:lumMod val="60000"/>
                  <a:lumOff val="40000"/>
                </a:schemeClr>
              </a:gs>
              <a:gs pos="35000">
                <a:srgbClr val="04096F"/>
              </a:gs>
              <a:gs pos="100000">
                <a:srgbClr val="0F4B71">
                  <a:lumMod val="83000"/>
                  <a:lumOff val="17000"/>
                </a:srgb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ятиугольник 2">
            <a:extLst>
              <a:ext uri="{FF2B5EF4-FFF2-40B4-BE49-F238E27FC236}">
                <a16:creationId xmlns:a16="http://schemas.microsoft.com/office/drawing/2014/main" id="{C0ABC0C6-8889-4854-9C57-430D8529D630}"/>
              </a:ext>
            </a:extLst>
          </p:cNvPr>
          <p:cNvSpPr/>
          <p:nvPr/>
        </p:nvSpPr>
        <p:spPr>
          <a:xfrm>
            <a:off x="1986048" y="4155697"/>
            <a:ext cx="1581369" cy="1054037"/>
          </a:xfrm>
          <a:prstGeom prst="homePlate">
            <a:avLst>
              <a:gd name="adj" fmla="val 39466"/>
            </a:avLst>
          </a:prstGeom>
          <a:gradFill>
            <a:gsLst>
              <a:gs pos="0">
                <a:srgbClr val="04096F"/>
              </a:gs>
              <a:gs pos="100000">
                <a:srgbClr val="0F4B71">
                  <a:lumMod val="83000"/>
                  <a:lumOff val="17000"/>
                </a:srgb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ятиугольник 2">
            <a:extLst>
              <a:ext uri="{FF2B5EF4-FFF2-40B4-BE49-F238E27FC236}">
                <a16:creationId xmlns:a16="http://schemas.microsoft.com/office/drawing/2014/main" id="{9822F7BE-7D83-4115-91AD-6C8FDC66CB95}"/>
              </a:ext>
            </a:extLst>
          </p:cNvPr>
          <p:cNvSpPr/>
          <p:nvPr/>
        </p:nvSpPr>
        <p:spPr>
          <a:xfrm>
            <a:off x="376903" y="4136791"/>
            <a:ext cx="1581369" cy="1054037"/>
          </a:xfrm>
          <a:prstGeom prst="homePlate">
            <a:avLst>
              <a:gd name="adj" fmla="val 39466"/>
            </a:avLst>
          </a:prstGeom>
          <a:gradFill>
            <a:gsLst>
              <a:gs pos="0">
                <a:srgbClr val="04096F"/>
              </a:gs>
              <a:gs pos="100000">
                <a:srgbClr val="0F4B71">
                  <a:lumMod val="83000"/>
                  <a:lumOff val="17000"/>
                </a:srgb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ятиугольник 15">
            <a:extLst>
              <a:ext uri="{FF2B5EF4-FFF2-40B4-BE49-F238E27FC236}">
                <a16:creationId xmlns:a16="http://schemas.microsoft.com/office/drawing/2014/main" id="{93F0D541-3958-4A61-89FF-3FC7D235B421}"/>
              </a:ext>
            </a:extLst>
          </p:cNvPr>
          <p:cNvSpPr/>
          <p:nvPr/>
        </p:nvSpPr>
        <p:spPr>
          <a:xfrm>
            <a:off x="5169090" y="4188156"/>
            <a:ext cx="1696954" cy="1054037"/>
          </a:xfrm>
          <a:prstGeom prst="homePlate">
            <a:avLst>
              <a:gd name="adj" fmla="val 39466"/>
            </a:avLst>
          </a:prstGeom>
          <a:gradFill>
            <a:gsLst>
              <a:gs pos="86000">
                <a:schemeClr val="accent4">
                  <a:lumMod val="60000"/>
                  <a:lumOff val="40000"/>
                </a:schemeClr>
              </a:gs>
              <a:gs pos="20000">
                <a:srgbClr val="04096F"/>
              </a:gs>
              <a:gs pos="100000">
                <a:srgbClr val="0F4B71">
                  <a:lumMod val="83000"/>
                  <a:lumOff val="17000"/>
                </a:srgb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4C68AC-3781-484B-A5F8-E2924DF4AC43}"/>
              </a:ext>
            </a:extLst>
          </p:cNvPr>
          <p:cNvSpPr txBox="1"/>
          <p:nvPr/>
        </p:nvSpPr>
        <p:spPr>
          <a:xfrm>
            <a:off x="518658" y="4512196"/>
            <a:ext cx="1352013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33"/>
              </a:lnSpc>
              <a:defRPr/>
            </a:pPr>
            <a:r>
              <a:rPr lang="ru-RU" sz="1600">
                <a:solidFill>
                  <a:schemeClr val="bg1"/>
                </a:solidFill>
                <a:latin typeface="Gotham Pro" panose="02000503040000020004" pitchFamily="2" charset="0"/>
                <a:ea typeface="Lato" charset="0"/>
                <a:cs typeface="Gotham Pro" panose="02000503040000020004" pitchFamily="2" charset="0"/>
              </a:rPr>
              <a:t>Требования</a:t>
            </a:r>
            <a:endParaRPr lang="en-US" sz="1400">
              <a:solidFill>
                <a:schemeClr val="bg1"/>
              </a:solidFill>
              <a:latin typeface="Gotham Pro" panose="02000503040000020004" pitchFamily="2" charset="0"/>
              <a:ea typeface="Lato" charset="0"/>
              <a:cs typeface="Gotham Pro" panose="02000503040000020004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7840DB-03C9-4027-96EF-6710D7F3EEFB}"/>
              </a:ext>
            </a:extLst>
          </p:cNvPr>
          <p:cNvSpPr txBox="1"/>
          <p:nvPr/>
        </p:nvSpPr>
        <p:spPr>
          <a:xfrm>
            <a:off x="2131562" y="4492085"/>
            <a:ext cx="1132421" cy="316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33"/>
              </a:lnSpc>
              <a:defRPr/>
            </a:pPr>
            <a:r>
              <a:rPr lang="ru-RU">
                <a:solidFill>
                  <a:schemeClr val="bg1"/>
                </a:solidFill>
                <a:latin typeface="Gotham Pro" panose="02000503040000020004" pitchFamily="2" charset="0"/>
                <a:ea typeface="Lato" charset="0"/>
                <a:cs typeface="Gotham Pro" panose="02000503040000020004" pitchFamily="2" charset="0"/>
              </a:rPr>
              <a:t>Дизайн</a:t>
            </a:r>
            <a:endParaRPr lang="en-US">
              <a:solidFill>
                <a:schemeClr val="bg1"/>
              </a:solidFill>
              <a:latin typeface="Gotham Pro" panose="02000503040000020004" pitchFamily="2" charset="0"/>
              <a:ea typeface="Lato" charset="0"/>
              <a:cs typeface="Gotham Pro" panose="02000503040000020004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ECE4F85-531F-433A-BC41-B3679176BA84}"/>
              </a:ext>
            </a:extLst>
          </p:cNvPr>
          <p:cNvSpPr txBox="1"/>
          <p:nvPr/>
        </p:nvSpPr>
        <p:spPr>
          <a:xfrm>
            <a:off x="3711228" y="4531101"/>
            <a:ext cx="730144" cy="316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33"/>
              </a:lnSpc>
              <a:defRPr/>
            </a:pPr>
            <a:r>
              <a:rPr lang="ru-RU">
                <a:solidFill>
                  <a:schemeClr val="bg1"/>
                </a:solidFill>
                <a:latin typeface="Gotham Pro" panose="02000503040000020004" pitchFamily="2" charset="0"/>
                <a:ea typeface="Lato" charset="0"/>
                <a:cs typeface="Gotham Pro" panose="02000503040000020004" pitchFamily="2" charset="0"/>
              </a:rPr>
              <a:t>Код</a:t>
            </a:r>
            <a:endParaRPr lang="en-US">
              <a:solidFill>
                <a:schemeClr val="bg1"/>
              </a:solidFill>
              <a:latin typeface="Gotham Pro" panose="02000503040000020004" pitchFamily="2" charset="0"/>
              <a:ea typeface="Lato" charset="0"/>
              <a:cs typeface="Gotham Pro" panose="02000503040000020004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1DBF471-4B50-4B35-9051-6A5E8692A72B}"/>
              </a:ext>
            </a:extLst>
          </p:cNvPr>
          <p:cNvSpPr txBox="1"/>
          <p:nvPr/>
        </p:nvSpPr>
        <p:spPr>
          <a:xfrm>
            <a:off x="5309332" y="4512196"/>
            <a:ext cx="1418285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33"/>
              </a:lnSpc>
              <a:defRPr/>
            </a:pPr>
            <a:r>
              <a:rPr lang="ru-RU" sz="1600">
                <a:solidFill>
                  <a:schemeClr val="bg1"/>
                </a:solidFill>
                <a:latin typeface="Gotham Pro" panose="02000503040000020004" pitchFamily="2" charset="0"/>
                <a:ea typeface="Lato" charset="0"/>
                <a:cs typeface="Gotham Pro" panose="02000503040000020004" pitchFamily="2" charset="0"/>
              </a:rPr>
              <a:t>Тестирование</a:t>
            </a:r>
            <a:endParaRPr lang="en-US" sz="1400">
              <a:solidFill>
                <a:schemeClr val="bg1"/>
              </a:solidFill>
              <a:latin typeface="Gotham Pro" panose="02000503040000020004" pitchFamily="2" charset="0"/>
              <a:ea typeface="Lato" charset="0"/>
              <a:cs typeface="Gotham Pro" panose="02000503040000020004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C2E31A3-82C4-479C-9852-B75F115A7C79}"/>
              </a:ext>
            </a:extLst>
          </p:cNvPr>
          <p:cNvSpPr txBox="1"/>
          <p:nvPr/>
        </p:nvSpPr>
        <p:spPr>
          <a:xfrm>
            <a:off x="7114112" y="4531101"/>
            <a:ext cx="1132421" cy="316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33"/>
              </a:lnSpc>
              <a:defRPr/>
            </a:pPr>
            <a:r>
              <a:rPr lang="ru-RU">
                <a:solidFill>
                  <a:schemeClr val="bg1"/>
                </a:solidFill>
                <a:latin typeface="Gotham Pro" panose="02000503040000020004" pitchFamily="2" charset="0"/>
                <a:ea typeface="Lato" charset="0"/>
                <a:cs typeface="Gotham Pro" panose="02000503040000020004" pitchFamily="2" charset="0"/>
              </a:rPr>
              <a:t>Приемка</a:t>
            </a:r>
            <a:endParaRPr lang="en-US" sz="1400">
              <a:solidFill>
                <a:schemeClr val="bg1"/>
              </a:solidFill>
              <a:latin typeface="Gotham Pro" panose="02000503040000020004" pitchFamily="2" charset="0"/>
              <a:ea typeface="Lato" charset="0"/>
              <a:cs typeface="Gotham Pro" panose="02000503040000020004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ACEF6F7-2CA9-426E-85D0-10C3B06C5FA8}"/>
              </a:ext>
            </a:extLst>
          </p:cNvPr>
          <p:cNvSpPr txBox="1"/>
          <p:nvPr/>
        </p:nvSpPr>
        <p:spPr>
          <a:xfrm>
            <a:off x="8811066" y="4505246"/>
            <a:ext cx="1132421" cy="323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33"/>
              </a:lnSpc>
              <a:defRPr/>
            </a:pPr>
            <a:r>
              <a:rPr lang="ru-RU" sz="2000" err="1">
                <a:solidFill>
                  <a:schemeClr val="bg1"/>
                </a:solidFill>
                <a:latin typeface="Gotham Pro" panose="02000503040000020004" pitchFamily="2" charset="0"/>
                <a:ea typeface="Lato" charset="0"/>
                <a:cs typeface="Gotham Pro" panose="02000503040000020004" pitchFamily="2" charset="0"/>
              </a:rPr>
              <a:t>Прод</a:t>
            </a:r>
            <a:endParaRPr lang="en-US" sz="1400">
              <a:solidFill>
                <a:schemeClr val="bg1"/>
              </a:solidFill>
              <a:latin typeface="Gotham Pro" panose="02000503040000020004" pitchFamily="2" charset="0"/>
              <a:ea typeface="Lato" charset="0"/>
              <a:cs typeface="Gotham Pro" panose="02000503040000020004" pitchFamily="2" charset="0"/>
            </a:endParaRPr>
          </a:p>
        </p:txBody>
      </p:sp>
      <p:sp>
        <p:nvSpPr>
          <p:cNvPr id="42" name="Пятиугольник 16">
            <a:extLst>
              <a:ext uri="{FF2B5EF4-FFF2-40B4-BE49-F238E27FC236}">
                <a16:creationId xmlns:a16="http://schemas.microsoft.com/office/drawing/2014/main" id="{B12A4B3F-3563-4CC8-AB75-EB75823FBA3A}"/>
              </a:ext>
            </a:extLst>
          </p:cNvPr>
          <p:cNvSpPr/>
          <p:nvPr/>
        </p:nvSpPr>
        <p:spPr>
          <a:xfrm>
            <a:off x="10364541" y="4155696"/>
            <a:ext cx="1696954" cy="1054037"/>
          </a:xfrm>
          <a:prstGeom prst="homePlate">
            <a:avLst>
              <a:gd name="adj" fmla="val 39466"/>
            </a:avLst>
          </a:prstGeom>
          <a:gradFill>
            <a:gsLst>
              <a:gs pos="0">
                <a:srgbClr val="04096F"/>
              </a:gs>
              <a:gs pos="100000">
                <a:srgbClr val="0F4B71">
                  <a:lumMod val="83000"/>
                  <a:lumOff val="17000"/>
                </a:srgb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DD5231C-6FD9-4CBD-B452-450128D1F251}"/>
              </a:ext>
            </a:extLst>
          </p:cNvPr>
          <p:cNvSpPr txBox="1"/>
          <p:nvPr/>
        </p:nvSpPr>
        <p:spPr>
          <a:xfrm>
            <a:off x="10542883" y="4524151"/>
            <a:ext cx="1388468" cy="316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33"/>
              </a:lnSpc>
              <a:defRPr/>
            </a:pPr>
            <a:r>
              <a:rPr lang="ru-RU">
                <a:solidFill>
                  <a:schemeClr val="bg1"/>
                </a:solidFill>
                <a:latin typeface="Gotham Pro" panose="02000503040000020004" pitchFamily="2" charset="0"/>
                <a:ea typeface="Lato" charset="0"/>
                <a:cs typeface="Gotham Pro" panose="02000503040000020004" pitchFamily="2" charset="0"/>
              </a:rPr>
              <a:t>Поддержка</a:t>
            </a:r>
            <a:endParaRPr lang="en-US" sz="1400">
              <a:solidFill>
                <a:schemeClr val="bg1"/>
              </a:solidFill>
              <a:latin typeface="Gotham Pro" panose="02000503040000020004" pitchFamily="2" charset="0"/>
              <a:ea typeface="Lato" charset="0"/>
              <a:cs typeface="Gotham Pro" panose="02000503040000020004" pitchFamily="2" charset="0"/>
            </a:endParaRPr>
          </a:p>
        </p:txBody>
      </p:sp>
      <p:sp>
        <p:nvSpPr>
          <p:cNvPr id="46" name="Стрелка: влево 45">
            <a:extLst>
              <a:ext uri="{FF2B5EF4-FFF2-40B4-BE49-F238E27FC236}">
                <a16:creationId xmlns:a16="http://schemas.microsoft.com/office/drawing/2014/main" id="{A44085CA-2A4F-4F5A-A889-7E5F0CCFA47D}"/>
              </a:ext>
            </a:extLst>
          </p:cNvPr>
          <p:cNvSpPr/>
          <p:nvPr/>
        </p:nvSpPr>
        <p:spPr>
          <a:xfrm>
            <a:off x="975311" y="5342482"/>
            <a:ext cx="10145486" cy="461073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2D752DA1-BB8F-4888-855E-0E97D50DB99E}"/>
              </a:ext>
            </a:extLst>
          </p:cNvPr>
          <p:cNvSpPr/>
          <p:nvPr/>
        </p:nvSpPr>
        <p:spPr>
          <a:xfrm>
            <a:off x="311015" y="-445654"/>
            <a:ext cx="4135241" cy="4135241"/>
          </a:xfrm>
          <a:prstGeom prst="ellipse">
            <a:avLst/>
          </a:prstGeom>
          <a:noFill/>
          <a:ln w="41275" cap="rnd" cmpd="sng">
            <a:gradFill>
              <a:gsLst>
                <a:gs pos="0">
                  <a:srgbClr val="1BA4FF"/>
                </a:gs>
                <a:gs pos="99000">
                  <a:srgbClr val="00115E"/>
                </a:gs>
              </a:gsLst>
              <a:lin ang="5400000" scaled="1"/>
            </a:gradFill>
            <a:prstDash val="sysDot"/>
            <a:beve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216167"/>
                      <a:gd name="connsiteY0" fmla="*/ 1108084 h 2216167"/>
                      <a:gd name="connsiteX1" fmla="*/ 1108084 w 2216167"/>
                      <a:gd name="connsiteY1" fmla="*/ 0 h 2216167"/>
                      <a:gd name="connsiteX2" fmla="*/ 2216168 w 2216167"/>
                      <a:gd name="connsiteY2" fmla="*/ 1108084 h 2216167"/>
                      <a:gd name="connsiteX3" fmla="*/ 1108084 w 2216167"/>
                      <a:gd name="connsiteY3" fmla="*/ 2216168 h 2216167"/>
                      <a:gd name="connsiteX4" fmla="*/ 0 w 2216167"/>
                      <a:gd name="connsiteY4" fmla="*/ 1108084 h 22161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16167" h="2216167" extrusionOk="0">
                        <a:moveTo>
                          <a:pt x="0" y="1108084"/>
                        </a:moveTo>
                        <a:cubicBezTo>
                          <a:pt x="-39268" y="471885"/>
                          <a:pt x="422409" y="27660"/>
                          <a:pt x="1108084" y="0"/>
                        </a:cubicBezTo>
                        <a:cubicBezTo>
                          <a:pt x="1773579" y="11267"/>
                          <a:pt x="2084219" y="500302"/>
                          <a:pt x="2216168" y="1108084"/>
                        </a:cubicBezTo>
                        <a:cubicBezTo>
                          <a:pt x="2131781" y="1802471"/>
                          <a:pt x="1703267" y="2309000"/>
                          <a:pt x="1108084" y="2216168"/>
                        </a:cubicBezTo>
                        <a:cubicBezTo>
                          <a:pt x="416750" y="2172750"/>
                          <a:pt x="16200" y="1727803"/>
                          <a:pt x="0" y="110808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EF3A2124-9E64-48C4-92A8-52A7735039B9}"/>
              </a:ext>
            </a:extLst>
          </p:cNvPr>
          <p:cNvSpPr/>
          <p:nvPr/>
        </p:nvSpPr>
        <p:spPr>
          <a:xfrm>
            <a:off x="5585974" y="6172384"/>
            <a:ext cx="2493155" cy="2493155"/>
          </a:xfrm>
          <a:prstGeom prst="ellipse">
            <a:avLst/>
          </a:prstGeom>
          <a:noFill/>
          <a:ln w="41275" cap="rnd" cmpd="sng">
            <a:gradFill>
              <a:gsLst>
                <a:gs pos="0">
                  <a:srgbClr val="1BA4FF"/>
                </a:gs>
                <a:gs pos="99000">
                  <a:srgbClr val="00115E"/>
                </a:gs>
              </a:gsLst>
              <a:lin ang="5400000" scaled="1"/>
            </a:gradFill>
            <a:prstDash val="sysDot"/>
            <a:beve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216167"/>
                      <a:gd name="connsiteY0" fmla="*/ 1108084 h 2216167"/>
                      <a:gd name="connsiteX1" fmla="*/ 1108084 w 2216167"/>
                      <a:gd name="connsiteY1" fmla="*/ 0 h 2216167"/>
                      <a:gd name="connsiteX2" fmla="*/ 2216168 w 2216167"/>
                      <a:gd name="connsiteY2" fmla="*/ 1108084 h 2216167"/>
                      <a:gd name="connsiteX3" fmla="*/ 1108084 w 2216167"/>
                      <a:gd name="connsiteY3" fmla="*/ 2216168 h 2216167"/>
                      <a:gd name="connsiteX4" fmla="*/ 0 w 2216167"/>
                      <a:gd name="connsiteY4" fmla="*/ 1108084 h 22161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16167" h="2216167" extrusionOk="0">
                        <a:moveTo>
                          <a:pt x="0" y="1108084"/>
                        </a:moveTo>
                        <a:cubicBezTo>
                          <a:pt x="-39268" y="471885"/>
                          <a:pt x="422409" y="27660"/>
                          <a:pt x="1108084" y="0"/>
                        </a:cubicBezTo>
                        <a:cubicBezTo>
                          <a:pt x="1773579" y="11267"/>
                          <a:pt x="2084219" y="500302"/>
                          <a:pt x="2216168" y="1108084"/>
                        </a:cubicBezTo>
                        <a:cubicBezTo>
                          <a:pt x="2131781" y="1802471"/>
                          <a:pt x="1703267" y="2309000"/>
                          <a:pt x="1108084" y="2216168"/>
                        </a:cubicBezTo>
                        <a:cubicBezTo>
                          <a:pt x="416750" y="2172750"/>
                          <a:pt x="16200" y="1727803"/>
                          <a:pt x="0" y="110808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1429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F2DD1E30-4B0D-4566-BC42-6DEF530199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2329" y="-342724"/>
            <a:ext cx="5127342" cy="516344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440EC8A-5635-44E7-95F8-616656B075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0888" y="3340780"/>
            <a:ext cx="4398380" cy="445477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994951B-97DF-46AC-804E-2AFA2370D6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94398">
            <a:off x="7161678" y="2557956"/>
            <a:ext cx="4653045" cy="5425200"/>
          </a:xfrm>
          <a:prstGeom prst="rect">
            <a:avLst/>
          </a:prstGeom>
        </p:spPr>
      </p:pic>
      <p:sp>
        <p:nvSpPr>
          <p:cNvPr id="13" name="Овал 12">
            <a:extLst>
              <a:ext uri="{FF2B5EF4-FFF2-40B4-BE49-F238E27FC236}">
                <a16:creationId xmlns:a16="http://schemas.microsoft.com/office/drawing/2014/main" id="{49D30B3A-A98D-4546-A777-F3826DA59CB0}"/>
              </a:ext>
            </a:extLst>
          </p:cNvPr>
          <p:cNvSpPr/>
          <p:nvPr/>
        </p:nvSpPr>
        <p:spPr>
          <a:xfrm>
            <a:off x="282937" y="0"/>
            <a:ext cx="4135241" cy="4135241"/>
          </a:xfrm>
          <a:prstGeom prst="ellipse">
            <a:avLst/>
          </a:prstGeom>
          <a:noFill/>
          <a:ln w="41275" cap="rnd" cmpd="sng">
            <a:gradFill>
              <a:gsLst>
                <a:gs pos="0">
                  <a:srgbClr val="1BA4FF"/>
                </a:gs>
                <a:gs pos="99000">
                  <a:srgbClr val="00115E"/>
                </a:gs>
              </a:gsLst>
              <a:lin ang="5400000" scaled="1"/>
            </a:gradFill>
            <a:prstDash val="sysDot"/>
            <a:beve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216167"/>
                      <a:gd name="connsiteY0" fmla="*/ 1108084 h 2216167"/>
                      <a:gd name="connsiteX1" fmla="*/ 1108084 w 2216167"/>
                      <a:gd name="connsiteY1" fmla="*/ 0 h 2216167"/>
                      <a:gd name="connsiteX2" fmla="*/ 2216168 w 2216167"/>
                      <a:gd name="connsiteY2" fmla="*/ 1108084 h 2216167"/>
                      <a:gd name="connsiteX3" fmla="*/ 1108084 w 2216167"/>
                      <a:gd name="connsiteY3" fmla="*/ 2216168 h 2216167"/>
                      <a:gd name="connsiteX4" fmla="*/ 0 w 2216167"/>
                      <a:gd name="connsiteY4" fmla="*/ 1108084 h 22161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16167" h="2216167" extrusionOk="0">
                        <a:moveTo>
                          <a:pt x="0" y="1108084"/>
                        </a:moveTo>
                        <a:cubicBezTo>
                          <a:pt x="-39268" y="471885"/>
                          <a:pt x="422409" y="27660"/>
                          <a:pt x="1108084" y="0"/>
                        </a:cubicBezTo>
                        <a:cubicBezTo>
                          <a:pt x="1773579" y="11267"/>
                          <a:pt x="2084219" y="500302"/>
                          <a:pt x="2216168" y="1108084"/>
                        </a:cubicBezTo>
                        <a:cubicBezTo>
                          <a:pt x="2131781" y="1802471"/>
                          <a:pt x="1703267" y="2309000"/>
                          <a:pt x="1108084" y="2216168"/>
                        </a:cubicBezTo>
                        <a:cubicBezTo>
                          <a:pt x="416750" y="2172750"/>
                          <a:pt x="16200" y="1727803"/>
                          <a:pt x="0" y="110808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C52EBD-A40F-4EE9-A3C3-0DCA1D677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30" y="326007"/>
            <a:ext cx="10592656" cy="1325563"/>
          </a:xfrm>
        </p:spPr>
        <p:txBody>
          <a:bodyPr/>
          <a:lstStyle/>
          <a:p>
            <a:pPr algn="ctr"/>
            <a:r>
              <a:rPr lang="ru-RU">
                <a:solidFill>
                  <a:schemeClr val="bg1"/>
                </a:solidFill>
                <a:latin typeface="Trebuchet MS" panose="020B0603020202020204" pitchFamily="34" charset="0"/>
              </a:rPr>
              <a:t>С чего начать?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EFCDB8-2D84-4D62-AB4E-4D34457E8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5A03C-E3B8-4DD0-A8A5-AF78EDA404A0}" type="slidenum">
              <a:rPr lang="ru-RU" smtClean="0">
                <a:solidFill>
                  <a:srgbClr val="FFFFFF"/>
                </a:solidFill>
              </a:rPr>
              <a:t>9</a:t>
            </a:fld>
            <a:endParaRPr lang="ru-RU">
              <a:solidFill>
                <a:srgbClr val="FFFFFF"/>
              </a:solidFill>
            </a:endParaRPr>
          </a:p>
        </p:txBody>
      </p:sp>
      <p:pic>
        <p:nvPicPr>
          <p:cNvPr id="10" name="Рисунок 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EC9AB5D1-7AFE-4D50-8294-37BFC825DB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23" y="6205130"/>
            <a:ext cx="1503777" cy="516345"/>
          </a:xfrm>
          <a:prstGeom prst="rect">
            <a:avLst/>
          </a:prstGeom>
        </p:spPr>
      </p:pic>
      <p:pic>
        <p:nvPicPr>
          <p:cNvPr id="1026" name="Picture 2" descr="Успешный пилот: как начать писать сценарий для сериала ">
            <a:extLst>
              <a:ext uri="{FF2B5EF4-FFF2-40B4-BE49-F238E27FC236}">
                <a16:creationId xmlns:a16="http://schemas.microsoft.com/office/drawing/2014/main" id="{49A8A144-D9C0-43E5-90CC-309ECD36C09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830" y="1638727"/>
            <a:ext cx="5932942" cy="395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29508B8-CDB4-B44B-ABFE-A94ECBBB94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084" y="206216"/>
            <a:ext cx="964813" cy="558926"/>
          </a:xfrm>
          <a:prstGeom prst="rect">
            <a:avLst/>
          </a:prstGeom>
        </p:spPr>
      </p:pic>
      <p:sp>
        <p:nvSpPr>
          <p:cNvPr id="15" name="Овал 14">
            <a:extLst>
              <a:ext uri="{FF2B5EF4-FFF2-40B4-BE49-F238E27FC236}">
                <a16:creationId xmlns:a16="http://schemas.microsoft.com/office/drawing/2014/main" id="{ADFBEBDF-A563-4B8A-811E-5C74A080357B}"/>
              </a:ext>
            </a:extLst>
          </p:cNvPr>
          <p:cNvSpPr/>
          <p:nvPr/>
        </p:nvSpPr>
        <p:spPr>
          <a:xfrm>
            <a:off x="5585974" y="6172384"/>
            <a:ext cx="2493155" cy="2493155"/>
          </a:xfrm>
          <a:prstGeom prst="ellipse">
            <a:avLst/>
          </a:prstGeom>
          <a:noFill/>
          <a:ln w="41275" cap="rnd" cmpd="sng">
            <a:gradFill>
              <a:gsLst>
                <a:gs pos="0">
                  <a:srgbClr val="1BA4FF"/>
                </a:gs>
                <a:gs pos="99000">
                  <a:srgbClr val="00115E"/>
                </a:gs>
              </a:gsLst>
              <a:lin ang="5400000" scaled="1"/>
            </a:gradFill>
            <a:prstDash val="sysDot"/>
            <a:beve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216167"/>
                      <a:gd name="connsiteY0" fmla="*/ 1108084 h 2216167"/>
                      <a:gd name="connsiteX1" fmla="*/ 1108084 w 2216167"/>
                      <a:gd name="connsiteY1" fmla="*/ 0 h 2216167"/>
                      <a:gd name="connsiteX2" fmla="*/ 2216168 w 2216167"/>
                      <a:gd name="connsiteY2" fmla="*/ 1108084 h 2216167"/>
                      <a:gd name="connsiteX3" fmla="*/ 1108084 w 2216167"/>
                      <a:gd name="connsiteY3" fmla="*/ 2216168 h 2216167"/>
                      <a:gd name="connsiteX4" fmla="*/ 0 w 2216167"/>
                      <a:gd name="connsiteY4" fmla="*/ 1108084 h 22161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16167" h="2216167" extrusionOk="0">
                        <a:moveTo>
                          <a:pt x="0" y="1108084"/>
                        </a:moveTo>
                        <a:cubicBezTo>
                          <a:pt x="-39268" y="471885"/>
                          <a:pt x="422409" y="27660"/>
                          <a:pt x="1108084" y="0"/>
                        </a:cubicBezTo>
                        <a:cubicBezTo>
                          <a:pt x="1773579" y="11267"/>
                          <a:pt x="2084219" y="500302"/>
                          <a:pt x="2216168" y="1108084"/>
                        </a:cubicBezTo>
                        <a:cubicBezTo>
                          <a:pt x="2131781" y="1802471"/>
                          <a:pt x="1703267" y="2309000"/>
                          <a:pt x="1108084" y="2216168"/>
                        </a:cubicBezTo>
                        <a:cubicBezTo>
                          <a:pt x="416750" y="2172750"/>
                          <a:pt x="16200" y="1727803"/>
                          <a:pt x="0" y="110808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32535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F353FD4CFDB37408A1E7A3E86AADACB" ma:contentTypeVersion="11" ma:contentTypeDescription="Создание документа." ma:contentTypeScope="" ma:versionID="6eba21534d152d2a76c4059c13dda678">
  <xsd:schema xmlns:xsd="http://www.w3.org/2001/XMLSchema" xmlns:xs="http://www.w3.org/2001/XMLSchema" xmlns:p="http://schemas.microsoft.com/office/2006/metadata/properties" xmlns:ns2="507f46f4-500d-4a0d-be06-ed3cbe6eb775" xmlns:ns3="84797f71-bd18-4eff-90d9-860a7e7f2607" targetNamespace="http://schemas.microsoft.com/office/2006/metadata/properties" ma:root="true" ma:fieldsID="6fa25ccc9cb70cf2506aa831c66e3661" ns2:_="" ns3:_="">
    <xsd:import namespace="507f46f4-500d-4a0d-be06-ed3cbe6eb775"/>
    <xsd:import namespace="84797f71-bd18-4eff-90d9-860a7e7f26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7f46f4-500d-4a0d-be06-ed3cbe6eb7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797f71-bd18-4eff-90d9-860a7e7f2607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619DC6A-F880-4A06-9E96-D800CE6CBA99}">
  <ds:schemaRefs>
    <ds:schemaRef ds:uri="507f46f4-500d-4a0d-be06-ed3cbe6eb775"/>
    <ds:schemaRef ds:uri="84797f71-bd18-4eff-90d9-860a7e7f260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24B01D5-718B-4985-84B1-900892ED32CF}">
  <ds:schemaRefs>
    <ds:schemaRef ds:uri="http://purl.org/dc/dcmitype/"/>
    <ds:schemaRef ds:uri="http://schemas.microsoft.com/office/2006/documentManagement/types"/>
    <ds:schemaRef ds:uri="84797f71-bd18-4eff-90d9-860a7e7f2607"/>
    <ds:schemaRef ds:uri="http://www.w3.org/XML/1998/namespace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507f46f4-500d-4a0d-be06-ed3cbe6eb775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D81F63EA-217C-4A52-A98F-08DFE2FF7AF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590</Words>
  <Application>Microsoft Office PowerPoint</Application>
  <PresentationFormat>Широкоэкранный</PresentationFormat>
  <Paragraphs>140</Paragraphs>
  <Slides>27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27</vt:i4>
      </vt:variant>
    </vt:vector>
  </HeadingPairs>
  <TitlesOfParts>
    <vt:vector size="39" baseType="lpstr">
      <vt:lpstr>-apple-system</vt:lpstr>
      <vt:lpstr>Arial</vt:lpstr>
      <vt:lpstr>Calibri</vt:lpstr>
      <vt:lpstr>Calibri Light</vt:lpstr>
      <vt:lpstr>Effra</vt:lpstr>
      <vt:lpstr>Effra Light</vt:lpstr>
      <vt:lpstr>Gotham Pro</vt:lpstr>
      <vt:lpstr>Rockwell</vt:lpstr>
      <vt:lpstr>Trebuchet MS</vt:lpstr>
      <vt:lpstr>Тема Office</vt:lpstr>
      <vt:lpstr>1_Тема Office</vt:lpstr>
      <vt:lpstr>2_Тема Office</vt:lpstr>
      <vt:lpstr>Shift-left Testing</vt:lpstr>
      <vt:lpstr>Кто я такой, чтобы меня слушать?</vt:lpstr>
      <vt:lpstr>– лучшая TMS на рынке</vt:lpstr>
      <vt:lpstr>Наши клиенты</vt:lpstr>
      <vt:lpstr>Презентация PowerPoint</vt:lpstr>
      <vt:lpstr>Какие проблемы у нас были?</vt:lpstr>
      <vt:lpstr>Смотрим в сторону лучших практик </vt:lpstr>
      <vt:lpstr>Что такое Shifting left?</vt:lpstr>
      <vt:lpstr>С чего начать?</vt:lpstr>
      <vt:lpstr>Разобрались с требованиями</vt:lpstr>
      <vt:lpstr>Шаблон для требований  в формате User Story:</vt:lpstr>
      <vt:lpstr>Пример истории по шаблону</vt:lpstr>
      <vt:lpstr>Пример истории по шаблону</vt:lpstr>
      <vt:lpstr>Пример истории по шаблону</vt:lpstr>
      <vt:lpstr>Ведем процесс аналитики  и дизайна под присмотром QA</vt:lpstr>
      <vt:lpstr>Завели отдельный Kanban  для проработки требований</vt:lpstr>
      <vt:lpstr>Что удалось хорошо?</vt:lpstr>
      <vt:lpstr>Изменили процесс  разработки автотестов</vt:lpstr>
      <vt:lpstr>Что удалось хорошо?</vt:lpstr>
      <vt:lpstr>Что дальше?</vt:lpstr>
      <vt:lpstr>Поддержка освобождается</vt:lpstr>
      <vt:lpstr>Аналитики больше вовлечены  в бизнес-процессы </vt:lpstr>
      <vt:lpstr>Какие сложности?</vt:lpstr>
      <vt:lpstr>Что получилось?</vt:lpstr>
      <vt:lpstr>Что еще получилось?</vt:lpstr>
      <vt:lpstr>Вопросы и ответы</vt:lpstr>
      <vt:lpstr>Наши соцсети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Shift left</dc:title>
  <dc:creator>Igor Gross</dc:creator>
  <cp:lastModifiedBy>Igor Gross</cp:lastModifiedBy>
  <cp:revision>2</cp:revision>
  <dcterms:created xsi:type="dcterms:W3CDTF">2020-10-23T06:53:41Z</dcterms:created>
  <dcterms:modified xsi:type="dcterms:W3CDTF">2020-11-07T06:15:09Z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0x0101002F353FD4CFDB37408A1E7A3E86AADACB</vt:lpwstr>
  </property>
</Properties>
</file>