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1" r:id="rId5"/>
    <p:sldId id="263" r:id="rId6"/>
    <p:sldId id="262" r:id="rId7"/>
    <p:sldId id="264" r:id="rId8"/>
    <p:sldId id="265" r:id="rId9"/>
    <p:sldId id="267" r:id="rId10"/>
    <p:sldId id="268" r:id="rId11"/>
    <p:sldId id="271" r:id="rId12"/>
    <p:sldId id="272" r:id="rId13"/>
    <p:sldId id="277" r:id="rId14"/>
    <p:sldId id="283" r:id="rId15"/>
    <p:sldId id="287" r:id="rId16"/>
    <p:sldId id="282" r:id="rId17"/>
    <p:sldId id="276" r:id="rId18"/>
    <p:sldId id="286" r:id="rId19"/>
    <p:sldId id="278" r:id="rId20"/>
    <p:sldId id="284" r:id="rId21"/>
    <p:sldId id="285" r:id="rId22"/>
    <p:sldId id="288" r:id="rId23"/>
    <p:sldId id="281" r:id="rId24"/>
    <p:sldId id="280" r:id="rId25"/>
    <p:sldId id="275" r:id="rId26"/>
    <p:sldId id="274" r:id="rId27"/>
    <p:sldId id="273" r:id="rId28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67"/>
    <p:restoredTop sz="86459"/>
  </p:normalViewPr>
  <p:slideViewPr>
    <p:cSldViewPr>
      <p:cViewPr varScale="1">
        <p:scale>
          <a:sx n="122" d="100"/>
          <a:sy n="122" d="100"/>
        </p:scale>
        <p:origin x="2864" y="200"/>
      </p:cViewPr>
      <p:guideLst>
        <p:guide orient="horz" pos="2160"/>
        <p:guide pos="2880"/>
      </p:guideLst>
    </p:cSldViewPr>
  </p:slideViewPr>
  <p:outlineViewPr>
    <p:cViewPr varScale="1">
      <p:scale>
        <a:sx n="40" d="100"/>
        <a:sy n="4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4344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DCCA69-3C63-604D-8EF4-E23D7C55C1EC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BD55C-443F-264E-B26E-402F1F1059B6}">
      <dgm:prSet custT="1"/>
      <dgm:spPr/>
      <dgm:t>
        <a:bodyPr/>
        <a:lstStyle/>
        <a:p>
          <a:r>
            <a:rPr lang="en-US" sz="1600" dirty="0"/>
            <a:t>Screen magnifiers </a:t>
          </a:r>
        </a:p>
      </dgm:t>
    </dgm:pt>
    <dgm:pt modelId="{E0FB1C58-45FA-D945-A8DE-F37CD99CD235}" type="parTrans" cxnId="{A408163F-F937-B64E-9625-880ED116EA43}">
      <dgm:prSet/>
      <dgm:spPr/>
      <dgm:t>
        <a:bodyPr/>
        <a:lstStyle/>
        <a:p>
          <a:endParaRPr lang="en-US"/>
        </a:p>
      </dgm:t>
    </dgm:pt>
    <dgm:pt modelId="{5FCCB3EB-0B40-DA48-BF9A-6F5ECEF83013}" type="sibTrans" cxnId="{A408163F-F937-B64E-9625-880ED116EA43}">
      <dgm:prSet/>
      <dgm:spPr/>
      <dgm:t>
        <a:bodyPr/>
        <a:lstStyle/>
        <a:p>
          <a:endParaRPr lang="en-US"/>
        </a:p>
      </dgm:t>
    </dgm:pt>
    <dgm:pt modelId="{69D689CD-03C8-6C43-82FD-D26B8C74D84C}">
      <dgm:prSet custT="1"/>
      <dgm:spPr/>
      <dgm:t>
        <a:bodyPr/>
        <a:lstStyle/>
        <a:p>
          <a:r>
            <a:rPr lang="en-US" sz="1600" dirty="0"/>
            <a:t>Screen readers </a:t>
          </a:r>
        </a:p>
      </dgm:t>
    </dgm:pt>
    <dgm:pt modelId="{DFC50623-B016-624A-85C2-EF4FFA1A02BE}" type="parTrans" cxnId="{F526FABD-F15D-0041-9ABD-A59C4DDE9859}">
      <dgm:prSet/>
      <dgm:spPr/>
      <dgm:t>
        <a:bodyPr/>
        <a:lstStyle/>
        <a:p>
          <a:endParaRPr lang="en-US"/>
        </a:p>
      </dgm:t>
    </dgm:pt>
    <dgm:pt modelId="{CF9BCDD2-4CAE-8F41-B090-AD59F2DE0EBB}" type="sibTrans" cxnId="{F526FABD-F15D-0041-9ABD-A59C4DDE9859}">
      <dgm:prSet/>
      <dgm:spPr/>
      <dgm:t>
        <a:bodyPr/>
        <a:lstStyle/>
        <a:p>
          <a:endParaRPr lang="en-US"/>
        </a:p>
      </dgm:t>
    </dgm:pt>
    <dgm:pt modelId="{6A096276-FAF1-F043-8273-80D9844E7E5F}">
      <dgm:prSet custT="1"/>
      <dgm:spPr/>
      <dgm:t>
        <a:bodyPr/>
        <a:lstStyle/>
        <a:p>
          <a:r>
            <a:rPr lang="en-US" sz="1600" dirty="0"/>
            <a:t>Speech recognition </a:t>
          </a:r>
        </a:p>
      </dgm:t>
    </dgm:pt>
    <dgm:pt modelId="{19FF6764-3814-9243-9735-8A096C23F82A}" type="parTrans" cxnId="{FF734FA0-3494-F541-ADD4-E4E7267DB719}">
      <dgm:prSet/>
      <dgm:spPr/>
      <dgm:t>
        <a:bodyPr/>
        <a:lstStyle/>
        <a:p>
          <a:endParaRPr lang="en-US"/>
        </a:p>
      </dgm:t>
    </dgm:pt>
    <dgm:pt modelId="{B47E62FA-D511-9345-BD3E-F69C84E52AEF}" type="sibTrans" cxnId="{FF734FA0-3494-F541-ADD4-E4E7267DB719}">
      <dgm:prSet/>
      <dgm:spPr/>
      <dgm:t>
        <a:bodyPr/>
        <a:lstStyle/>
        <a:p>
          <a:endParaRPr lang="en-US"/>
        </a:p>
      </dgm:t>
    </dgm:pt>
    <dgm:pt modelId="{12A79C5A-96DF-234F-9411-27CEB1716057}">
      <dgm:prSet custT="1"/>
      <dgm:spPr/>
      <dgm:t>
        <a:bodyPr/>
        <a:lstStyle/>
        <a:p>
          <a:r>
            <a:rPr lang="en-US" sz="1600" dirty="0"/>
            <a:t>Tabbing through structural elements </a:t>
          </a:r>
        </a:p>
      </dgm:t>
    </dgm:pt>
    <dgm:pt modelId="{9F614F51-CFE2-D346-B76F-1F2ADF3CC580}" type="parTrans" cxnId="{DD07C679-0726-1C43-BBEA-838BB9138457}">
      <dgm:prSet/>
      <dgm:spPr/>
      <dgm:t>
        <a:bodyPr/>
        <a:lstStyle/>
        <a:p>
          <a:endParaRPr lang="en-US"/>
        </a:p>
      </dgm:t>
    </dgm:pt>
    <dgm:pt modelId="{AA6ACD23-D2CD-5145-82BC-2096529E85CB}" type="sibTrans" cxnId="{DD07C679-0726-1C43-BBEA-838BB9138457}">
      <dgm:prSet/>
      <dgm:spPr/>
      <dgm:t>
        <a:bodyPr/>
        <a:lstStyle/>
        <a:p>
          <a:endParaRPr lang="en-US"/>
        </a:p>
      </dgm:t>
    </dgm:pt>
    <dgm:pt modelId="{60C7E1E4-72E6-FA42-AC35-B7291864C17A}" type="pres">
      <dgm:prSet presAssocID="{82DCCA69-3C63-604D-8EF4-E23D7C55C1EC}" presName="composite" presStyleCnt="0">
        <dgm:presLayoutVars>
          <dgm:chMax val="5"/>
          <dgm:dir/>
          <dgm:resizeHandles val="exact"/>
        </dgm:presLayoutVars>
      </dgm:prSet>
      <dgm:spPr/>
    </dgm:pt>
    <dgm:pt modelId="{B33526E5-91EC-9941-A40D-B5A7CBC063BF}" type="pres">
      <dgm:prSet presAssocID="{D4BBD55C-443F-264E-B26E-402F1F1059B6}" presName="circle1" presStyleLbl="lnNode1" presStyleIdx="0" presStyleCnt="4"/>
      <dgm:spPr/>
    </dgm:pt>
    <dgm:pt modelId="{38915BCA-97AB-0F4A-94B4-9B4F9309DA7D}" type="pres">
      <dgm:prSet presAssocID="{D4BBD55C-443F-264E-B26E-402F1F1059B6}" presName="text1" presStyleLbl="revTx" presStyleIdx="0" presStyleCnt="4">
        <dgm:presLayoutVars>
          <dgm:bulletEnabled val="1"/>
        </dgm:presLayoutVars>
      </dgm:prSet>
      <dgm:spPr/>
    </dgm:pt>
    <dgm:pt modelId="{3A53DA79-B712-564F-A377-543E44FBC2F4}" type="pres">
      <dgm:prSet presAssocID="{D4BBD55C-443F-264E-B26E-402F1F1059B6}" presName="line1" presStyleLbl="callout" presStyleIdx="0" presStyleCnt="8"/>
      <dgm:spPr/>
    </dgm:pt>
    <dgm:pt modelId="{3832B4EF-A792-CA46-BFDA-800C66D30DA3}" type="pres">
      <dgm:prSet presAssocID="{D4BBD55C-443F-264E-B26E-402F1F1059B6}" presName="d1" presStyleLbl="callout" presStyleIdx="1" presStyleCnt="8"/>
      <dgm:spPr/>
    </dgm:pt>
    <dgm:pt modelId="{087C6BBB-1EF8-5D41-AC2C-78164285CFCE}" type="pres">
      <dgm:prSet presAssocID="{69D689CD-03C8-6C43-82FD-D26B8C74D84C}" presName="circle2" presStyleLbl="lnNode1" presStyleIdx="1" presStyleCnt="4"/>
      <dgm:spPr/>
    </dgm:pt>
    <dgm:pt modelId="{187310B9-1B7C-8649-A0E8-15E24FAFE98D}" type="pres">
      <dgm:prSet presAssocID="{69D689CD-03C8-6C43-82FD-D26B8C74D84C}" presName="text2" presStyleLbl="revTx" presStyleIdx="1" presStyleCnt="4">
        <dgm:presLayoutVars>
          <dgm:bulletEnabled val="1"/>
        </dgm:presLayoutVars>
      </dgm:prSet>
      <dgm:spPr/>
    </dgm:pt>
    <dgm:pt modelId="{1A39F8A6-18E2-1446-BBE0-DC09A232472B}" type="pres">
      <dgm:prSet presAssocID="{69D689CD-03C8-6C43-82FD-D26B8C74D84C}" presName="line2" presStyleLbl="callout" presStyleIdx="2" presStyleCnt="8"/>
      <dgm:spPr/>
    </dgm:pt>
    <dgm:pt modelId="{CC56B004-E3C1-794E-8893-9C400F499273}" type="pres">
      <dgm:prSet presAssocID="{69D689CD-03C8-6C43-82FD-D26B8C74D84C}" presName="d2" presStyleLbl="callout" presStyleIdx="3" presStyleCnt="8"/>
      <dgm:spPr/>
    </dgm:pt>
    <dgm:pt modelId="{A7A61D52-D378-E541-BB62-E9DCD209855A}" type="pres">
      <dgm:prSet presAssocID="{6A096276-FAF1-F043-8273-80D9844E7E5F}" presName="circle3" presStyleLbl="lnNode1" presStyleIdx="2" presStyleCnt="4"/>
      <dgm:spPr/>
    </dgm:pt>
    <dgm:pt modelId="{3923C60A-9CD3-8F46-96C6-D7F0E501B2CB}" type="pres">
      <dgm:prSet presAssocID="{6A096276-FAF1-F043-8273-80D9844E7E5F}" presName="text3" presStyleLbl="revTx" presStyleIdx="2" presStyleCnt="4">
        <dgm:presLayoutVars>
          <dgm:bulletEnabled val="1"/>
        </dgm:presLayoutVars>
      </dgm:prSet>
      <dgm:spPr/>
    </dgm:pt>
    <dgm:pt modelId="{E9B47CD6-A219-9241-AB1B-64EDBC925A56}" type="pres">
      <dgm:prSet presAssocID="{6A096276-FAF1-F043-8273-80D9844E7E5F}" presName="line3" presStyleLbl="callout" presStyleIdx="4" presStyleCnt="8"/>
      <dgm:spPr/>
    </dgm:pt>
    <dgm:pt modelId="{B50FC682-C411-7C4C-82AF-7D8C766279F1}" type="pres">
      <dgm:prSet presAssocID="{6A096276-FAF1-F043-8273-80D9844E7E5F}" presName="d3" presStyleLbl="callout" presStyleIdx="5" presStyleCnt="8"/>
      <dgm:spPr/>
    </dgm:pt>
    <dgm:pt modelId="{FB18AF68-77AE-9044-815F-4D59080037FD}" type="pres">
      <dgm:prSet presAssocID="{12A79C5A-96DF-234F-9411-27CEB1716057}" presName="circle4" presStyleLbl="lnNode1" presStyleIdx="3" presStyleCnt="4"/>
      <dgm:spPr/>
    </dgm:pt>
    <dgm:pt modelId="{1DA85EA9-BC6F-3B4F-A363-3583DC292249}" type="pres">
      <dgm:prSet presAssocID="{12A79C5A-96DF-234F-9411-27CEB1716057}" presName="text4" presStyleLbl="revTx" presStyleIdx="3" presStyleCnt="4">
        <dgm:presLayoutVars>
          <dgm:bulletEnabled val="1"/>
        </dgm:presLayoutVars>
      </dgm:prSet>
      <dgm:spPr/>
    </dgm:pt>
    <dgm:pt modelId="{ABFFC13B-27CF-FE4E-8899-54FF32628E18}" type="pres">
      <dgm:prSet presAssocID="{12A79C5A-96DF-234F-9411-27CEB1716057}" presName="line4" presStyleLbl="callout" presStyleIdx="6" presStyleCnt="8"/>
      <dgm:spPr/>
    </dgm:pt>
    <dgm:pt modelId="{B16EAAA9-555F-854A-8FF1-BD28C332F4B8}" type="pres">
      <dgm:prSet presAssocID="{12A79C5A-96DF-234F-9411-27CEB1716057}" presName="d4" presStyleLbl="callout" presStyleIdx="7" presStyleCnt="8"/>
      <dgm:spPr/>
    </dgm:pt>
  </dgm:ptLst>
  <dgm:cxnLst>
    <dgm:cxn modelId="{A408163F-F937-B64E-9625-880ED116EA43}" srcId="{82DCCA69-3C63-604D-8EF4-E23D7C55C1EC}" destId="{D4BBD55C-443F-264E-B26E-402F1F1059B6}" srcOrd="0" destOrd="0" parTransId="{E0FB1C58-45FA-D945-A8DE-F37CD99CD235}" sibTransId="{5FCCB3EB-0B40-DA48-BF9A-6F5ECEF83013}"/>
    <dgm:cxn modelId="{61EE6F52-D38D-E34F-B682-15CBB4BA861B}" type="presOf" srcId="{12A79C5A-96DF-234F-9411-27CEB1716057}" destId="{1DA85EA9-BC6F-3B4F-A363-3583DC292249}" srcOrd="0" destOrd="0" presId="urn:microsoft.com/office/officeart/2005/8/layout/target1"/>
    <dgm:cxn modelId="{678DC653-6223-E84A-939E-8744957F3B42}" type="presOf" srcId="{D4BBD55C-443F-264E-B26E-402F1F1059B6}" destId="{38915BCA-97AB-0F4A-94B4-9B4F9309DA7D}" srcOrd="0" destOrd="0" presId="urn:microsoft.com/office/officeart/2005/8/layout/target1"/>
    <dgm:cxn modelId="{6E2A7562-BBE0-3340-9D2A-4927941FA393}" type="presOf" srcId="{82DCCA69-3C63-604D-8EF4-E23D7C55C1EC}" destId="{60C7E1E4-72E6-FA42-AC35-B7291864C17A}" srcOrd="0" destOrd="0" presId="urn:microsoft.com/office/officeart/2005/8/layout/target1"/>
    <dgm:cxn modelId="{DD07C679-0726-1C43-BBEA-838BB9138457}" srcId="{82DCCA69-3C63-604D-8EF4-E23D7C55C1EC}" destId="{12A79C5A-96DF-234F-9411-27CEB1716057}" srcOrd="3" destOrd="0" parTransId="{9F614F51-CFE2-D346-B76F-1F2ADF3CC580}" sibTransId="{AA6ACD23-D2CD-5145-82BC-2096529E85CB}"/>
    <dgm:cxn modelId="{FDC24C7E-279F-6542-A596-3D840CAA2F61}" type="presOf" srcId="{69D689CD-03C8-6C43-82FD-D26B8C74D84C}" destId="{187310B9-1B7C-8649-A0E8-15E24FAFE98D}" srcOrd="0" destOrd="0" presId="urn:microsoft.com/office/officeart/2005/8/layout/target1"/>
    <dgm:cxn modelId="{FF734FA0-3494-F541-ADD4-E4E7267DB719}" srcId="{82DCCA69-3C63-604D-8EF4-E23D7C55C1EC}" destId="{6A096276-FAF1-F043-8273-80D9844E7E5F}" srcOrd="2" destOrd="0" parTransId="{19FF6764-3814-9243-9735-8A096C23F82A}" sibTransId="{B47E62FA-D511-9345-BD3E-F69C84E52AEF}"/>
    <dgm:cxn modelId="{F526FABD-F15D-0041-9ABD-A59C4DDE9859}" srcId="{82DCCA69-3C63-604D-8EF4-E23D7C55C1EC}" destId="{69D689CD-03C8-6C43-82FD-D26B8C74D84C}" srcOrd="1" destOrd="0" parTransId="{DFC50623-B016-624A-85C2-EF4FFA1A02BE}" sibTransId="{CF9BCDD2-4CAE-8F41-B090-AD59F2DE0EBB}"/>
    <dgm:cxn modelId="{3BEFB2D5-9758-2245-8DF3-A4DE478BC783}" type="presOf" srcId="{6A096276-FAF1-F043-8273-80D9844E7E5F}" destId="{3923C60A-9CD3-8F46-96C6-D7F0E501B2CB}" srcOrd="0" destOrd="0" presId="urn:microsoft.com/office/officeart/2005/8/layout/target1"/>
    <dgm:cxn modelId="{A4635484-D578-4C40-A9EC-AE57A60C3BB2}" type="presParOf" srcId="{60C7E1E4-72E6-FA42-AC35-B7291864C17A}" destId="{B33526E5-91EC-9941-A40D-B5A7CBC063BF}" srcOrd="0" destOrd="0" presId="urn:microsoft.com/office/officeart/2005/8/layout/target1"/>
    <dgm:cxn modelId="{D6337B4F-B703-7943-91D1-86C2518817DA}" type="presParOf" srcId="{60C7E1E4-72E6-FA42-AC35-B7291864C17A}" destId="{38915BCA-97AB-0F4A-94B4-9B4F9309DA7D}" srcOrd="1" destOrd="0" presId="urn:microsoft.com/office/officeart/2005/8/layout/target1"/>
    <dgm:cxn modelId="{5E10742E-A313-BE48-B302-20D0216476FB}" type="presParOf" srcId="{60C7E1E4-72E6-FA42-AC35-B7291864C17A}" destId="{3A53DA79-B712-564F-A377-543E44FBC2F4}" srcOrd="2" destOrd="0" presId="urn:microsoft.com/office/officeart/2005/8/layout/target1"/>
    <dgm:cxn modelId="{F223754E-6750-CE46-88C9-D6243C99BDF4}" type="presParOf" srcId="{60C7E1E4-72E6-FA42-AC35-B7291864C17A}" destId="{3832B4EF-A792-CA46-BFDA-800C66D30DA3}" srcOrd="3" destOrd="0" presId="urn:microsoft.com/office/officeart/2005/8/layout/target1"/>
    <dgm:cxn modelId="{E3077144-BEF6-1F41-AD87-55505717B0F1}" type="presParOf" srcId="{60C7E1E4-72E6-FA42-AC35-B7291864C17A}" destId="{087C6BBB-1EF8-5D41-AC2C-78164285CFCE}" srcOrd="4" destOrd="0" presId="urn:microsoft.com/office/officeart/2005/8/layout/target1"/>
    <dgm:cxn modelId="{5AE16616-A528-1D48-A365-D3299EC8BCE8}" type="presParOf" srcId="{60C7E1E4-72E6-FA42-AC35-B7291864C17A}" destId="{187310B9-1B7C-8649-A0E8-15E24FAFE98D}" srcOrd="5" destOrd="0" presId="urn:microsoft.com/office/officeart/2005/8/layout/target1"/>
    <dgm:cxn modelId="{502D3B03-57BF-BB4B-8990-D47164ED2292}" type="presParOf" srcId="{60C7E1E4-72E6-FA42-AC35-B7291864C17A}" destId="{1A39F8A6-18E2-1446-BBE0-DC09A232472B}" srcOrd="6" destOrd="0" presId="urn:microsoft.com/office/officeart/2005/8/layout/target1"/>
    <dgm:cxn modelId="{D51ACCD1-F2A2-7143-9F4A-8E3F6B362B16}" type="presParOf" srcId="{60C7E1E4-72E6-FA42-AC35-B7291864C17A}" destId="{CC56B004-E3C1-794E-8893-9C400F499273}" srcOrd="7" destOrd="0" presId="urn:microsoft.com/office/officeart/2005/8/layout/target1"/>
    <dgm:cxn modelId="{D13B1532-24B3-5948-9ECC-BA2DAD55C1AF}" type="presParOf" srcId="{60C7E1E4-72E6-FA42-AC35-B7291864C17A}" destId="{A7A61D52-D378-E541-BB62-E9DCD209855A}" srcOrd="8" destOrd="0" presId="urn:microsoft.com/office/officeart/2005/8/layout/target1"/>
    <dgm:cxn modelId="{C63C241C-42CD-8A41-A13B-31FBE8CCF122}" type="presParOf" srcId="{60C7E1E4-72E6-FA42-AC35-B7291864C17A}" destId="{3923C60A-9CD3-8F46-96C6-D7F0E501B2CB}" srcOrd="9" destOrd="0" presId="urn:microsoft.com/office/officeart/2005/8/layout/target1"/>
    <dgm:cxn modelId="{BA1C5B69-88A7-9D43-8B87-E7CD166F872E}" type="presParOf" srcId="{60C7E1E4-72E6-FA42-AC35-B7291864C17A}" destId="{E9B47CD6-A219-9241-AB1B-64EDBC925A56}" srcOrd="10" destOrd="0" presId="urn:microsoft.com/office/officeart/2005/8/layout/target1"/>
    <dgm:cxn modelId="{6ABD56FA-14E5-9542-8F9C-006492B325B1}" type="presParOf" srcId="{60C7E1E4-72E6-FA42-AC35-B7291864C17A}" destId="{B50FC682-C411-7C4C-82AF-7D8C766279F1}" srcOrd="11" destOrd="0" presId="urn:microsoft.com/office/officeart/2005/8/layout/target1"/>
    <dgm:cxn modelId="{8BE0F351-15F2-F548-B15B-33E80DF58EEE}" type="presParOf" srcId="{60C7E1E4-72E6-FA42-AC35-B7291864C17A}" destId="{FB18AF68-77AE-9044-815F-4D59080037FD}" srcOrd="12" destOrd="0" presId="urn:microsoft.com/office/officeart/2005/8/layout/target1"/>
    <dgm:cxn modelId="{6B350054-CC7D-674B-BE77-7EA9ADB4DB8A}" type="presParOf" srcId="{60C7E1E4-72E6-FA42-AC35-B7291864C17A}" destId="{1DA85EA9-BC6F-3B4F-A363-3583DC292249}" srcOrd="13" destOrd="0" presId="urn:microsoft.com/office/officeart/2005/8/layout/target1"/>
    <dgm:cxn modelId="{9F30D171-F038-A94E-B1D7-6B8CB70A9589}" type="presParOf" srcId="{60C7E1E4-72E6-FA42-AC35-B7291864C17A}" destId="{ABFFC13B-27CF-FE4E-8899-54FF32628E18}" srcOrd="14" destOrd="0" presId="urn:microsoft.com/office/officeart/2005/8/layout/target1"/>
    <dgm:cxn modelId="{0A05B7DD-A308-7F4D-B6F4-F2C26CD42D19}" type="presParOf" srcId="{60C7E1E4-72E6-FA42-AC35-B7291864C17A}" destId="{B16EAAA9-555F-854A-8FF1-BD28C332F4B8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8AF68-77AE-9044-815F-4D59080037FD}">
      <dsp:nvSpPr>
        <dsp:cNvPr id="0" name=""/>
        <dsp:cNvSpPr/>
      </dsp:nvSpPr>
      <dsp:spPr>
        <a:xfrm>
          <a:off x="1376533" y="1123950"/>
          <a:ext cx="3371850" cy="3371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61D52-D378-E541-BB62-E9DCD209855A}">
      <dsp:nvSpPr>
        <dsp:cNvPr id="0" name=""/>
        <dsp:cNvSpPr/>
      </dsp:nvSpPr>
      <dsp:spPr>
        <a:xfrm>
          <a:off x="1858427" y="1605843"/>
          <a:ext cx="2408062" cy="24080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C6BBB-1EF8-5D41-AC2C-78164285CFCE}">
      <dsp:nvSpPr>
        <dsp:cNvPr id="0" name=""/>
        <dsp:cNvSpPr/>
      </dsp:nvSpPr>
      <dsp:spPr>
        <a:xfrm>
          <a:off x="2340039" y="2087456"/>
          <a:ext cx="1444837" cy="14448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526E5-91EC-9941-A40D-B5A7CBC063BF}">
      <dsp:nvSpPr>
        <dsp:cNvPr id="0" name=""/>
        <dsp:cNvSpPr/>
      </dsp:nvSpPr>
      <dsp:spPr>
        <a:xfrm>
          <a:off x="2821652" y="2569068"/>
          <a:ext cx="481612" cy="4816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15BCA-97AB-0F4A-94B4-9B4F9309DA7D}">
      <dsp:nvSpPr>
        <dsp:cNvPr id="0" name=""/>
        <dsp:cNvSpPr/>
      </dsp:nvSpPr>
      <dsp:spPr>
        <a:xfrm>
          <a:off x="5310358" y="0"/>
          <a:ext cx="1685925" cy="8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Screen magnifiers </a:t>
          </a:r>
        </a:p>
      </dsp:txBody>
      <dsp:txXfrm>
        <a:off x="5310358" y="0"/>
        <a:ext cx="1685925" cy="806434"/>
      </dsp:txXfrm>
    </dsp:sp>
    <dsp:sp modelId="{3A53DA79-B712-564F-A377-543E44FBC2F4}">
      <dsp:nvSpPr>
        <dsp:cNvPr id="0" name=""/>
        <dsp:cNvSpPr/>
      </dsp:nvSpPr>
      <dsp:spPr>
        <a:xfrm>
          <a:off x="4888877" y="403217"/>
          <a:ext cx="42148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2B4EF-A792-CA46-BFDA-800C66D30DA3}">
      <dsp:nvSpPr>
        <dsp:cNvPr id="0" name=""/>
        <dsp:cNvSpPr/>
      </dsp:nvSpPr>
      <dsp:spPr>
        <a:xfrm rot="5400000">
          <a:off x="2770231" y="668750"/>
          <a:ext cx="2382774" cy="185451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310B9-1B7C-8649-A0E8-15E24FAFE98D}">
      <dsp:nvSpPr>
        <dsp:cNvPr id="0" name=""/>
        <dsp:cNvSpPr/>
      </dsp:nvSpPr>
      <dsp:spPr>
        <a:xfrm>
          <a:off x="5310358" y="806434"/>
          <a:ext cx="1685925" cy="8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Screen readers </a:t>
          </a:r>
        </a:p>
      </dsp:txBody>
      <dsp:txXfrm>
        <a:off x="5310358" y="806434"/>
        <a:ext cx="1685925" cy="806434"/>
      </dsp:txXfrm>
    </dsp:sp>
    <dsp:sp modelId="{1A39F8A6-18E2-1446-BBE0-DC09A232472B}">
      <dsp:nvSpPr>
        <dsp:cNvPr id="0" name=""/>
        <dsp:cNvSpPr/>
      </dsp:nvSpPr>
      <dsp:spPr>
        <a:xfrm>
          <a:off x="4888877" y="1209651"/>
          <a:ext cx="42148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6B004-E3C1-794E-8893-9C400F499273}">
      <dsp:nvSpPr>
        <dsp:cNvPr id="0" name=""/>
        <dsp:cNvSpPr/>
      </dsp:nvSpPr>
      <dsp:spPr>
        <a:xfrm rot="5400000">
          <a:off x="3182721" y="1461977"/>
          <a:ext cx="1956796" cy="145270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3C60A-9CD3-8F46-96C6-D7F0E501B2CB}">
      <dsp:nvSpPr>
        <dsp:cNvPr id="0" name=""/>
        <dsp:cNvSpPr/>
      </dsp:nvSpPr>
      <dsp:spPr>
        <a:xfrm>
          <a:off x="5310358" y="1612868"/>
          <a:ext cx="1685925" cy="8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Speech recognition </a:t>
          </a:r>
        </a:p>
      </dsp:txBody>
      <dsp:txXfrm>
        <a:off x="5310358" y="1612868"/>
        <a:ext cx="1685925" cy="806434"/>
      </dsp:txXfrm>
    </dsp:sp>
    <dsp:sp modelId="{E9B47CD6-A219-9241-AB1B-64EDBC925A56}">
      <dsp:nvSpPr>
        <dsp:cNvPr id="0" name=""/>
        <dsp:cNvSpPr/>
      </dsp:nvSpPr>
      <dsp:spPr>
        <a:xfrm>
          <a:off x="4888877" y="2016085"/>
          <a:ext cx="42148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0FC682-C411-7C4C-82AF-7D8C766279F1}">
      <dsp:nvSpPr>
        <dsp:cNvPr id="0" name=""/>
        <dsp:cNvSpPr/>
      </dsp:nvSpPr>
      <dsp:spPr>
        <a:xfrm rot="5400000">
          <a:off x="3582004" y="2201256"/>
          <a:ext cx="1492605" cy="112114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85EA9-BC6F-3B4F-A363-3583DC292249}">
      <dsp:nvSpPr>
        <dsp:cNvPr id="0" name=""/>
        <dsp:cNvSpPr/>
      </dsp:nvSpPr>
      <dsp:spPr>
        <a:xfrm>
          <a:off x="5310358" y="2419302"/>
          <a:ext cx="1685925" cy="8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Tabbing through structural elements </a:t>
          </a:r>
        </a:p>
      </dsp:txBody>
      <dsp:txXfrm>
        <a:off x="5310358" y="2419302"/>
        <a:ext cx="1685925" cy="806434"/>
      </dsp:txXfrm>
    </dsp:sp>
    <dsp:sp modelId="{ABFFC13B-27CF-FE4E-8899-54FF32628E18}">
      <dsp:nvSpPr>
        <dsp:cNvPr id="0" name=""/>
        <dsp:cNvSpPr/>
      </dsp:nvSpPr>
      <dsp:spPr>
        <a:xfrm>
          <a:off x="4888877" y="2822519"/>
          <a:ext cx="42148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6EAAA9-555F-854A-8FF1-BD28C332F4B8}">
      <dsp:nvSpPr>
        <dsp:cNvPr id="0" name=""/>
        <dsp:cNvSpPr/>
      </dsp:nvSpPr>
      <dsp:spPr>
        <a:xfrm rot="5400000">
          <a:off x="3982242" y="2943456"/>
          <a:ext cx="1025941" cy="78339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F50BCB02-C88F-2C43-BAB8-54B32878339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83A1068-F72B-44F8-8D40-F7A5AC68932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16ACB23-5709-4731-BF33-86BFC36EA244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254F1A1-7ACB-4574-BBEF-D474E114D1A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6F86D853-D683-443F-BF7B-8DEA09C387C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A2607C2-89B4-4378-9E17-6CF54092CBE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503EC4E2-3789-414A-B0ED-2436F9BCAC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95B66012-7B4D-6642-960E-490D25E9DB0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08D20C7-A75A-894A-B1CF-9E93CDE04593}" type="slidenum">
              <a:rPr lang="ru-RU" altLang="ru-RU" sz="1400" smtClean="0"/>
              <a:pPr>
                <a:spcBef>
                  <a:spcPct val="0"/>
                </a:spcBef>
              </a:pPr>
              <a:t>1</a:t>
            </a:fld>
            <a:endParaRPr lang="ru-RU" altLang="ru-RU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4A6F18BD-C12F-DF4B-B878-E9D7148532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8F832D03-5F4A-FF4B-BEF3-01ADD9BAB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10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1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11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59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12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791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13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86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03EC4E2-3789-414A-B0ED-2436F9BCAC9D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8680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16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23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17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60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18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36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19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07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03EC4E2-3789-414A-B0ED-2436F9BCAC9D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2949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2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21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14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23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30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24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15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25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82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26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89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27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97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3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9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4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03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5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71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6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33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7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8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8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71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C2987403-020C-564D-B604-12116F187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6986A9-BD77-954A-B099-BBC21D704931}" type="slidenum">
              <a:rPr lang="ru-RU" altLang="ru-RU" sz="1400" smtClean="0"/>
              <a:pPr>
                <a:spcBef>
                  <a:spcPct val="0"/>
                </a:spcBef>
              </a:pPr>
              <a:t>9</a:t>
            </a:fld>
            <a:endParaRPr lang="ru-RU" altLang="ru-RU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8D6219DC-2E32-F546-8A41-240F0B884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B45C5C35-BC35-1143-88E7-B19DCD141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72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9EF355-9BE6-644B-ACFC-B03518B6A1A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D8AD2A-720B-AD45-A65E-FBB816B8D08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4046C5-A1D5-4F45-864C-A93A48C075A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EAA2F-EF58-AF45-ACE1-AAC0F46C35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784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01C5B-FD52-DE45-8A08-2D0B2A5F40D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ADCC7D-3FE1-4C41-A6DE-510A84DE3C7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8163A-F652-1041-BD6B-2B632B5366A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F1EFF-47E4-B949-B6D6-C4A6F5EA11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980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B7C6BC-1DE0-8D41-B5C3-BA408CE90C2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DB3028-2B1A-3A42-8A51-9E330407D46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2DB18-FBD5-4B4E-AEA9-B667EB20F2F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77F5B-550C-644A-9B9A-82486E35CF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100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111B20-4550-EF47-8983-B82E28E43E4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9924B-EFE9-104E-AA6C-38A89B9146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1235A-DDCF-7548-BB67-32EA5AFF507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A529E-65B0-A34A-92CA-E4609E2212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523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A4B834-0142-BD4D-98D4-F22FA40FF5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103E9-F661-304E-8945-E63CD8D29E0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5BA319-5549-9149-A5FA-8B5595DFC78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054F8-826D-4D40-8B73-A2302ED9A9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6011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7B22BF-1185-8341-9E68-C6B6C03A9A3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5466123-6AA1-B443-8FF1-7D0A7506E1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668FD8E-30E7-074E-B19A-4B81BB3D367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12D83-2C85-6C44-8D95-F0B3836DE2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587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1DAB84-8601-184D-ADA8-B4CB9A95B63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FAA7549-AAB1-C743-9D74-5FC69E9B656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9AE3E06-F6BD-5149-9727-2443F19D594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0AB8E-8275-724A-8B2B-7D3151C93A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227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3812B74-32D9-C445-8B26-A64C44B4887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32E816-1E8F-C74F-AFD7-4757624FF26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EEB8B8-8531-9243-8BB8-241234709C9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4B59D-98ED-D645-8438-79BCDF9D53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74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53333DD-B1C7-AA47-ACD7-5EF813C669A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C1EB8B-E047-3B46-867E-26DB7C961BC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583D60-8C67-2740-ABE3-030C55EFC5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5485A-5BC8-4543-81A0-94C1CF6876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677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64DA85-DD6E-764D-8455-B60CDF0643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BC98149-9BBC-A24B-A39C-03DF91307C0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BAB3C60-877A-4F4C-8468-1F01C07673F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6832F-424E-594B-97B6-A5B77C40A7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170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5D670A2-CF1B-F34D-9EE7-9B599DBA7B2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8EF7EF1-C09D-9748-9772-71B35EF9868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BEEAC51-F200-4C40-901D-34DE0AD45E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2FE9D-2AF8-AC44-BE7F-FBF486FF58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61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D221616-75A5-604C-94A6-27CB95822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2BD2C0F-E347-C14B-8E26-6238DAB0D4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AEA4831-5531-4277-9F82-7E825813C84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408A67-6F8A-4D6F-BEDE-36A58AD5E84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5ABAC1C-53C1-4ACE-A0CF-752DF8EABD6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1C72AC55-43D8-1742-8525-AAB055C813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.png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tinyurl.com/y7ck4nx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tinyurl.com/jbcnrfx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tinyurl.com/n6g5ozj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tinyurl.com/y83hodx6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inyurl.com/y9g3nsw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eshare.net/Applitools/automating-accessibility-tests-web-is-for-everyone-by-manoj-kumar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prezi.com/2p0metbinudn/agile-accessibility-teste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eque.com/axe/" TargetMode="External"/><Relationship Id="rId5" Type="http://schemas.openxmlformats.org/officeDocument/2006/relationships/hyperlink" Target="https://wave.webaim.org/" TargetMode="External"/><Relationship Id="rId10" Type="http://schemas.openxmlformats.org/officeDocument/2006/relationships/hyperlink" Target="https://www.npmjs.com/package/protractor-accessibility-plugin" TargetMode="External"/><Relationship Id="rId4" Type="http://schemas.openxmlformats.org/officeDocument/2006/relationships/hyperlink" Target="http://squizlabs.github.io/HTML_CodeSniffer/" TargetMode="External"/><Relationship Id="rId9" Type="http://schemas.openxmlformats.org/officeDocument/2006/relationships/hyperlink" Target="https://dojo.ministryoftesting.com/dojo/lessons/30-days-of-accessibility-testi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rakeshkmr516@gmail.com" TargetMode="External"/><Relationship Id="rId4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B1F7552E-9157-DC48-B8CB-0302CD185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2663825"/>
          </a:xfrm>
          <a:prstGeom prst="roundRect">
            <a:avLst>
              <a:gd name="adj" fmla="val 56"/>
            </a:avLst>
          </a:prstGeom>
          <a:solidFill>
            <a:srgbClr val="24877A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CF545545-C351-5C43-B297-4DB6F234C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254000"/>
            <a:ext cx="589597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3000">
                <a:solidFill>
                  <a:srgbClr val="79C6BB"/>
                </a:solidFill>
                <a:latin typeface="Open Sans" pitchFamily="32" charset="0"/>
              </a:rPr>
              <a:t>Software quality assurance days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3209B6E0-DB08-0C4B-9E49-26127F2EC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863600"/>
            <a:ext cx="58610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2700">
                <a:solidFill>
                  <a:srgbClr val="FFFFFF"/>
                </a:solidFill>
                <a:latin typeface="Open Sans" pitchFamily="32" charset="0"/>
              </a:rPr>
              <a:t>International Conference of </a:t>
            </a:r>
          </a:p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2700">
                <a:solidFill>
                  <a:srgbClr val="FFFFFF"/>
                </a:solidFill>
                <a:latin typeface="Open Sans" pitchFamily="32" charset="0"/>
              </a:rPr>
              <a:t>Software Quality Assurance</a:t>
            </a:r>
            <a:endParaRPr lang="ru-RU" altLang="ru-RU" sz="2700">
              <a:solidFill>
                <a:srgbClr val="FFFFFF"/>
              </a:solidFill>
              <a:latin typeface="Open Sans" pitchFamily="32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CA6312F3-7D58-0A4F-9170-68880007A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1830388"/>
            <a:ext cx="1873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2200">
                <a:solidFill>
                  <a:srgbClr val="FFFFFF"/>
                </a:solidFill>
                <a:latin typeface="Open Sans" pitchFamily="32" charset="0"/>
              </a:rPr>
              <a:t>sqadays.com</a:t>
            </a:r>
          </a:p>
        </p:txBody>
      </p:sp>
      <p:sp>
        <p:nvSpPr>
          <p:cNvPr id="3078" name="AutoShape 6">
            <a:extLst>
              <a:ext uri="{FF2B5EF4-FFF2-40B4-BE49-F238E27FC236}">
                <a16:creationId xmlns:a16="http://schemas.microsoft.com/office/drawing/2014/main" id="{0CA07277-29DB-7843-B38A-5D02D8430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AC1EF975-2F89-3046-BE91-297EE59BF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34213"/>
            <a:ext cx="27257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1800" dirty="0">
                <a:solidFill>
                  <a:srgbClr val="FFFFFF"/>
                </a:solidFill>
                <a:latin typeface="Open Sans" pitchFamily="32" charset="0"/>
              </a:rPr>
              <a:t>Moscow</a:t>
            </a:r>
            <a:r>
              <a:rPr lang="ru-RU" altLang="ru-RU" sz="1800" dirty="0">
                <a:solidFill>
                  <a:srgbClr val="FFFFFF"/>
                </a:solidFill>
                <a:latin typeface="Open Sans" pitchFamily="32" charset="0"/>
              </a:rPr>
              <a:t> </a:t>
            </a:r>
            <a:r>
              <a:rPr lang="en-US" altLang="ru-RU" sz="1800" dirty="0">
                <a:solidFill>
                  <a:srgbClr val="FFFFFF"/>
                </a:solidFill>
                <a:latin typeface="Open Sans" pitchFamily="32" charset="0"/>
              </a:rPr>
              <a:t>Nov 23</a:t>
            </a:r>
            <a:r>
              <a:rPr lang="ru-RU" altLang="ru-RU" sz="1800" dirty="0">
                <a:solidFill>
                  <a:srgbClr val="FFFFFF"/>
                </a:solidFill>
                <a:latin typeface="Open Sans" pitchFamily="32" charset="0"/>
              </a:rPr>
              <a:t>–</a:t>
            </a:r>
            <a:r>
              <a:rPr lang="en-US" altLang="ru-RU" sz="1800" dirty="0">
                <a:solidFill>
                  <a:srgbClr val="FFFFFF"/>
                </a:solidFill>
                <a:latin typeface="Open Sans" pitchFamily="32" charset="0"/>
              </a:rPr>
              <a:t>24,</a:t>
            </a:r>
            <a:r>
              <a:rPr lang="ru-RU" altLang="ru-RU" sz="1800" dirty="0">
                <a:solidFill>
                  <a:srgbClr val="FFFFFF"/>
                </a:solidFill>
                <a:latin typeface="Open Sans" pitchFamily="32" charset="0"/>
              </a:rPr>
              <a:t> 201</a:t>
            </a:r>
            <a:r>
              <a:rPr lang="en-US" altLang="ru-RU" sz="1800" dirty="0">
                <a:solidFill>
                  <a:srgbClr val="FFFFFF"/>
                </a:solidFill>
                <a:latin typeface="Open Sans" pitchFamily="32" charset="0"/>
              </a:rPr>
              <a:t>8</a:t>
            </a:r>
            <a:endParaRPr lang="ru-RU" altLang="ru-RU" sz="1800" dirty="0">
              <a:solidFill>
                <a:srgbClr val="FFFFFF"/>
              </a:solidFill>
              <a:latin typeface="Open Sans" pitchFamily="32" charset="0"/>
            </a:endParaRP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E1859B42-328C-3E48-BC1E-F23756FF8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987675"/>
            <a:ext cx="93599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dirty="0">
                <a:latin typeface="Open Sans" pitchFamily="32" charset="0"/>
              </a:rPr>
              <a:t>Rakesh Kondreddy</a:t>
            </a:r>
            <a:endParaRPr lang="ru-RU" altLang="ru-RU" dirty="0">
              <a:latin typeface="Open Sans" pitchFamily="32" charset="0"/>
            </a:endParaRP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B6ACBF85-CF86-5F4B-9FEE-ED3EB5CB6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563938"/>
            <a:ext cx="9288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1400" dirty="0">
                <a:latin typeface="Open Sans" pitchFamily="32" charset="0"/>
              </a:rPr>
              <a:t>Ellucian</a:t>
            </a:r>
            <a:r>
              <a:rPr lang="ru-RU" altLang="ru-RU" sz="1400" dirty="0">
                <a:latin typeface="Open Sans" pitchFamily="32" charset="0"/>
              </a:rPr>
              <a:t>. </a:t>
            </a:r>
            <a:r>
              <a:rPr lang="en-US" altLang="ru-RU" sz="1400" dirty="0">
                <a:latin typeface="Open Sans" pitchFamily="32" charset="0"/>
              </a:rPr>
              <a:t>Bangalore</a:t>
            </a:r>
            <a:r>
              <a:rPr lang="ru-RU" altLang="ru-RU" sz="1400" dirty="0">
                <a:latin typeface="Open Sans" pitchFamily="32" charset="0"/>
              </a:rPr>
              <a:t>, </a:t>
            </a:r>
            <a:r>
              <a:rPr lang="en-US" altLang="ru-RU" sz="1400" dirty="0">
                <a:latin typeface="Open Sans" pitchFamily="32" charset="0"/>
              </a:rPr>
              <a:t>India</a:t>
            </a:r>
            <a:endParaRPr lang="ru-RU" altLang="ru-RU" sz="1400" dirty="0">
              <a:latin typeface="Open Sans" pitchFamily="32" charset="0"/>
            </a:endParaRP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DF0FB938-67A2-D34E-BF40-341E2D3AE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3967163"/>
            <a:ext cx="937418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endParaRPr lang="ru-RU" altLang="ru-RU" dirty="0">
              <a:latin typeface="Open Sans" pitchFamily="32" charset="0"/>
            </a:endParaRP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C3095FB2-6CCA-C94C-93AF-0BBB11D90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4543425"/>
            <a:ext cx="93741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endParaRPr lang="ru-RU" altLang="ru-RU" sz="1400" dirty="0">
              <a:latin typeface="Open Sans" pitchFamily="32" charset="0"/>
            </a:endParaRP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00864919-0A98-534A-A2F6-69BADF786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214938"/>
            <a:ext cx="937418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dirty="0">
                <a:solidFill>
                  <a:srgbClr val="24877A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dirty="0">
              <a:solidFill>
                <a:srgbClr val="24877A"/>
              </a:solidFill>
              <a:latin typeface="Open Sans" pitchFamily="32" charset="0"/>
            </a:endParaRPr>
          </a:p>
        </p:txBody>
      </p:sp>
      <p:pic>
        <p:nvPicPr>
          <p:cNvPr id="3085" name="Рисунок 2">
            <a:extLst>
              <a:ext uri="{FF2B5EF4-FFF2-40B4-BE49-F238E27FC236}">
                <a16:creationId xmlns:a16="http://schemas.microsoft.com/office/drawing/2014/main" id="{A258D743-8801-314D-85A8-32B47EEE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2863"/>
            <a:ext cx="1795462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B555B7-822E-C04E-ABDA-59E6E681A96C}"/>
              </a:ext>
            </a:extLst>
          </p:cNvPr>
          <p:cNvSpPr/>
          <p:nvPr/>
        </p:nvSpPr>
        <p:spPr>
          <a:xfrm>
            <a:off x="215775" y="1763613"/>
            <a:ext cx="98648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endParaRPr lang="en-US" dirty="0">
              <a:solidFill>
                <a:srgbClr val="444444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dirty="0">
              <a:solidFill>
                <a:srgbClr val="444444"/>
              </a:solidFill>
              <a:latin typeface="+mn-lt"/>
            </a:endParaRPr>
          </a:p>
          <a:p>
            <a:pPr marL="1028700" lvl="1">
              <a:buFont typeface="Wingdings" pitchFamily="2" charset="2"/>
              <a:buChar char="q"/>
            </a:pPr>
            <a:r>
              <a:rPr lang="en-US" dirty="0">
                <a:solidFill>
                  <a:srgbClr val="444444"/>
                </a:solidFill>
                <a:latin typeface="+mn-lt"/>
              </a:rPr>
              <a:t>WCAG (Web Content Accessibility Guidelines) </a:t>
            </a:r>
          </a:p>
          <a:p>
            <a:pPr marL="1028700" lvl="1">
              <a:buFont typeface="Wingdings" pitchFamily="2" charset="2"/>
              <a:buChar char="q"/>
            </a:pPr>
            <a:endParaRPr lang="en-US" dirty="0">
              <a:solidFill>
                <a:srgbClr val="444444"/>
              </a:solidFill>
              <a:latin typeface="+mn-lt"/>
            </a:endParaRPr>
          </a:p>
          <a:p>
            <a:r>
              <a:rPr lang="en-US" dirty="0">
                <a:solidFill>
                  <a:srgbClr val="262626"/>
                </a:solidFill>
                <a:latin typeface="+mn-lt"/>
              </a:rPr>
              <a:t>		Collection of guidelines, which states the </a:t>
            </a:r>
          </a:p>
          <a:p>
            <a:r>
              <a:rPr lang="en-US" dirty="0">
                <a:solidFill>
                  <a:srgbClr val="262626"/>
                </a:solidFill>
                <a:latin typeface="+mn-lt"/>
              </a:rPr>
              <a:t>		accessibility standards for web software. </a:t>
            </a:r>
          </a:p>
          <a:p>
            <a:endParaRPr lang="en-US" dirty="0">
              <a:solidFill>
                <a:srgbClr val="262626"/>
              </a:solidFill>
              <a:latin typeface="+mn-lt"/>
            </a:endParaRPr>
          </a:p>
          <a:p>
            <a:r>
              <a:rPr lang="en-US" dirty="0">
                <a:solidFill>
                  <a:srgbClr val="262626"/>
                </a:solidFill>
                <a:latin typeface="+mn-lt"/>
              </a:rPr>
              <a:t>		4 principles which consists of 12 guidelines.  </a:t>
            </a:r>
          </a:p>
          <a:p>
            <a:pPr lvl="1"/>
            <a:r>
              <a:rPr lang="en-US" dirty="0">
                <a:solidFill>
                  <a:srgbClr val="262626"/>
                </a:solidFill>
                <a:latin typeface="+mn-lt"/>
              </a:rPr>
              <a:t>			Within the guidelines, </a:t>
            </a:r>
          </a:p>
          <a:p>
            <a:pPr lvl="1"/>
            <a:r>
              <a:rPr lang="en-US" dirty="0">
                <a:solidFill>
                  <a:srgbClr val="262626"/>
                </a:solidFill>
                <a:latin typeface="+mn-lt"/>
              </a:rPr>
              <a:t>			success criteria Classified into 3 different levels: </a:t>
            </a:r>
            <a:endParaRPr lang="en-US" dirty="0">
              <a:solidFill>
                <a:srgbClr val="444444"/>
              </a:solidFill>
              <a:latin typeface="+mn-lt"/>
            </a:endParaRPr>
          </a:p>
          <a:p>
            <a:r>
              <a:rPr lang="en-US" dirty="0">
                <a:solidFill>
                  <a:srgbClr val="444444"/>
                </a:solidFill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751CF6-1F94-4E4A-867F-50A13BA3E76E}"/>
              </a:ext>
            </a:extLst>
          </p:cNvPr>
          <p:cNvSpPr/>
          <p:nvPr/>
        </p:nvSpPr>
        <p:spPr>
          <a:xfrm>
            <a:off x="898525" y="899517"/>
            <a:ext cx="7454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				Standards and 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74287-4F4E-A248-8B87-AC0929D8D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12" y="4580125"/>
            <a:ext cx="5863927" cy="1943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8B9EC8-F8E4-8443-9257-D61B3AFD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380" y="2868438"/>
            <a:ext cx="2514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81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58B7DC-E74B-644D-9CD6-8277C5F39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2" y="1773237"/>
            <a:ext cx="9486900" cy="401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CE2EB-6868-7B4A-89E4-22CAE9C7ED4D}"/>
              </a:ext>
            </a:extLst>
          </p:cNvPr>
          <p:cNvSpPr txBox="1"/>
          <p:nvPr/>
        </p:nvSpPr>
        <p:spPr>
          <a:xfrm>
            <a:off x="1992312" y="960437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		WCAG Principles</a:t>
            </a:r>
          </a:p>
        </p:txBody>
      </p:sp>
    </p:spTree>
    <p:extLst>
      <p:ext uri="{BB962C8B-B14F-4D97-AF65-F5344CB8AC3E}">
        <p14:creationId xmlns:p14="http://schemas.microsoft.com/office/powerpoint/2010/main" val="1252482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EBF0C-DE7C-AF4B-9362-2A59BEC9C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936" y="1485058"/>
            <a:ext cx="65024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EED12-8F8E-3940-9995-681898486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00" y="174247"/>
            <a:ext cx="1905000" cy="1296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F5CE1E-9BDE-E04F-9701-78C1A3A78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00" y="404888"/>
            <a:ext cx="1765300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195D5-2925-584F-8329-3BAC05D87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30" y="2085915"/>
            <a:ext cx="1564640" cy="1564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417CA-B615-4245-A0F5-E423C60B0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2600" y="2241242"/>
            <a:ext cx="147320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AD1C22-6879-E241-860C-B70A9894C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7633" y="4020611"/>
            <a:ext cx="1422400" cy="142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AE50EC-0549-BD4A-B0EA-8BEAD8BA21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200" y="463036"/>
            <a:ext cx="2678112" cy="711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BBC563-BBF7-A64E-885F-7E81590AD9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9712" y="5214096"/>
            <a:ext cx="2446208" cy="16248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CC3314-6563-4E41-8C40-B6FC7149DA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2322" y="411500"/>
            <a:ext cx="27305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06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32209-F468-EB4F-9C57-DFF9E3410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1"/>
            <a:ext cx="10036254" cy="6910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85227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1EAB-1C28-7C4B-A471-70A353C9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Assistive Technologies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FF421C-7B33-7748-B6D0-18BBCA5F7D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392935"/>
              </p:ext>
            </p:extLst>
          </p:nvPr>
        </p:nvGraphicFramePr>
        <p:xfrm>
          <a:off x="796262" y="1874837"/>
          <a:ext cx="8372817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utoShape 1">
            <a:extLst>
              <a:ext uri="{FF2B5EF4-FFF2-40B4-BE49-F238E27FC236}">
                <a16:creationId xmlns:a16="http://schemas.microsoft.com/office/drawing/2014/main" id="{C52B1354-4109-4B40-80EC-07F6DEF1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6000"/>
              </a:lnSpc>
            </a:pPr>
            <a:r>
              <a:rPr lang="en-US" altLang="ru-RU" dirty="0">
                <a:solidFill>
                  <a:srgbClr val="FFFFFF"/>
                </a:solidFill>
                <a:latin typeface="Open Sans" pitchFamily="32" charset="0"/>
              </a:rPr>
              <a:t>			Manual And Automated Accessibility Testing Implementation</a:t>
            </a:r>
            <a:endParaRPr lang="ru-RU" altLang="ru-RU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7AAD1B3F-C377-4240-A090-B324A0C1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C8DD08-8DC8-9C4E-83DF-98064453C116}"/>
              </a:ext>
            </a:extLst>
          </p:cNvPr>
          <p:cNvSpPr/>
          <p:nvPr/>
        </p:nvSpPr>
        <p:spPr>
          <a:xfrm>
            <a:off x="696912" y="1612901"/>
            <a:ext cx="9383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err="1"/>
              <a:t>VoiceOver</a:t>
            </a:r>
            <a:r>
              <a:rPr lang="en-US" dirty="0"/>
              <a:t> </a:t>
            </a:r>
            <a:r>
              <a:rPr lang="en-US" dirty="0" err="1"/>
              <a:t>ScreenReader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https://tinyurl.com/y7ck4nxp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7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FD1A-9E34-5746-A454-9BEEDCE34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VoiceOver</a:t>
            </a:r>
            <a:r>
              <a:rPr lang="en-US" sz="3200" dirty="0"/>
              <a:t> </a:t>
            </a:r>
            <a:r>
              <a:rPr lang="en-US" sz="3200" dirty="0" err="1"/>
              <a:t>ScreenReader</a:t>
            </a:r>
            <a:r>
              <a:rPr lang="en-US" sz="3200" dirty="0"/>
              <a:t> Demo</a:t>
            </a:r>
          </a:p>
        </p:txBody>
      </p:sp>
      <p:pic>
        <p:nvPicPr>
          <p:cNvPr id="3" name="Screen Reader.mp4">
            <a:hlinkClick r:id="" action="ppaction://media"/>
            <a:extLst>
              <a:ext uri="{FF2B5EF4-FFF2-40B4-BE49-F238E27FC236}">
                <a16:creationId xmlns:a16="http://schemas.microsoft.com/office/drawing/2014/main" id="{5B8AB581-CBFD-2440-A9DB-E42BA7E9E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5237"/>
            <a:ext cx="10080625" cy="534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7B9376-C7CA-7E45-852B-561128136C10}"/>
              </a:ext>
            </a:extLst>
          </p:cNvPr>
          <p:cNvSpPr/>
          <p:nvPr/>
        </p:nvSpPr>
        <p:spPr>
          <a:xfrm>
            <a:off x="392112" y="198437"/>
            <a:ext cx="896868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u="sng" dirty="0"/>
              <a:t>Manual Review - Accessibility Tree</a:t>
            </a:r>
          </a:p>
          <a:p>
            <a:r>
              <a:rPr lang="en-US" sz="4400" dirty="0"/>
              <a:t>								Demo</a:t>
            </a:r>
          </a:p>
          <a:p>
            <a:endParaRPr lang="en-US" sz="4400" dirty="0"/>
          </a:p>
          <a:p>
            <a:r>
              <a:rPr lang="en-US" dirty="0"/>
              <a:t>						</a:t>
            </a:r>
            <a:r>
              <a:rPr lang="en-US" sz="2000" dirty="0"/>
              <a:t>Link : </a:t>
            </a:r>
            <a:r>
              <a:rPr lang="en-US" sz="20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https://tinyurl.com/jbcnrfx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Accessibility -Manual Review Recording.mp4">
            <a:hlinkClick r:id="" action="ppaction://media"/>
            <a:extLst>
              <a:ext uri="{FF2B5EF4-FFF2-40B4-BE49-F238E27FC236}">
                <a16:creationId xmlns:a16="http://schemas.microsoft.com/office/drawing/2014/main" id="{040AD363-BCAC-6143-9B1B-39C3A94F4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12" y="2669135"/>
            <a:ext cx="9906000" cy="381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5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7B9376-C7CA-7E45-852B-561128136C10}"/>
              </a:ext>
            </a:extLst>
          </p:cNvPr>
          <p:cNvSpPr/>
          <p:nvPr/>
        </p:nvSpPr>
        <p:spPr>
          <a:xfrm>
            <a:off x="468312" y="93663"/>
            <a:ext cx="8892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	</a:t>
            </a:r>
            <a:r>
              <a:rPr lang="en-US" sz="4400" u="sng" dirty="0"/>
              <a:t>Accessibility Toolbars/ plugins -1 </a:t>
            </a:r>
          </a:p>
          <a:p>
            <a:r>
              <a:rPr lang="en-US" sz="4400" dirty="0"/>
              <a:t>							Demo</a:t>
            </a:r>
          </a:p>
          <a:p>
            <a:endParaRPr lang="en-US" dirty="0"/>
          </a:p>
          <a:p>
            <a:r>
              <a:rPr lang="en-US" dirty="0"/>
              <a:t>					</a:t>
            </a:r>
            <a:r>
              <a:rPr lang="en-US" sz="2000" dirty="0"/>
              <a:t>Link : Axe Plugin: </a:t>
            </a:r>
            <a:r>
              <a:rPr lang="en-US" sz="20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https://tinyurl.com/n6g5ozj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Accessibility Plugins.mp4">
            <a:hlinkClick r:id="" action="ppaction://media"/>
            <a:extLst>
              <a:ext uri="{FF2B5EF4-FFF2-40B4-BE49-F238E27FC236}">
                <a16:creationId xmlns:a16="http://schemas.microsoft.com/office/drawing/2014/main" id="{51B9900E-665B-8C47-AC78-27F6B086D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124988"/>
            <a:ext cx="10080625" cy="478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86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7B9376-C7CA-7E45-852B-561128136C10}"/>
              </a:ext>
            </a:extLst>
          </p:cNvPr>
          <p:cNvSpPr/>
          <p:nvPr/>
        </p:nvSpPr>
        <p:spPr>
          <a:xfrm>
            <a:off x="468312" y="93663"/>
            <a:ext cx="889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	</a:t>
            </a:r>
            <a:r>
              <a:rPr lang="en-US" sz="4400" u="sng" dirty="0"/>
              <a:t>Accessibility Toolbars/ plugins -2 </a:t>
            </a:r>
          </a:p>
          <a:p>
            <a:r>
              <a:rPr lang="en-US" sz="4400" dirty="0"/>
              <a:t>							Demo</a:t>
            </a:r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/>
              <a:t>				</a:t>
            </a:r>
            <a:r>
              <a:rPr lang="en-US" sz="2000" dirty="0" err="1"/>
              <a:t>Colour</a:t>
            </a:r>
            <a:r>
              <a:rPr lang="en-US" sz="2000" dirty="0"/>
              <a:t> blindness analyzer </a:t>
            </a:r>
            <a:r>
              <a:rPr lang="en-US" sz="2000" dirty="0">
                <a:solidFill>
                  <a:srgbClr val="C00000"/>
                </a:solidFill>
              </a:rPr>
              <a:t>: </a:t>
            </a:r>
            <a:r>
              <a:rPr lang="en-US" sz="2000" dirty="0">
                <a:solidFill>
                  <a:srgbClr val="FF0000"/>
                </a:solidFill>
              </a:rPr>
              <a:t>https://</a:t>
            </a:r>
            <a:r>
              <a:rPr lang="en-US" sz="2000" dirty="0" err="1">
                <a:solidFill>
                  <a:srgbClr val="FF0000"/>
                </a:solidFill>
              </a:rPr>
              <a:t>colororacle.org</a:t>
            </a:r>
            <a:r>
              <a:rPr lang="en-US" sz="20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4" name="Colour Blindness &amp; Analysis Tools.mp4">
            <a:hlinkClick r:id="" action="ppaction://media"/>
            <a:extLst>
              <a:ext uri="{FF2B5EF4-FFF2-40B4-BE49-F238E27FC236}">
                <a16:creationId xmlns:a16="http://schemas.microsoft.com/office/drawing/2014/main" id="{BEF20513-609E-C94E-AF2F-FB9C99F48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98636"/>
            <a:ext cx="10080625" cy="513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1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7B9376-C7CA-7E45-852B-561128136C10}"/>
              </a:ext>
            </a:extLst>
          </p:cNvPr>
          <p:cNvSpPr/>
          <p:nvPr/>
        </p:nvSpPr>
        <p:spPr>
          <a:xfrm>
            <a:off x="898525" y="198437"/>
            <a:ext cx="84622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		</a:t>
            </a:r>
            <a:r>
              <a:rPr lang="en-US" sz="4400" u="sng" dirty="0"/>
              <a:t>Online Evaluation Tools </a:t>
            </a:r>
          </a:p>
          <a:p>
            <a:r>
              <a:rPr lang="en-US" sz="4400" dirty="0"/>
              <a:t>							Demo</a:t>
            </a:r>
          </a:p>
          <a:p>
            <a:r>
              <a:rPr lang="en-US" dirty="0"/>
              <a:t>			</a:t>
            </a:r>
          </a:p>
          <a:p>
            <a:r>
              <a:rPr lang="en-US" dirty="0"/>
              <a:t>					</a:t>
            </a:r>
            <a:r>
              <a:rPr lang="en-US" sz="2000" dirty="0"/>
              <a:t>Link : </a:t>
            </a:r>
            <a:r>
              <a:rPr lang="en-US" sz="20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https://tinyurl.com/y83hodx6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Online Evaluation Tools.mp4">
            <a:hlinkClick r:id="" action="ppaction://media"/>
            <a:extLst>
              <a:ext uri="{FF2B5EF4-FFF2-40B4-BE49-F238E27FC236}">
                <a16:creationId xmlns:a16="http://schemas.microsoft.com/office/drawing/2014/main" id="{1F725C57-8F0C-544B-BDDD-08050F135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229762"/>
            <a:ext cx="10080625" cy="469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79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BBAF0D-8849-5F48-B015-FB4B89F29493}"/>
              </a:ext>
            </a:extLst>
          </p:cNvPr>
          <p:cNvSpPr/>
          <p:nvPr/>
        </p:nvSpPr>
        <p:spPr>
          <a:xfrm>
            <a:off x="719832" y="899517"/>
            <a:ext cx="3416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</a:rPr>
              <a:t>	About 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E981AC-459F-5F4F-9446-8104CDA9997F}"/>
              </a:ext>
            </a:extLst>
          </p:cNvPr>
          <p:cNvSpPr/>
          <p:nvPr/>
        </p:nvSpPr>
        <p:spPr>
          <a:xfrm>
            <a:off x="4608264" y="1043533"/>
            <a:ext cx="5183436" cy="532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Senior Software Test Engineer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	@Ellucian, Ex- Oracle</a:t>
            </a:r>
          </a:p>
          <a:p>
            <a:pPr>
              <a:lnSpc>
                <a:spcPct val="90000"/>
              </a:lnSpc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Exploratory QA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Named 3</a:t>
            </a:r>
            <a:r>
              <a:rPr lang="en-US" baseline="30000" dirty="0">
                <a:latin typeface="+mn-lt"/>
                <a:cs typeface="Times New Roman" panose="02020603050405020304" pitchFamily="18" charset="0"/>
              </a:rPr>
              <a:t>rd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in Test  Automation Expert of year  In world as per </a:t>
            </a:r>
            <a:r>
              <a:rPr lang="en-US" dirty="0" err="1">
                <a:latin typeface="+mn-lt"/>
                <a:cs typeface="Times New Roman" panose="02020603050405020304" pitchFamily="18" charset="0"/>
              </a:rPr>
              <a:t>Tricentis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Survey 2018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Open Source Enthusiast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Certified Scrum Master 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Testing Freak online Meetup Organizer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Blog contest Winner 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v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Reach me @+91- 8142772717 /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	rakeshkmr516@gmail.com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D586B68-B892-4B4E-9782-FFB7FB30B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r="11432" b="-7"/>
          <a:stretch/>
        </p:blipFill>
        <p:spPr>
          <a:xfrm>
            <a:off x="1151880" y="2339677"/>
            <a:ext cx="2984018" cy="324036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1DD66-5E50-6C4B-B167-BEF08824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WAI-ARIA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0E65B-7798-6945-9F55-474F0C438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			Web Accessibility Initiative – Accessible Rich Internet Applications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7212D2-2097-BB4B-9370-7B04937B7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181489"/>
              </p:ext>
            </p:extLst>
          </p:nvPr>
        </p:nvGraphicFramePr>
        <p:xfrm>
          <a:off x="925512" y="2332037"/>
          <a:ext cx="8229600" cy="502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14749">
                  <a:extLst>
                    <a:ext uri="{9D8B030D-6E8A-4147-A177-3AD203B41FA5}">
                      <a16:colId xmlns:a16="http://schemas.microsoft.com/office/drawing/2014/main" val="2084284125"/>
                    </a:ext>
                  </a:extLst>
                </a:gridCol>
                <a:gridCol w="4214851">
                  <a:extLst>
                    <a:ext uri="{9D8B030D-6E8A-4147-A177-3AD203B41FA5}">
                      <a16:colId xmlns:a16="http://schemas.microsoft.com/office/drawing/2014/main" val="996307833"/>
                    </a:ext>
                  </a:extLst>
                </a:gridCol>
              </a:tblGrid>
              <a:tr h="357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WAI-ARIA role</a:t>
                      </a:r>
                      <a:endParaRPr lang="en-US" sz="1800" b="1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Native element</a:t>
                      </a:r>
                      <a:endParaRPr lang="en-US" sz="1800" b="1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2629557931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button</a:t>
                      </a:r>
                      <a:endParaRPr lang="en-US" sz="1800" b="1" i="0" u="none" strike="noStrike" dirty="0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button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1134649627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checkbox</a:t>
                      </a:r>
                      <a:endParaRPr lang="en-US" sz="1800" b="1" i="0" u="none" strike="noStrike" dirty="0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input type=”checkbox”</a:t>
                      </a:r>
                      <a:endParaRPr lang="en-US" sz="1800" b="1" i="0" u="none" strike="noStrike" dirty="0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3741264123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radiogroup</a:t>
                      </a:r>
                      <a:r>
                        <a:rPr lang="en-US" sz="1800" u="none" strike="noStrike" dirty="0">
                          <a:effectLst/>
                        </a:rPr>
                        <a:t> and radio</a:t>
                      </a:r>
                      <a:endParaRPr lang="en-US" sz="1800" b="1" i="0" u="none" strike="noStrike" dirty="0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fieldset/legend and input type=”radio”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4183018111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combobox</a:t>
                      </a:r>
                      <a:endParaRPr lang="en-US" sz="1800" b="1" i="0" u="none" strike="noStrike" dirty="0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select size=”1″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1057745643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listbox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select with a size greater than 1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2988488520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option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option</a:t>
                      </a:r>
                      <a:endParaRPr lang="en-US" sz="1800" b="1" i="0" u="none" strike="noStrike" dirty="0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3296877936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list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ul or ol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1801451387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spinbutton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input type=”number”</a:t>
                      </a:r>
                      <a:endParaRPr lang="en-US" sz="1800" b="1" i="0" u="none" strike="noStrike" dirty="0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494928445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link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 with href attribute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1400439791"/>
                  </a:ext>
                </a:extLst>
              </a:tr>
              <a:tr h="4671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form</a:t>
                      </a:r>
                      <a:endParaRPr lang="en-US" sz="1800" b="1" i="0" u="none" strike="noStrike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form</a:t>
                      </a:r>
                      <a:endParaRPr lang="en-US" sz="1800" b="1" i="0" u="none" strike="noStrike" dirty="0">
                        <a:solidFill>
                          <a:srgbClr val="1A1A1A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875" marR="7875" marT="7875" marB="0" anchor="b"/>
                </a:tc>
                <a:extLst>
                  <a:ext uri="{0D108BD9-81ED-4DB2-BD59-A6C34878D82A}">
                    <a16:rowId xmlns:a16="http://schemas.microsoft.com/office/drawing/2014/main" val="6682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66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7B9376-C7CA-7E45-852B-561128136C10}"/>
              </a:ext>
            </a:extLst>
          </p:cNvPr>
          <p:cNvSpPr/>
          <p:nvPr/>
        </p:nvSpPr>
        <p:spPr>
          <a:xfrm>
            <a:off x="1079500" y="1265237"/>
            <a:ext cx="828129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u="sng" dirty="0"/>
              <a:t>Automated Accessibility Testing </a:t>
            </a:r>
          </a:p>
          <a:p>
            <a:r>
              <a:rPr lang="en-US" sz="4400" dirty="0"/>
              <a:t>							Demo</a:t>
            </a:r>
          </a:p>
          <a:p>
            <a:endParaRPr lang="en-US" sz="4400" dirty="0"/>
          </a:p>
          <a:p>
            <a:r>
              <a:rPr lang="en-US" dirty="0"/>
              <a:t>Stats : </a:t>
            </a:r>
          </a:p>
          <a:p>
            <a:r>
              <a:rPr lang="en-US" dirty="0"/>
              <a:t>Reduce 70% of manual efforts through automation</a:t>
            </a:r>
          </a:p>
          <a:p>
            <a:r>
              <a:rPr lang="en-US" dirty="0"/>
              <a:t>Team utilized automation said they got violations in 5 mins whereas they have spent 60 days in performing accessibility testing manually </a:t>
            </a:r>
          </a:p>
          <a:p>
            <a:endParaRPr lang="en-US" dirty="0"/>
          </a:p>
          <a:p>
            <a:r>
              <a:rPr lang="en-US" dirty="0"/>
              <a:t>					Link : </a:t>
            </a:r>
            <a:r>
              <a:rPr lang="en-US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https://tinyurl.com/y9g3nswc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39781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4C03-8AD4-5746-83F9-E33F4BF4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Automated Accessibility Demo</a:t>
            </a:r>
          </a:p>
        </p:txBody>
      </p:sp>
      <p:pic>
        <p:nvPicPr>
          <p:cNvPr id="3" name="Automated Accessibility.mp4">
            <a:hlinkClick r:id="" action="ppaction://media"/>
            <a:extLst>
              <a:ext uri="{FF2B5EF4-FFF2-40B4-BE49-F238E27FC236}">
                <a16:creationId xmlns:a16="http://schemas.microsoft.com/office/drawing/2014/main" id="{5F75BDCE-BD6F-E64A-9AF4-1754EFE9F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5236"/>
            <a:ext cx="10080625" cy="56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7B9376-C7CA-7E45-852B-561128136C10}"/>
              </a:ext>
            </a:extLst>
          </p:cNvPr>
          <p:cNvSpPr/>
          <p:nvPr/>
        </p:nvSpPr>
        <p:spPr>
          <a:xfrm>
            <a:off x="1151880" y="2902675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62347-E7DD-9345-831A-4662AE754344}"/>
              </a:ext>
            </a:extLst>
          </p:cNvPr>
          <p:cNvSpPr txBox="1"/>
          <p:nvPr/>
        </p:nvSpPr>
        <p:spPr>
          <a:xfrm>
            <a:off x="1611312" y="655637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Accessibility Adoption across Org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D842AE-52F6-594A-AA20-53AE93FC9EFD}"/>
              </a:ext>
            </a:extLst>
          </p:cNvPr>
          <p:cNvSpPr/>
          <p:nvPr/>
        </p:nvSpPr>
        <p:spPr>
          <a:xfrm>
            <a:off x="773112" y="2071678"/>
            <a:ext cx="8763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B3835"/>
                </a:solidFill>
                <a:latin typeface="+mn-lt"/>
              </a:rPr>
              <a:t>➤ Establish an Org commitment with key stakeholders responsible for Accessibility.</a:t>
            </a:r>
          </a:p>
          <a:p>
            <a:r>
              <a:rPr lang="en-US" dirty="0">
                <a:solidFill>
                  <a:srgbClr val="3B3835"/>
                </a:solidFill>
                <a:latin typeface="+mn-lt"/>
              </a:rPr>
              <a:t> </a:t>
            </a:r>
          </a:p>
          <a:p>
            <a:r>
              <a:rPr lang="en-US" dirty="0">
                <a:solidFill>
                  <a:srgbClr val="3B3835"/>
                </a:solidFill>
                <a:latin typeface="+mn-lt"/>
              </a:rPr>
              <a:t>➤ A checklist/questionnaire to include Accessibility for both new and existing apps</a:t>
            </a:r>
          </a:p>
          <a:p>
            <a:r>
              <a:rPr lang="en-US" dirty="0">
                <a:solidFill>
                  <a:srgbClr val="3B3835"/>
                </a:solidFill>
                <a:latin typeface="+mn-lt"/>
              </a:rPr>
              <a:t> </a:t>
            </a:r>
          </a:p>
          <a:p>
            <a:r>
              <a:rPr lang="en-US" dirty="0">
                <a:solidFill>
                  <a:srgbClr val="3B3835"/>
                </a:solidFill>
                <a:latin typeface="+mn-lt"/>
              </a:rPr>
              <a:t>➤ Establish a benchmark (Say Level A, AA ) </a:t>
            </a:r>
          </a:p>
          <a:p>
            <a:endParaRPr lang="en-US" dirty="0">
              <a:solidFill>
                <a:srgbClr val="3B3835"/>
              </a:solidFill>
              <a:latin typeface="+mn-lt"/>
            </a:endParaRPr>
          </a:p>
          <a:p>
            <a:r>
              <a:rPr lang="en-US" dirty="0">
                <a:solidFill>
                  <a:srgbClr val="3B3835"/>
                </a:solidFill>
                <a:latin typeface="+mn-lt"/>
              </a:rPr>
              <a:t>➤ Establish a standards for UX designers, (UI)Developers &amp; Testers </a:t>
            </a:r>
          </a:p>
          <a:p>
            <a:endParaRPr lang="en-US" dirty="0">
              <a:solidFill>
                <a:srgbClr val="3B3835"/>
              </a:solidFill>
              <a:latin typeface="+mn-lt"/>
            </a:endParaRPr>
          </a:p>
          <a:p>
            <a:r>
              <a:rPr lang="en-US" dirty="0">
                <a:solidFill>
                  <a:srgbClr val="3B3835"/>
                </a:solidFill>
                <a:latin typeface="+mn-lt"/>
              </a:rPr>
              <a:t>➤ Start As early as possible from UX GEL(Global Experience Language) </a:t>
            </a:r>
          </a:p>
          <a:p>
            <a:endParaRPr lang="en-US" dirty="0">
              <a:solidFill>
                <a:srgbClr val="3B3835"/>
              </a:solidFill>
              <a:latin typeface="+mn-lt"/>
            </a:endParaRPr>
          </a:p>
          <a:p>
            <a:r>
              <a:rPr lang="en-US" dirty="0">
                <a:solidFill>
                  <a:srgbClr val="3B3835"/>
                </a:solidFill>
                <a:latin typeface="+mn-lt"/>
              </a:rPr>
              <a:t>➤ Color contrast </a:t>
            </a:r>
          </a:p>
          <a:p>
            <a:endParaRPr lang="en-US" dirty="0">
              <a:solidFill>
                <a:srgbClr val="3B3835"/>
              </a:solidFill>
              <a:latin typeface="+mn-lt"/>
            </a:endParaRPr>
          </a:p>
          <a:p>
            <a:r>
              <a:rPr lang="en-US" dirty="0">
                <a:solidFill>
                  <a:srgbClr val="3B3835"/>
                </a:solidFill>
                <a:latin typeface="+mn-lt"/>
              </a:rPr>
              <a:t>➤ Conduct usability, User testing session outside org. 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6428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7B9376-C7CA-7E45-852B-561128136C10}"/>
              </a:ext>
            </a:extLst>
          </p:cNvPr>
          <p:cNvSpPr/>
          <p:nvPr/>
        </p:nvSpPr>
        <p:spPr>
          <a:xfrm>
            <a:off x="1151880" y="2902675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CDEBB-D942-914D-848B-E0AB28376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97" y="1968259"/>
            <a:ext cx="9905528" cy="3268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D62347-E7DD-9345-831A-4662AE754344}"/>
              </a:ext>
            </a:extLst>
          </p:cNvPr>
          <p:cNvSpPr txBox="1"/>
          <p:nvPr/>
        </p:nvSpPr>
        <p:spPr>
          <a:xfrm>
            <a:off x="2068512" y="655637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		Technical Agility</a:t>
            </a:r>
          </a:p>
        </p:txBody>
      </p:sp>
    </p:spTree>
    <p:extLst>
      <p:ext uri="{BB962C8B-B14F-4D97-AF65-F5344CB8AC3E}">
        <p14:creationId xmlns:p14="http://schemas.microsoft.com/office/powerpoint/2010/main" val="2267673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B7A6B-85F1-3D4C-93D5-ECF41054A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3"/>
            <a:ext cx="1005205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37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C4ACF5-79A7-DD46-867E-A90C92A4F114}"/>
              </a:ext>
            </a:extLst>
          </p:cNvPr>
          <p:cNvSpPr/>
          <p:nvPr/>
        </p:nvSpPr>
        <p:spPr>
          <a:xfrm>
            <a:off x="575816" y="548184"/>
            <a:ext cx="941749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+mn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+mn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+mn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chemeClr val="accent6"/>
              </a:solidFill>
              <a:latin typeface="+mn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https://www.w3.org/WAI/standards-guidelines/wcag/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chemeClr val="accent6"/>
              </a:solidFill>
              <a:latin typeface="+mn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http://squizlabs.github.io/HTML_CodeSniffer/</a:t>
            </a:r>
            <a:endParaRPr lang="en-US" dirty="0">
              <a:solidFill>
                <a:schemeClr val="accent6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chemeClr val="accent6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https://wave.webaim.org/</a:t>
            </a:r>
            <a:endParaRPr lang="en-US" dirty="0">
              <a:solidFill>
                <a:schemeClr val="accent6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chemeClr val="accent6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https://www.deque.com/axe/</a:t>
            </a:r>
            <a:endParaRPr lang="en-US" dirty="0">
              <a:solidFill>
                <a:schemeClr val="accent6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chemeClr val="accent6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https://prezi.com/2p0metbinudn/agile-accessibility-tester/</a:t>
            </a:r>
            <a:endParaRPr lang="en-US" dirty="0">
              <a:solidFill>
                <a:schemeClr val="accent6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chemeClr val="accent6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https://www.slideshare.net/Applitools/automating-accessibility-tests-web-is-for-everyone-by-manoj-kumar</a:t>
            </a:r>
            <a:endParaRPr lang="en-US" dirty="0">
              <a:solidFill>
                <a:schemeClr val="accent6"/>
              </a:solidFill>
              <a:latin typeface="+mn-lt"/>
            </a:endParaRPr>
          </a:p>
          <a:p>
            <a:pPr lvl="0" algn="just"/>
            <a:endParaRPr lang="en-US" dirty="0">
              <a:solidFill>
                <a:schemeClr val="accent6"/>
              </a:solidFill>
              <a:latin typeface="Arial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https://dojo.ministryoftesting.com/dojo/lessons/30-days-of-accessibility-testing</a:t>
            </a:r>
            <a:endParaRPr lang="en-US" dirty="0">
              <a:solidFill>
                <a:schemeClr val="accent6"/>
              </a:solidFill>
              <a:latin typeface="Arial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en-US" dirty="0">
              <a:solidFill>
                <a:schemeClr val="accent6"/>
              </a:solidFill>
              <a:latin typeface="Arial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https://www.npmjs.com/package/protractor-accessibility-plugin</a:t>
            </a:r>
            <a:endParaRPr lang="en-US" dirty="0">
              <a:solidFill>
                <a:schemeClr val="accent6"/>
              </a:solidFill>
              <a:latin typeface="Arial"/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Arial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2C55BE-FA3C-A049-9129-34A35E95AA18}"/>
              </a:ext>
            </a:extLst>
          </p:cNvPr>
          <p:cNvSpPr txBox="1"/>
          <p:nvPr/>
        </p:nvSpPr>
        <p:spPr>
          <a:xfrm>
            <a:off x="3240112" y="467469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References</a:t>
            </a:r>
          </a:p>
        </p:txBody>
      </p:sp>
    </p:spTree>
    <p:extLst>
      <p:ext uri="{BB962C8B-B14F-4D97-AF65-F5344CB8AC3E}">
        <p14:creationId xmlns:p14="http://schemas.microsoft.com/office/powerpoint/2010/main" val="2159358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D7268E-56B8-8E46-ABF2-B049AFAD5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7984" y="1894933"/>
            <a:ext cx="5688631" cy="38161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A929A-292A-D347-8A49-F553FEDDBEDD}"/>
              </a:ext>
            </a:extLst>
          </p:cNvPr>
          <p:cNvSpPr txBox="1"/>
          <p:nvPr/>
        </p:nvSpPr>
        <p:spPr>
          <a:xfrm>
            <a:off x="849312" y="655637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Rakesh Kondreddy </a:t>
            </a:r>
          </a:p>
          <a:p>
            <a:r>
              <a:rPr lang="en-US" dirty="0">
                <a:solidFill>
                  <a:srgbClr val="FF0000"/>
                </a:solidFill>
              </a:rPr>
              <a:t>+91 8142772717</a:t>
            </a:r>
          </a:p>
          <a:p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rakeshkmr516@gmail.com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Twitter : @rakeshkmr516</a:t>
            </a:r>
          </a:p>
        </p:txBody>
      </p:sp>
    </p:spTree>
    <p:extLst>
      <p:ext uri="{BB962C8B-B14F-4D97-AF65-F5344CB8AC3E}">
        <p14:creationId xmlns:p14="http://schemas.microsoft.com/office/powerpoint/2010/main" val="1591528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B555B7-822E-C04E-ABDA-59E6E681A96C}"/>
              </a:ext>
            </a:extLst>
          </p:cNvPr>
          <p:cNvSpPr/>
          <p:nvPr/>
        </p:nvSpPr>
        <p:spPr>
          <a:xfrm>
            <a:off x="719832" y="1763613"/>
            <a:ext cx="90718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latin typeface="+mn-lt"/>
              <a:cs typeface="Times New Roman" panose="02020603050405020304" pitchFamily="18" charset="0"/>
            </a:endParaRPr>
          </a:p>
          <a:p>
            <a:r>
              <a:rPr lang="en-US" b="1" dirty="0">
                <a:latin typeface="+mn-lt"/>
                <a:cs typeface="Times New Roman" panose="02020603050405020304" pitchFamily="18" charset="0"/>
              </a:rPr>
              <a:t>“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Inclusive practice of removing barriers </a:t>
            </a:r>
          </a:p>
          <a:p>
            <a:r>
              <a:rPr lang="en-US" dirty="0">
                <a:latin typeface="+mn-lt"/>
                <a:cs typeface="Times New Roman" panose="02020603050405020304" pitchFamily="18" charset="0"/>
              </a:rPr>
              <a:t>									that prevent interaction,</a:t>
            </a:r>
          </a:p>
          <a:p>
            <a:r>
              <a:rPr lang="en-US" dirty="0">
                <a:latin typeface="+mn-lt"/>
                <a:cs typeface="Times New Roman" panose="02020603050405020304" pitchFamily="18" charset="0"/>
              </a:rPr>
              <a:t>									or access to websites, </a:t>
            </a:r>
          </a:p>
          <a:p>
            <a:r>
              <a:rPr lang="en-US" dirty="0">
                <a:latin typeface="+mn-lt"/>
                <a:cs typeface="Times New Roman" panose="02020603050405020304" pitchFamily="18" charset="0"/>
              </a:rPr>
              <a:t>									by all users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444444"/>
                </a:solidFill>
                <a:latin typeface="+mn-lt"/>
                <a:cs typeface="Times New Roman" panose="02020603050405020304" pitchFamily="18" charset="0"/>
              </a:rPr>
              <a:t>Software is tested to validate the accessibility of the software to all users including differently abled / having special needs 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751CF6-1F94-4E4A-867F-50A13BA3E76E}"/>
              </a:ext>
            </a:extLst>
          </p:cNvPr>
          <p:cNvSpPr/>
          <p:nvPr/>
        </p:nvSpPr>
        <p:spPr>
          <a:xfrm>
            <a:off x="898525" y="899517"/>
            <a:ext cx="9182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				 		Web Accessibility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344F3-D0D8-8446-A0B9-6DD9A549F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" y="3794939"/>
            <a:ext cx="9905528" cy="28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72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135D81-4A8E-6F4D-ABFC-53395F4FB5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22" r="-1" b="-1"/>
          <a:stretch/>
        </p:blipFill>
        <p:spPr>
          <a:xfrm>
            <a:off x="0" y="1331565"/>
            <a:ext cx="10077803" cy="453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0728A8-F048-8A48-8F5C-B8EA7121A5BA}"/>
              </a:ext>
            </a:extLst>
          </p:cNvPr>
          <p:cNvSpPr txBox="1"/>
          <p:nvPr/>
        </p:nvSpPr>
        <p:spPr>
          <a:xfrm>
            <a:off x="2880072" y="683493"/>
            <a:ext cx="447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Bad Example of Physical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638205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0728A8-F048-8A48-8F5C-B8EA7121A5BA}"/>
              </a:ext>
            </a:extLst>
          </p:cNvPr>
          <p:cNvSpPr txBox="1"/>
          <p:nvPr/>
        </p:nvSpPr>
        <p:spPr>
          <a:xfrm>
            <a:off x="2880072" y="683493"/>
            <a:ext cx="464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Good Example of Physical Accessibility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D924D1-1185-4F40-B11C-8A4D5C9C1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22161" r="-1" b="-1"/>
          <a:stretch/>
        </p:blipFill>
        <p:spPr>
          <a:xfrm>
            <a:off x="190483" y="1462546"/>
            <a:ext cx="9699658" cy="503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98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E95265-5C86-F34B-8145-74BDC06F3D59}"/>
              </a:ext>
            </a:extLst>
          </p:cNvPr>
          <p:cNvSpPr txBox="1"/>
          <p:nvPr/>
        </p:nvSpPr>
        <p:spPr>
          <a:xfrm>
            <a:off x="2448024" y="755501"/>
            <a:ext cx="4986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	Bad Example of Software Accessibility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176C5F-82B4-0D4D-A1A3-4D0563109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79" y="1475581"/>
            <a:ext cx="8155666" cy="46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8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B555B7-822E-C04E-ABDA-59E6E681A96C}"/>
              </a:ext>
            </a:extLst>
          </p:cNvPr>
          <p:cNvSpPr/>
          <p:nvPr/>
        </p:nvSpPr>
        <p:spPr>
          <a:xfrm>
            <a:off x="719832" y="1763613"/>
            <a:ext cx="90718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343434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343434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343434"/>
                </a:solidFill>
                <a:latin typeface="+mn-lt"/>
                <a:cs typeface="Times New Roman" panose="02020603050405020304" pitchFamily="18" charset="0"/>
              </a:rPr>
              <a:t>Abide by Accessibility Legislations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Avoid Potential Law Suits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Cater to market for Differently abled people</a:t>
            </a:r>
          </a:p>
          <a:p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Customer policies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751CF6-1F94-4E4A-867F-50A13BA3E76E}"/>
              </a:ext>
            </a:extLst>
          </p:cNvPr>
          <p:cNvSpPr/>
          <p:nvPr/>
        </p:nvSpPr>
        <p:spPr>
          <a:xfrm>
            <a:off x="898525" y="899517"/>
            <a:ext cx="7454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				Why Accessibility Testing</a:t>
            </a:r>
          </a:p>
        </p:txBody>
      </p:sp>
    </p:spTree>
    <p:extLst>
      <p:ext uri="{BB962C8B-B14F-4D97-AF65-F5344CB8AC3E}">
        <p14:creationId xmlns:p14="http://schemas.microsoft.com/office/powerpoint/2010/main" val="2261415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B555B7-822E-C04E-ABDA-59E6E681A96C}"/>
              </a:ext>
            </a:extLst>
          </p:cNvPr>
          <p:cNvSpPr/>
          <p:nvPr/>
        </p:nvSpPr>
        <p:spPr>
          <a:xfrm>
            <a:off x="215775" y="1763613"/>
            <a:ext cx="986484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 Visual :- Blindness, Low vision, Color blindness 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444444"/>
                </a:solidFill>
                <a:latin typeface="+mn-lt"/>
                <a:cs typeface="Times New Roman" panose="02020603050405020304" pitchFamily="18" charset="0"/>
              </a:rPr>
              <a:t>Online shopper with color blindness</a:t>
            </a:r>
          </a:p>
          <a:p>
            <a:pPr marL="457200" lvl="1" indent="0">
              <a:lnSpc>
                <a:spcPct val="150000"/>
              </a:lnSpc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 Hearing :- Deafness, Hard of hearing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444444"/>
                </a:solidFill>
                <a:latin typeface="+mn-lt"/>
                <a:cs typeface="Times New Roman" panose="02020603050405020304" pitchFamily="18" charset="0"/>
              </a:rPr>
              <a:t>Deaf student </a:t>
            </a:r>
          </a:p>
          <a:p>
            <a:pPr marL="457200" lvl="1" indent="0"/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 Physical disabilities :-  Motor disabilities </a:t>
            </a:r>
          </a:p>
          <a:p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 Multiple disabilities</a:t>
            </a:r>
          </a:p>
          <a:p>
            <a:pPr>
              <a:buFont typeface="Wingdings" pitchFamily="2" charset="2"/>
              <a:buChar char="Ø"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Cognitive and neurological disabilities :- </a:t>
            </a:r>
          </a:p>
          <a:p>
            <a:pPr marL="457200" lvl="1" indent="0"/>
            <a:r>
              <a:rPr lang="en-US" dirty="0">
                <a:latin typeface="+mn-lt"/>
              </a:rPr>
              <a:t>Dyslexia, Attention Deficit Disorder Intellectual impairments, Memory impairments, Mental health disabilities Seizure disorders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457200" lvl="1" indent="0"/>
            <a:r>
              <a:rPr lang="en-US" dirty="0">
                <a:latin typeface="+mn-lt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751CF6-1F94-4E4A-867F-50A13BA3E76E}"/>
              </a:ext>
            </a:extLst>
          </p:cNvPr>
          <p:cNvSpPr/>
          <p:nvPr/>
        </p:nvSpPr>
        <p:spPr>
          <a:xfrm>
            <a:off x="898525" y="899517"/>
            <a:ext cx="7454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		Differently abled users &amp; Scenarios</a:t>
            </a:r>
          </a:p>
        </p:txBody>
      </p:sp>
    </p:spTree>
    <p:extLst>
      <p:ext uri="{BB962C8B-B14F-4D97-AF65-F5344CB8AC3E}">
        <p14:creationId xmlns:p14="http://schemas.microsoft.com/office/powerpoint/2010/main" val="658594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>
            <a:extLst>
              <a:ext uri="{FF2B5EF4-FFF2-40B4-BE49-F238E27FC236}">
                <a16:creationId xmlns:a16="http://schemas.microsoft.com/office/drawing/2014/main" id="{FBC22E3B-1D66-0F4E-8C36-C041767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333333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B645ED8-4BE4-284D-9222-F913D7BA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US" altLang="ru-RU" sz="1400" dirty="0">
                <a:solidFill>
                  <a:srgbClr val="FFFFFF"/>
                </a:solidFill>
                <a:latin typeface="Open Sans" pitchFamily="32" charset="0"/>
              </a:rPr>
              <a:t>Manual And Automated Accessibility Testing Implementation</a:t>
            </a:r>
            <a:endParaRPr lang="ru-RU" altLang="ru-RU" sz="1400" dirty="0">
              <a:solidFill>
                <a:srgbClr val="FFFFFF"/>
              </a:solidFill>
              <a:latin typeface="Open Sans" pitchFamily="32" charset="0"/>
            </a:endParaRPr>
          </a:p>
        </p:txBody>
      </p:sp>
      <p:pic>
        <p:nvPicPr>
          <p:cNvPr id="5124" name="Рисунок 2">
            <a:extLst>
              <a:ext uri="{FF2B5EF4-FFF2-40B4-BE49-F238E27FC236}">
                <a16:creationId xmlns:a16="http://schemas.microsoft.com/office/drawing/2014/main" id="{A7026028-B0D1-0742-AA1D-CEFADD1F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962775"/>
            <a:ext cx="869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CAAB5-DB22-784E-A2AB-D3015E099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512" y="1436687"/>
            <a:ext cx="46736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46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0zza0kl38169" id="{B24F14AF-F557-6041-AE9F-CAC600F24B8F}" vid="{C84EFE3F-C614-E243-905D-E7A36643D06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502</TotalTime>
  <Words>540</Words>
  <Application>Microsoft Macintosh PowerPoint</Application>
  <PresentationFormat>Custom</PresentationFormat>
  <Paragraphs>228</Paragraphs>
  <Slides>27</Slides>
  <Notes>25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Courier New</vt:lpstr>
      <vt:lpstr>Georgia</vt:lpstr>
      <vt:lpstr>Open Sans</vt:lpstr>
      <vt:lpstr>Times New Roman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Assistive Technologies</vt:lpstr>
      <vt:lpstr>VoiceOver ScreenReader Demo</vt:lpstr>
      <vt:lpstr>PowerPoint Presentation</vt:lpstr>
      <vt:lpstr>PowerPoint Presentation</vt:lpstr>
      <vt:lpstr>PowerPoint Presentation</vt:lpstr>
      <vt:lpstr>PowerPoint Presentation</vt:lpstr>
      <vt:lpstr>WAI-ARIA</vt:lpstr>
      <vt:lpstr>PowerPoint Presentation</vt:lpstr>
      <vt:lpstr>Automated Accessibility Demo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Kondreddy, Rakesh Kumar</dc:creator>
  <cp:lastModifiedBy>Kumar Reddy Kondreddy, Rakesh</cp:lastModifiedBy>
  <cp:revision>118</cp:revision>
  <cp:lastPrinted>1601-01-01T00:00:00Z</cp:lastPrinted>
  <dcterms:created xsi:type="dcterms:W3CDTF">2018-09-11T15:49:52Z</dcterms:created>
  <dcterms:modified xsi:type="dcterms:W3CDTF">2018-11-24T07:52:38Z</dcterms:modified>
</cp:coreProperties>
</file>