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2" r:id="rId3"/>
    <p:sldId id="286" r:id="rId4"/>
    <p:sldId id="295" r:id="rId5"/>
    <p:sldId id="296" r:id="rId6"/>
    <p:sldId id="273" r:id="rId7"/>
    <p:sldId id="297" r:id="rId8"/>
    <p:sldId id="298" r:id="rId9"/>
    <p:sldId id="293" r:id="rId10"/>
    <p:sldId id="278" r:id="rId11"/>
    <p:sldId id="301" r:id="rId12"/>
    <p:sldId id="274" r:id="rId13"/>
    <p:sldId id="291" r:id="rId14"/>
    <p:sldId id="299" r:id="rId15"/>
    <p:sldId id="264" r:id="rId16"/>
    <p:sldId id="284" r:id="rId17"/>
    <p:sldId id="288" r:id="rId18"/>
    <p:sldId id="267" r:id="rId19"/>
    <p:sldId id="283" r:id="rId20"/>
    <p:sldId id="282" r:id="rId21"/>
    <p:sldId id="281" r:id="rId22"/>
    <p:sldId id="300" r:id="rId23"/>
    <p:sldId id="269" r:id="rId24"/>
    <p:sldId id="304" r:id="rId25"/>
    <p:sldId id="302" r:id="rId26"/>
    <p:sldId id="271" r:id="rId27"/>
    <p:sldId id="303" r:id="rId28"/>
    <p:sldId id="289" r:id="rId2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0628" autoAdjust="0"/>
  </p:normalViewPr>
  <p:slideViewPr>
    <p:cSldViewPr snapToObjects="1">
      <p:cViewPr varScale="1">
        <p:scale>
          <a:sx n="114" d="100"/>
          <a:sy n="114" d="100"/>
        </p:scale>
        <p:origin x="-14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72691200" cy="1872691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30.08.2014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30.08.2014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Доклад призван помочь всем</a:t>
            </a:r>
            <a:r>
              <a:rPr lang="ru-RU" baseline="0" dirty="0" smtClean="0"/>
              <a:t> заинтересованным лицам: разработчикам, </a:t>
            </a:r>
            <a:r>
              <a:rPr lang="ru-RU" baseline="0" dirty="0" err="1" smtClean="0"/>
              <a:t>тестировщикам</a:t>
            </a:r>
            <a:r>
              <a:rPr lang="ru-RU" baseline="0" dirty="0" smtClean="0"/>
              <a:t>, менеджерам разобраться в множестве существующих стандартов процессов ЖЦ ПО при прохождении такого ответственного этапа, как сертификация ПО. Приводятся рекомендации по применению стандартов. Описываются этапы и выходные документы каждого из них.</a:t>
            </a:r>
          </a:p>
          <a:p>
            <a:r>
              <a:rPr lang="ru-RU" baseline="0" dirty="0" smtClean="0"/>
              <a:t>Перечисляются основные </a:t>
            </a:r>
            <a:r>
              <a:rPr lang="ru-RU" baseline="0" dirty="0" smtClean="0"/>
              <a:t>различия этапов </a:t>
            </a:r>
            <a:r>
              <a:rPr lang="ru-RU" baseline="0" dirty="0" smtClean="0"/>
              <a:t>работ </a:t>
            </a:r>
            <a:r>
              <a:rPr lang="ru-RU" baseline="0" dirty="0" smtClean="0"/>
              <a:t>от этапов при </a:t>
            </a:r>
            <a:r>
              <a:rPr lang="ru-RU" baseline="0" dirty="0" smtClean="0"/>
              <a:t>разработке ПО общего назначения.</a:t>
            </a:r>
            <a:endParaRPr lang="ru-RU" dirty="0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Надежность и безопасность любого ПО напрямую</a:t>
            </a:r>
            <a:r>
              <a:rPr lang="ru-RU" baseline="0" dirty="0" smtClean="0"/>
              <a:t> связана с используемым стандартом разработки.</a:t>
            </a:r>
          </a:p>
          <a:p>
            <a:r>
              <a:rPr lang="ru-RU" baseline="0" dirty="0" smtClean="0"/>
              <a:t>Говорить о том, что существует один универсальный стандарт для программных систем любого вида, не приходится.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Надежность и безопасность любого ПО напрямую</a:t>
            </a:r>
            <a:r>
              <a:rPr lang="ru-RU" baseline="0" dirty="0" smtClean="0"/>
              <a:t> связана с используемым стандартом разработки.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Систематично и подробно процессы ЖЦ сложных программных комплексов описаны в базовом стандарте </a:t>
            </a:r>
            <a:r>
              <a:rPr lang="en-US" baseline="0" dirty="0" smtClean="0"/>
              <a:t>ISO 12207-2010</a:t>
            </a:r>
            <a:r>
              <a:rPr lang="ru-RU" baseline="0" dirty="0" smtClean="0"/>
              <a:t> и в свыше десяти сопутствующих ему стандартах</a:t>
            </a:r>
            <a:r>
              <a:rPr lang="en-US" baseline="0" dirty="0" smtClean="0"/>
              <a:t>.</a:t>
            </a:r>
            <a:endParaRPr lang="ru-RU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Процессы делятся на три базовых типа: основные, вспомогательные, организационные.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0" dirty="0" smtClean="0"/>
              <a:t>Априори невозможно обеспечить абсолютное отсутствие дефектов проектирования сложного ПО, вследствие чего надежность их функционирования всегда имеет конечное, ограниченное значение.</a:t>
            </a:r>
          </a:p>
          <a:p>
            <a:r>
              <a:rPr lang="ru-RU" dirty="0" smtClean="0"/>
              <a:t>Существуют также стандарты оценки </a:t>
            </a:r>
            <a:r>
              <a:rPr lang="ru-RU" baseline="0" dirty="0" smtClean="0"/>
              <a:t>показателей </a:t>
            </a:r>
            <a:r>
              <a:rPr lang="ru-RU" dirty="0" smtClean="0"/>
              <a:t>качества ПО.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Перечислены основные причины ошибок в ПО.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V-</a:t>
            </a:r>
            <a:r>
              <a:rPr lang="ru-RU" dirty="0" smtClean="0"/>
              <a:t>модель</a:t>
            </a:r>
            <a:r>
              <a:rPr lang="ru-RU" baseline="0" dirty="0" smtClean="0"/>
              <a:t> разработки ПО позволяет эффективно отслеживать и поддерживать непрерывную взаимосвязь между разработкой и тестированием.</a:t>
            </a:r>
          </a:p>
          <a:p>
            <a:r>
              <a:rPr lang="ru-RU" dirty="0" smtClean="0"/>
              <a:t>Если ПО и аппаратная часть разрабатываются и сертифицируются в связке, </a:t>
            </a:r>
            <a:r>
              <a:rPr lang="en-US" dirty="0" smtClean="0"/>
              <a:t>V-</a:t>
            </a:r>
            <a:r>
              <a:rPr lang="ru-RU" dirty="0" smtClean="0"/>
              <a:t>модель</a:t>
            </a:r>
            <a:r>
              <a:rPr lang="ru-RU" baseline="0" dirty="0" smtClean="0"/>
              <a:t> выглядит сложнее (в этом случае букву </a:t>
            </a:r>
            <a:r>
              <a:rPr lang="en-US" baseline="0" dirty="0" smtClean="0"/>
              <a:t>V </a:t>
            </a:r>
            <a:r>
              <a:rPr lang="ru-RU" baseline="0" dirty="0" smtClean="0"/>
              <a:t>образуют аппаратная и программная части).</a:t>
            </a:r>
          </a:p>
          <a:p>
            <a:r>
              <a:rPr lang="ru-RU" baseline="0" dirty="0" smtClean="0"/>
              <a:t>Это строго управляемый процесс разработки, нацеленный на минимизацию рисков внесения ошибки в требования, ПО и тесты.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Все,</a:t>
            </a:r>
            <a:r>
              <a:rPr lang="ru-RU" baseline="0" dirty="0" smtClean="0"/>
              <a:t> что говорилось ранее о стандартах ЖЦ ПО, актуально и для отрасли «Атомная энергетика».</a:t>
            </a:r>
          </a:p>
          <a:p>
            <a:r>
              <a:rPr lang="ru-RU" baseline="0" dirty="0" smtClean="0"/>
              <a:t>При этом к процессам ЖЦ ПО предъявляются дополнительные требования в виде документов МАГАТЭ и МЭК.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65271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/>
              <a:t>МЭК 61513 устанавливает классы систем, важных для безопасности (при этом используется своя</a:t>
            </a:r>
            <a:r>
              <a:rPr lang="ru-RU" sz="1200" baseline="0" dirty="0" smtClean="0"/>
              <a:t> классификация</a:t>
            </a:r>
            <a:r>
              <a:rPr lang="ru-RU" sz="1200" dirty="0" smtClean="0"/>
              <a:t>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Требования к системам, выполняющим функции той или</a:t>
            </a:r>
            <a:r>
              <a:rPr lang="ru-RU" baseline="0" dirty="0" smtClean="0"/>
              <a:t> иной категории безопасности, описаны в соответствующих документах МЭК.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Все перечисленные ГОСТ</a:t>
            </a:r>
            <a:r>
              <a:rPr lang="ru-RU" baseline="0" dirty="0" smtClean="0"/>
              <a:t> – переведенные на русский язык зарубежные стандарты.</a:t>
            </a:r>
          </a:p>
          <a:p>
            <a:r>
              <a:rPr lang="ru-RU" b="0" i="0" dirty="0" smtClean="0">
                <a:solidFill>
                  <a:srgbClr val="000099"/>
                </a:solidFill>
              </a:rPr>
              <a:t>Стандарт ГОСТ Р МЭК 60880-2011 практически не содержит принципиальных или существенных положений, которые не отражены в совокупности современных международных и национальных стандартов.</a:t>
            </a:r>
            <a:endParaRPr lang="ru-RU" b="0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12490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56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Количество этапов (планов) определяет</a:t>
            </a:r>
            <a:r>
              <a:rPr lang="ru-RU" baseline="0" dirty="0" smtClean="0"/>
              <a:t> минимальное количество выходных документов ЖЦ ПО.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8196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Выходные документы каждого этапа ЖЦ ПО определены</a:t>
            </a:r>
            <a:r>
              <a:rPr lang="ru-RU" baseline="0" dirty="0" smtClean="0"/>
              <a:t> в ГОСТ 34 и ГОСТ 19 и могут применяться также для систем такого рода.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Испытания</a:t>
            </a:r>
            <a:r>
              <a:rPr lang="ru-RU" baseline="0" dirty="0" smtClean="0"/>
              <a:t> надежности и функциональной безопасности – виды работ по тестированию, которые являются обязательными для систем такого вида (в системах общего назначения такие виды работ могут проводиться в значительно меньшем объеме).</a:t>
            </a:r>
            <a:endParaRPr lang="ru-RU" dirty="0" smtClean="0"/>
          </a:p>
          <a:p>
            <a:r>
              <a:rPr lang="ru-RU" dirty="0" smtClean="0"/>
              <a:t>Степень покрытия тестами структуры функциональных компонентов и комплекса программ в целом может служить ориентиром для прогнозирования их потенциальной</a:t>
            </a:r>
            <a:r>
              <a:rPr lang="ru-RU" baseline="0" dirty="0" smtClean="0"/>
              <a:t> надежности.</a:t>
            </a:r>
          </a:p>
          <a:p>
            <a:r>
              <a:rPr lang="ru-RU" baseline="0" dirty="0" smtClean="0"/>
              <a:t>Увеличение затрат для получения высокой надежности трудно обеспечить практически.</a:t>
            </a:r>
          </a:p>
          <a:p>
            <a:r>
              <a:rPr lang="ru-RU" baseline="0" dirty="0" smtClean="0"/>
              <a:t>Испытания функциональной безопасности могут базироваться на методах тестирования надежности.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Приводится список дополнительных задач перед группой тестирования.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/>
              <a:t>Сертификация – один из способов обеспечения и повышения надежности ПО.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/>
              <a:t>Грамотное построение</a:t>
            </a:r>
            <a:r>
              <a:rPr lang="ru-RU" sz="1200" baseline="0" dirty="0" smtClean="0"/>
              <a:t> процессов ЖЦ ПО позволяет успешно пройти такой ответственный этап, как «Сертификация».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aseline="0" dirty="0" smtClean="0"/>
              <a:t>ПО рассматривается как один из компонентов системы.</a:t>
            </a:r>
          </a:p>
          <a:p>
            <a:r>
              <a:rPr lang="ru-RU" baseline="0" dirty="0" smtClean="0"/>
              <a:t>Системы с высокими требованиями к надежности и безопасности накладывают дополнительные ограничения на процессы ЖЦ ПО.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dirty="0" smtClean="0"/>
              <a:t>Надежность – одна из характеристик качества ПО согласно </a:t>
            </a:r>
            <a:r>
              <a:rPr lang="ru-RU" sz="1100" b="0" dirty="0" smtClean="0"/>
              <a:t>ГОСТ Р ИСО/МЭК 9126-93.</a:t>
            </a:r>
          </a:p>
          <a:p>
            <a:pPr lvl="0"/>
            <a:r>
              <a:rPr lang="ru-RU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Надежность — набор атрибутов, относящихся к способности ПО сохранять свой уровень качества функционирования в установленных условиях за определенный период времени. Детализируется следующими </a:t>
            </a:r>
            <a:r>
              <a:rPr lang="ru-RU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подхарактеристиками</a:t>
            </a:r>
            <a:r>
              <a:rPr lang="ru-RU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субхарактеристиками</a:t>
            </a:r>
            <a:r>
              <a:rPr lang="ru-RU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): Уровнем завершенности (отсутствия ошибок), Устойчивостью к дефектам, Восстанавливаемостью, Доступностью, Готовностью.</a:t>
            </a:r>
            <a:endParaRPr lang="ru-RU" b="0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Увеличение надежности ПО в целом положительно</a:t>
            </a:r>
            <a:r>
              <a:rPr lang="ru-RU" baseline="0" dirty="0" smtClean="0"/>
              <a:t> влияет и на остальные характеристики качества (за исключением </a:t>
            </a:r>
            <a:r>
              <a:rPr lang="ru-RU" b="1" baseline="0" dirty="0" smtClean="0"/>
              <a:t>живучести</a:t>
            </a:r>
            <a:r>
              <a:rPr lang="ru-RU" baseline="0" dirty="0" smtClean="0"/>
              <a:t>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Крупные затраты на разработку</a:t>
            </a:r>
            <a:r>
              <a:rPr lang="ru-RU" baseline="0" dirty="0" smtClean="0"/>
              <a:t> ПО такого вида приходятся на верификацию и тестирование программных компонентов.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4269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каждой отрасли существуют свои утвержденные стандарты.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Базовым стандартом для ПО такого</a:t>
            </a:r>
            <a:r>
              <a:rPr lang="ru-RU" baseline="0" dirty="0" smtClean="0"/>
              <a:t> класса является </a:t>
            </a:r>
            <a:r>
              <a:rPr lang="en-US" baseline="0" dirty="0" smtClean="0"/>
              <a:t>IEC 61508</a:t>
            </a:r>
            <a:r>
              <a:rPr lang="ru-RU" baseline="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Полное устранение негативных</a:t>
            </a:r>
            <a:r>
              <a:rPr lang="ru-RU" baseline="0" dirty="0" smtClean="0"/>
              <a:t> воздействий и дефектов, отражающихся на функциональной безопасности и надежности ПО, принципиально невозможно.</a:t>
            </a:r>
          </a:p>
          <a:p>
            <a:r>
              <a:rPr lang="ru-RU" baseline="0" dirty="0" smtClean="0"/>
              <a:t>Проблема состоит в выявлении факторов, от которых они зависят, в создании методов и средств уменьшения их влияния на функциональную пригодность и эффективном распределении ограниченных ресурсов для обеспечения необходимого качества.</a:t>
            </a:r>
          </a:p>
          <a:p>
            <a:r>
              <a:rPr lang="ru-RU" dirty="0" smtClean="0"/>
              <a:t>Комплексное применение этих методов и средств позволяет исключать проявления ряда негативных факторов или значительно ослаблять их влияние. Это</a:t>
            </a:r>
            <a:r>
              <a:rPr lang="ru-RU" baseline="0" dirty="0" smtClean="0"/>
              <a:t> позволяет управлять качеством разрабатываемого ПО.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277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mailto:nl-79@mail.r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723900" y="4236720"/>
            <a:ext cx="7543800" cy="1402080"/>
          </a:xfrm>
        </p:spPr>
        <p:txBody>
          <a:bodyPr/>
          <a:lstStyle/>
          <a:p>
            <a:pPr eaLnBrk="1" hangingPunct="1"/>
            <a:r>
              <a:rPr lang="ru-RU" sz="2800" dirty="0"/>
              <a:t>Роль тестирования в сертификации ПО систем с высокими требованиями к надежности и безопасности</a:t>
            </a:r>
            <a:endParaRPr lang="en-US" sz="28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Алексей Николаев. </a:t>
            </a:r>
            <a:r>
              <a:rPr lang="en-US" dirty="0" smtClean="0">
                <a:solidFill>
                  <a:srgbClr val="898989"/>
                </a:solidFill>
              </a:rPr>
              <a:t> </a:t>
            </a:r>
            <a:r>
              <a:rPr lang="ru-RU" dirty="0" smtClean="0">
                <a:solidFill>
                  <a:srgbClr val="898989"/>
                </a:solidFill>
              </a:rPr>
              <a:t>ООО НПП «ЭКРА»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/>
              <a:t>Взаимосвязь наиболее признанных и применяемых в мире стандартов в области разработки </a:t>
            </a:r>
            <a:r>
              <a:rPr lang="ru-RU" sz="2200" b="1" dirty="0" smtClean="0"/>
              <a:t>ПО</a:t>
            </a:r>
          </a:p>
        </p:txBody>
      </p:sp>
      <p:pic>
        <p:nvPicPr>
          <p:cNvPr id="4" name="Picture 4" descr="стандарты качеств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530192" cy="492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35592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/>
              <a:t>Совокупность нормативных документов и методических </a:t>
            </a:r>
            <a:r>
              <a:rPr lang="ru-RU" sz="2200" b="1" dirty="0" smtClean="0"/>
              <a:t>руководств для программных средств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807" y="1419727"/>
            <a:ext cx="7954339" cy="508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4125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Стандарты оценки качества и надежности ПО</a:t>
            </a:r>
            <a:endParaRPr lang="ru-RU" sz="2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2460071"/>
          </a:xfrm>
        </p:spPr>
        <p:txBody>
          <a:bodyPr/>
          <a:lstStyle/>
          <a:p>
            <a:pPr marL="0" indent="360363" algn="just">
              <a:buNone/>
            </a:pPr>
            <a:r>
              <a:rPr lang="ru-RU" sz="2000" dirty="0" smtClean="0"/>
              <a:t>Определяют характеристики ПО (метрики), используемые для качественной и количественной оценки надежности</a:t>
            </a:r>
            <a:r>
              <a:rPr lang="ru-RU" sz="2000" dirty="0" smtClean="0"/>
              <a:t>:</a:t>
            </a:r>
          </a:p>
          <a:p>
            <a:pPr marL="0" indent="0" algn="just">
              <a:buNone/>
            </a:pPr>
            <a:endParaRPr lang="ru-RU" sz="800" dirty="0" smtClean="0"/>
          </a:p>
          <a:p>
            <a:r>
              <a:rPr lang="en-US" sz="1900" dirty="0" smtClean="0"/>
              <a:t>ISO/IEC 9126</a:t>
            </a:r>
          </a:p>
          <a:p>
            <a:r>
              <a:rPr lang="en-US" sz="1900" dirty="0" smtClean="0"/>
              <a:t>IEEE 982</a:t>
            </a:r>
          </a:p>
          <a:p>
            <a:r>
              <a:rPr lang="en-US" sz="1900" dirty="0" smtClean="0"/>
              <a:t>IEEE </a:t>
            </a:r>
            <a:r>
              <a:rPr lang="en-US" sz="1900" dirty="0" smtClean="0"/>
              <a:t>1061 </a:t>
            </a:r>
            <a:r>
              <a:rPr lang="ru-RU" sz="1900" dirty="0" smtClean="0"/>
              <a:t>и др.</a:t>
            </a:r>
            <a:endParaRPr lang="ru-RU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3162091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49035" y="2334986"/>
            <a:ext cx="8229600" cy="1232807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/>
              <a:t>Как же достигается высокая надежность и безопасность ПО</a:t>
            </a:r>
            <a:r>
              <a:rPr lang="en-US" sz="3600" b="1" dirty="0" smtClean="0"/>
              <a:t>?</a:t>
            </a:r>
            <a:endParaRPr lang="ru-RU" sz="3600" dirty="0" smtClean="0"/>
          </a:p>
        </p:txBody>
      </p:sp>
      <p:pic>
        <p:nvPicPr>
          <p:cNvPr id="4" name="Рисунок 3" descr="Вопрос(рисунок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465" y="3757464"/>
            <a:ext cx="1959428" cy="2257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5749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Основные причины ошибок в ПО</a:t>
            </a:r>
            <a:endParaRPr lang="ru-RU" sz="22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5475145"/>
              </p:ext>
            </p:extLst>
          </p:nvPr>
        </p:nvGraphicFramePr>
        <p:xfrm>
          <a:off x="527902" y="1402398"/>
          <a:ext cx="8068482" cy="4630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2704"/>
                <a:gridCol w="2685778"/>
              </a:tblGrid>
              <a:tr h="377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Причина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Частота появления, 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Неполное или ошибочное техническое </a:t>
                      </a:r>
                      <a:r>
                        <a:rPr lang="ru-RU" sz="1600" dirty="0" smtClean="0">
                          <a:effectLst/>
                        </a:rPr>
                        <a:t>задание (ТЗ)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28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Отклонение от ТЗ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12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956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Ошибочная логика или последовательность операций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12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68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Пренебрежение правилами программирования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10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Ошибочная выборка данных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10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Ошибочные арифметические операции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9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Неточная запись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8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Нехватка времени на решение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Неправильная обработка прерываний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2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Неправильные данные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8592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7305675" cy="1143000"/>
          </a:xfrm>
        </p:spPr>
        <p:txBody>
          <a:bodyPr/>
          <a:lstStyle/>
          <a:p>
            <a:r>
              <a:rPr lang="ru-RU" sz="2200" b="1" dirty="0"/>
              <a:t>Типовая </a:t>
            </a:r>
            <a:r>
              <a:rPr lang="en-US" sz="2200" b="1" dirty="0" smtClean="0"/>
              <a:t>V-</a:t>
            </a:r>
            <a:r>
              <a:rPr lang="ru-RU" sz="2200" b="1" dirty="0" smtClean="0"/>
              <a:t>модель </a:t>
            </a:r>
            <a:r>
              <a:rPr lang="ru-RU" sz="2200" b="1" dirty="0"/>
              <a:t>разработки </a:t>
            </a:r>
            <a:r>
              <a:rPr lang="ru-RU" sz="2200" b="1" dirty="0" smtClean="0"/>
              <a:t>ПО и </a:t>
            </a:r>
            <a:r>
              <a:rPr lang="ru-RU" sz="2200" b="1" dirty="0"/>
              <a:t>этапы</a:t>
            </a:r>
            <a:endParaRPr lang="ru-RU" sz="2200" b="1" dirty="0" smtClean="0"/>
          </a:p>
        </p:txBody>
      </p:sp>
      <p:pic>
        <p:nvPicPr>
          <p:cNvPr id="5" name="Рисунок 4" descr="V-модель ЖЦ ПО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99" y="1543050"/>
            <a:ext cx="7248373" cy="456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942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515960"/>
            <a:ext cx="8229600" cy="669471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/>
              <a:t>Атомная энергетика</a:t>
            </a:r>
            <a:endParaRPr lang="ru-RU" sz="3600" dirty="0" smtClean="0"/>
          </a:p>
        </p:txBody>
      </p:sp>
      <p:pic>
        <p:nvPicPr>
          <p:cNvPr id="4" name="Рисунок 3" descr="АЭС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129" y="3441614"/>
            <a:ext cx="2536371" cy="252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5749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just"/>
            <a:r>
              <a:rPr lang="ru-RU" sz="2200" b="1" dirty="0"/>
              <a:t>Иерархическая взаимосвязь между документами МАГАТЭ и МЭК</a:t>
            </a:r>
            <a:endParaRPr lang="ru-RU" sz="2200" b="1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373380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ru-RU" sz="2000" i="1" dirty="0">
                <a:solidFill>
                  <a:srgbClr val="000099"/>
                </a:solidFill>
              </a:rPr>
              <a:t>Высший уровень</a:t>
            </a:r>
            <a:r>
              <a:rPr lang="ru-RU" sz="2000" dirty="0"/>
              <a:t>: документы МАГАТЭ по безопасности;</a:t>
            </a:r>
          </a:p>
          <a:p>
            <a:pPr algn="just">
              <a:lnSpc>
                <a:spcPct val="120000"/>
              </a:lnSpc>
            </a:pPr>
            <a:r>
              <a:rPr lang="ru-RU" sz="2000" i="1" dirty="0">
                <a:solidFill>
                  <a:srgbClr val="000099"/>
                </a:solidFill>
              </a:rPr>
              <a:t>Первый уровень</a:t>
            </a:r>
            <a:r>
              <a:rPr lang="ru-RU" sz="2000" dirty="0"/>
              <a:t>: стандарт МЭК 61513 «Общие требования к системам, важным для безопасности АЭС</a:t>
            </a:r>
            <a:r>
              <a:rPr lang="ru-RU" sz="2000" dirty="0" smtClean="0"/>
              <a:t>»;</a:t>
            </a:r>
          </a:p>
          <a:p>
            <a:pPr algn="just">
              <a:lnSpc>
                <a:spcPct val="120000"/>
              </a:lnSpc>
            </a:pPr>
            <a:r>
              <a:rPr lang="ru-RU" sz="2000" i="1" dirty="0" smtClean="0">
                <a:solidFill>
                  <a:srgbClr val="000099"/>
                </a:solidFill>
              </a:rPr>
              <a:t>Второй </a:t>
            </a:r>
            <a:r>
              <a:rPr lang="ru-RU" sz="2000" i="1" dirty="0">
                <a:solidFill>
                  <a:srgbClr val="000099"/>
                </a:solidFill>
              </a:rPr>
              <a:t>уровень</a:t>
            </a:r>
            <a:r>
              <a:rPr lang="ru-RU" sz="2000" dirty="0"/>
              <a:t>: детализация требований по общим вопросам (имеются ссылки в документе первого уровня);</a:t>
            </a:r>
          </a:p>
          <a:p>
            <a:pPr algn="just">
              <a:lnSpc>
                <a:spcPct val="120000"/>
              </a:lnSpc>
            </a:pPr>
            <a:r>
              <a:rPr lang="ru-RU" sz="2000" i="1" dirty="0">
                <a:solidFill>
                  <a:srgbClr val="000099"/>
                </a:solidFill>
              </a:rPr>
              <a:t>Третий уровень</a:t>
            </a:r>
            <a:r>
              <a:rPr lang="ru-RU" sz="2000" dirty="0"/>
              <a:t>: требования к конкретному оборудованию, техническим методам или конкретной деятельности.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135749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just"/>
            <a:r>
              <a:rPr lang="ru-RU" sz="2200" b="1" dirty="0"/>
              <a:t>Атомная энергетика – стандарты и требования к сертификации ПО</a:t>
            </a:r>
            <a:endParaRPr lang="ru-RU" sz="2200" b="1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358775" algn="just">
              <a:buNone/>
            </a:pPr>
            <a:r>
              <a:rPr lang="ru-RU" sz="2000" dirty="0"/>
              <a:t>МЭК 61513 следующим образом устанавливает классы систем, важных для </a:t>
            </a:r>
            <a:r>
              <a:rPr lang="ru-RU" sz="2000" dirty="0" smtClean="0"/>
              <a:t>безопасности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3429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2673665"/>
              </p:ext>
            </p:extLst>
          </p:nvPr>
        </p:nvGraphicFramePr>
        <p:xfrm>
          <a:off x="755576" y="2551619"/>
          <a:ext cx="7632849" cy="2777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2737"/>
                <a:gridCol w="1264024"/>
                <a:gridCol w="1264023"/>
                <a:gridCol w="1262065"/>
              </a:tblGrid>
              <a:tr h="555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Функции безопасности 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 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 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Класс 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5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Категория  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 smtClean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</a:rPr>
                        <a:t> </a:t>
                      </a:r>
                      <a:endParaRPr lang="ru-RU" sz="2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</a:rPr>
                        <a:t> </a:t>
                      </a:r>
                      <a:endParaRPr lang="ru-RU" sz="2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5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Категория  В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</a:rPr>
                        <a:t>+</a:t>
                      </a:r>
                      <a:endParaRPr lang="ru-RU" sz="2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</a:rPr>
                        <a:t> </a:t>
                      </a:r>
                      <a:endParaRPr lang="ru-RU" sz="2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5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Категория  С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</a:rPr>
                        <a:t>+</a:t>
                      </a:r>
                      <a:endParaRPr lang="ru-RU" sz="2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5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Не </a:t>
                      </a:r>
                      <a:r>
                        <a:rPr lang="ru-RU" sz="1800" dirty="0">
                          <a:effectLst/>
                        </a:rPr>
                        <a:t>классифицированные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+</a:t>
                      </a:r>
                      <a:endParaRPr lang="ru-RU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6779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/>
              <a:t>Функции </a:t>
            </a:r>
            <a:r>
              <a:rPr lang="ru-RU" sz="2200" b="1" dirty="0" smtClean="0"/>
              <a:t>безопасности</a:t>
            </a:r>
            <a:r>
              <a:rPr lang="en-US" sz="2200" b="1" dirty="0" smtClean="0"/>
              <a:t> </a:t>
            </a:r>
            <a:br>
              <a:rPr lang="en-US" sz="2200" b="1" dirty="0" smtClean="0"/>
            </a:br>
            <a:r>
              <a:rPr lang="ru-RU" sz="2200" b="1" dirty="0" smtClean="0"/>
              <a:t>и</a:t>
            </a:r>
            <a:r>
              <a:rPr lang="en-US" sz="2200" b="1" dirty="0" smtClean="0"/>
              <a:t> </a:t>
            </a:r>
            <a:r>
              <a:rPr lang="ru-RU" sz="2200" b="1" dirty="0" smtClean="0"/>
              <a:t>их</a:t>
            </a:r>
            <a:r>
              <a:rPr lang="en-US" sz="2200" b="1" dirty="0" smtClean="0"/>
              <a:t> </a:t>
            </a:r>
            <a:r>
              <a:rPr lang="ru-RU" sz="2200" b="1" dirty="0" smtClean="0"/>
              <a:t>соответствие</a:t>
            </a:r>
            <a:r>
              <a:rPr lang="en-US" sz="2200" b="1" dirty="0" smtClean="0"/>
              <a:t> </a:t>
            </a:r>
            <a:r>
              <a:rPr lang="ru-RU" sz="2200" b="1" dirty="0" smtClean="0"/>
              <a:t>ГОСТ</a:t>
            </a:r>
            <a:endParaRPr lang="ru-RU" sz="2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3429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7692409"/>
              </p:ext>
            </p:extLst>
          </p:nvPr>
        </p:nvGraphicFramePr>
        <p:xfrm>
          <a:off x="467544" y="2276872"/>
          <a:ext cx="8208912" cy="216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40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Функции безопасности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ГОСТ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Категория  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ГОСТ Р МЭК 60880-2011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Категория  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ГОСТ Р МЭК 62138-2010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Категория  С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ГОСТ Р МЭК 62138-2010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89549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Системы </a:t>
            </a:r>
            <a:r>
              <a:rPr lang="ru-RU" sz="2200" b="1" dirty="0"/>
              <a:t>с высокими требованиями к надежности и безопасности</a:t>
            </a:r>
            <a:endParaRPr lang="ru-RU" sz="2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000" b="1" dirty="0" smtClean="0"/>
              <a:t>Это системы, в которых сбой или крах могут:</a:t>
            </a:r>
          </a:p>
          <a:p>
            <a:pPr marL="0" indent="0" algn="just">
              <a:buNone/>
            </a:pPr>
            <a:endParaRPr lang="ru-RU" sz="1200" dirty="0" smtClean="0"/>
          </a:p>
          <a:p>
            <a:pPr algn="just"/>
            <a:r>
              <a:rPr lang="ru-RU" sz="2000" dirty="0" smtClean="0"/>
              <a:t>Привести к смерти либо серьезному ущербу для здоровья людей;</a:t>
            </a:r>
          </a:p>
          <a:p>
            <a:pPr algn="just"/>
            <a:r>
              <a:rPr lang="ru-RU" sz="2000" dirty="0" smtClean="0"/>
              <a:t>Привести к разрушению либо серьезным повреждениям дорогостоящего оборудования;</a:t>
            </a:r>
          </a:p>
          <a:p>
            <a:pPr algn="just"/>
            <a:r>
              <a:rPr lang="ru-RU" sz="2000" dirty="0" smtClean="0"/>
              <a:t>Нанести ущерб окружающей среде.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4269" y="4262718"/>
            <a:ext cx="2810442" cy="186344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4663" y="4269349"/>
            <a:ext cx="2466975" cy="18478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68354" y="3957871"/>
            <a:ext cx="1676400" cy="217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0788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Международные стандарты </a:t>
            </a:r>
            <a:br>
              <a:rPr lang="ru-RU" sz="2200" b="1" dirty="0" smtClean="0"/>
            </a:br>
            <a:r>
              <a:rPr lang="ru-RU" sz="2200" b="1" dirty="0" smtClean="0"/>
              <a:t>(требования к ПО)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32435" y="1339214"/>
            <a:ext cx="8229600" cy="511873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zh-CN" sz="2000" b="1" i="1" dirty="0"/>
              <a:t>Международные нормативные документы</a:t>
            </a:r>
            <a:r>
              <a:rPr lang="ru-RU" altLang="zh-CN" sz="2000" b="1" i="1" dirty="0" smtClean="0"/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800" dirty="0"/>
          </a:p>
          <a:p>
            <a:pPr algn="just"/>
            <a:r>
              <a:rPr lang="ru-RU" b="1" i="1" dirty="0">
                <a:solidFill>
                  <a:srgbClr val="000099"/>
                </a:solidFill>
              </a:rPr>
              <a:t>ГОСТ Р МЭК 61226-2011.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ru-RU" i="1" dirty="0"/>
              <a:t>Атомные станции. Системы контроля и управления, важные для безопасности. </a:t>
            </a:r>
            <a:r>
              <a:rPr lang="ru-RU" b="1" i="1" dirty="0"/>
              <a:t>Классификация функций контроля и </a:t>
            </a:r>
            <a:r>
              <a:rPr lang="ru-RU" b="1" i="1" dirty="0" smtClean="0"/>
              <a:t>управления</a:t>
            </a:r>
          </a:p>
          <a:p>
            <a:pPr algn="just"/>
            <a:endParaRPr lang="ru-RU" sz="400" b="1" i="1" dirty="0"/>
          </a:p>
          <a:p>
            <a:pPr algn="just"/>
            <a:r>
              <a:rPr lang="ru-RU" b="1" i="1" dirty="0">
                <a:solidFill>
                  <a:srgbClr val="000099"/>
                </a:solidFill>
              </a:rPr>
              <a:t>ГОСТ Р МЭК 61513-2011.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ru-RU" i="1" dirty="0"/>
              <a:t>Атомные станции. Системы контроля и управления, важные для безопасности. </a:t>
            </a:r>
            <a:r>
              <a:rPr lang="ru-RU" b="1" i="1" dirty="0"/>
              <a:t>Общие </a:t>
            </a:r>
            <a:r>
              <a:rPr lang="ru-RU" b="1" i="1" dirty="0" smtClean="0"/>
              <a:t>требования</a:t>
            </a:r>
          </a:p>
          <a:p>
            <a:pPr algn="just"/>
            <a:endParaRPr lang="ru-RU" sz="400" b="1" i="1" dirty="0" smtClean="0"/>
          </a:p>
          <a:p>
            <a:pPr algn="just"/>
            <a:r>
              <a:rPr lang="ru-RU" b="1" i="1" dirty="0">
                <a:solidFill>
                  <a:srgbClr val="000099"/>
                </a:solidFill>
              </a:rPr>
              <a:t>ГОСТ Р МЭК 60880-2011.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ru-RU" i="1" dirty="0"/>
              <a:t>Атомные электростанции. Системы контроля и управления, важные для безопасности. </a:t>
            </a:r>
            <a:r>
              <a:rPr lang="ru-RU" b="1" i="1" dirty="0"/>
              <a:t>Программное обеспечение компьютерных систем, выполняющих функции категории </a:t>
            </a:r>
            <a:r>
              <a:rPr lang="ru-RU" b="1" i="1" dirty="0" smtClean="0"/>
              <a:t>А</a:t>
            </a:r>
          </a:p>
          <a:p>
            <a:pPr algn="just"/>
            <a:endParaRPr lang="ru-RU" sz="400" b="1" i="1" dirty="0"/>
          </a:p>
          <a:p>
            <a:pPr algn="just"/>
            <a:r>
              <a:rPr lang="ru-RU" b="1" i="1" dirty="0">
                <a:solidFill>
                  <a:srgbClr val="000099"/>
                </a:solidFill>
              </a:rPr>
              <a:t>ГОСТ Р МЭК 62138-2010. </a:t>
            </a:r>
            <a:r>
              <a:rPr lang="ru-RU" i="1" dirty="0"/>
              <a:t>Атомные электростанции. Системы контроля и управления, важные для безопасности. </a:t>
            </a:r>
            <a:r>
              <a:rPr lang="ru-RU" b="1" i="1" dirty="0"/>
              <a:t>Программное обеспечение компьютерных систем, выполняющих функции категорий В и </a:t>
            </a:r>
            <a:r>
              <a:rPr lang="ru-RU" b="1" i="1" dirty="0" smtClean="0"/>
              <a:t>С</a:t>
            </a:r>
          </a:p>
          <a:p>
            <a:pPr algn="just"/>
            <a:endParaRPr lang="ru-RU" sz="400" b="1" i="1" dirty="0"/>
          </a:p>
          <a:p>
            <a:pPr algn="just">
              <a:lnSpc>
                <a:spcPct val="90000"/>
              </a:lnSpc>
            </a:pPr>
            <a:r>
              <a:rPr lang="ru-RU" b="1" i="1" dirty="0" smtClean="0">
                <a:solidFill>
                  <a:srgbClr val="000099"/>
                </a:solidFill>
              </a:rPr>
              <a:t>IEEE 1012-1998.</a:t>
            </a:r>
            <a:r>
              <a:rPr lang="ru-RU" i="1" dirty="0" smtClean="0">
                <a:solidFill>
                  <a:srgbClr val="000099"/>
                </a:solidFill>
              </a:rPr>
              <a:t> </a:t>
            </a:r>
            <a:r>
              <a:rPr lang="ru-RU" i="1" dirty="0"/>
              <a:t>«</a:t>
            </a:r>
            <a:r>
              <a:rPr lang="ru-RU" b="1" i="1" dirty="0"/>
              <a:t>Верификация и </a:t>
            </a:r>
            <a:r>
              <a:rPr lang="ru-RU" b="1" i="1" dirty="0" err="1"/>
              <a:t>валидация</a:t>
            </a:r>
            <a:r>
              <a:rPr lang="ru-RU" b="1" i="1" dirty="0"/>
              <a:t> программных средств</a:t>
            </a:r>
            <a:r>
              <a:rPr lang="ru-RU" i="1" dirty="0" smtClean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2608344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Российские стандарты </a:t>
            </a:r>
            <a:br>
              <a:rPr lang="ru-RU" sz="2200" b="1" dirty="0" smtClean="0"/>
            </a:br>
            <a:r>
              <a:rPr lang="ru-RU" sz="2200" b="1" dirty="0" smtClean="0"/>
              <a:t>(требования к ПО)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38150" y="1457325"/>
            <a:ext cx="8229600" cy="47815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zh-CN" sz="2000" b="1" i="1" dirty="0"/>
              <a:t>Российские нормативные документы:</a:t>
            </a:r>
            <a:endParaRPr lang="en-US" altLang="zh-CN" sz="2000" b="1" i="1" dirty="0">
              <a:ea typeface="SimSun" pitchFamily="2" charset="-122"/>
            </a:endParaRPr>
          </a:p>
          <a:p>
            <a:pPr marL="0" indent="0">
              <a:lnSpc>
                <a:spcPct val="90000"/>
              </a:lnSpc>
              <a:buNone/>
            </a:pPr>
            <a:endParaRPr lang="ru-RU" altLang="zh-CN" sz="800" dirty="0"/>
          </a:p>
          <a:p>
            <a:pPr algn="just">
              <a:lnSpc>
                <a:spcPct val="90000"/>
              </a:lnSpc>
            </a:pPr>
            <a:r>
              <a:rPr lang="ru-RU" altLang="zh-CN" sz="2000" b="1" i="1" dirty="0">
                <a:solidFill>
                  <a:srgbClr val="000099"/>
                </a:solidFill>
              </a:rPr>
              <a:t>ГОСТ </a:t>
            </a:r>
            <a:r>
              <a:rPr lang="ru-RU" altLang="zh-CN" sz="2000" b="1" i="1" dirty="0" smtClean="0">
                <a:solidFill>
                  <a:srgbClr val="000099"/>
                </a:solidFill>
              </a:rPr>
              <a:t>28195-89.</a:t>
            </a:r>
            <a:r>
              <a:rPr lang="ru-RU" altLang="zh-CN" sz="2000" i="1" dirty="0" smtClean="0">
                <a:solidFill>
                  <a:srgbClr val="000099"/>
                </a:solidFill>
              </a:rPr>
              <a:t> </a:t>
            </a:r>
            <a:r>
              <a:rPr lang="ru-RU" altLang="zh-CN" sz="2000" i="1" dirty="0"/>
              <a:t>«Оценка качества программных средств. Общие положения</a:t>
            </a:r>
            <a:r>
              <a:rPr lang="ru-RU" altLang="zh-CN" sz="2000" i="1" dirty="0" smtClean="0"/>
              <a:t>»</a:t>
            </a:r>
          </a:p>
          <a:p>
            <a:pPr algn="just">
              <a:lnSpc>
                <a:spcPct val="90000"/>
              </a:lnSpc>
            </a:pPr>
            <a:endParaRPr lang="ru-RU" altLang="zh-CN" sz="800" i="1" dirty="0" smtClean="0"/>
          </a:p>
          <a:p>
            <a:pPr algn="just">
              <a:lnSpc>
                <a:spcPct val="90000"/>
              </a:lnSpc>
            </a:pPr>
            <a:r>
              <a:rPr lang="ru-RU" sz="2000" b="1" i="1" dirty="0">
                <a:solidFill>
                  <a:srgbClr val="000099"/>
                </a:solidFill>
              </a:rPr>
              <a:t>ГОСТ Р ИСО/МЭК </a:t>
            </a:r>
            <a:r>
              <a:rPr lang="ru-RU" sz="2000" b="1" i="1" dirty="0" smtClean="0">
                <a:solidFill>
                  <a:srgbClr val="000099"/>
                </a:solidFill>
              </a:rPr>
              <a:t>9126-93. </a:t>
            </a:r>
            <a:r>
              <a:rPr lang="ru-RU" sz="2000" i="1" dirty="0" smtClean="0"/>
              <a:t>«Оценка </a:t>
            </a:r>
            <a:r>
              <a:rPr lang="ru-RU" sz="2000" i="1" dirty="0"/>
              <a:t>программной продукции. Характеристики качества и руководства по их применению</a:t>
            </a:r>
            <a:r>
              <a:rPr lang="ru-RU" sz="2000" i="1" dirty="0" smtClean="0"/>
              <a:t>»</a:t>
            </a:r>
          </a:p>
          <a:p>
            <a:pPr algn="just">
              <a:lnSpc>
                <a:spcPct val="90000"/>
              </a:lnSpc>
            </a:pPr>
            <a:endParaRPr lang="ru-RU" altLang="zh-CN" sz="800" i="1" dirty="0"/>
          </a:p>
          <a:p>
            <a:pPr algn="just">
              <a:lnSpc>
                <a:spcPct val="90000"/>
              </a:lnSpc>
            </a:pPr>
            <a:r>
              <a:rPr lang="ru-RU" altLang="zh-CN" sz="2000" b="1" i="1" dirty="0">
                <a:solidFill>
                  <a:srgbClr val="000099"/>
                </a:solidFill>
              </a:rPr>
              <a:t>ГОСТ Р ИСО/МЭК </a:t>
            </a:r>
            <a:r>
              <a:rPr lang="ru-RU" altLang="zh-CN" sz="2000" b="1" i="1" dirty="0" smtClean="0">
                <a:solidFill>
                  <a:srgbClr val="000099"/>
                </a:solidFill>
              </a:rPr>
              <a:t>12207-2010. </a:t>
            </a:r>
            <a:r>
              <a:rPr lang="ru-RU" altLang="zh-CN" sz="2000" i="1" dirty="0" smtClean="0"/>
              <a:t>«Информационные </a:t>
            </a:r>
            <a:r>
              <a:rPr lang="ru-RU" altLang="zh-CN" sz="2000" i="1" dirty="0"/>
              <a:t>технологии. Процессы жизненного цикла программных </a:t>
            </a:r>
            <a:r>
              <a:rPr lang="ru-RU" altLang="zh-CN" sz="2000" i="1" dirty="0" smtClean="0"/>
              <a:t>средств»</a:t>
            </a:r>
          </a:p>
          <a:p>
            <a:pPr algn="just">
              <a:lnSpc>
                <a:spcPct val="90000"/>
              </a:lnSpc>
            </a:pPr>
            <a:endParaRPr lang="ru-RU" altLang="zh-CN" sz="800" i="1" dirty="0"/>
          </a:p>
          <a:p>
            <a:pPr algn="just">
              <a:lnSpc>
                <a:spcPct val="90000"/>
              </a:lnSpc>
            </a:pPr>
            <a:r>
              <a:rPr lang="ru-RU" altLang="zh-CN" sz="2000" b="1" i="1" dirty="0" smtClean="0">
                <a:solidFill>
                  <a:srgbClr val="000099"/>
                </a:solidFill>
              </a:rPr>
              <a:t>РД-03-17-2001.</a:t>
            </a:r>
            <a:r>
              <a:rPr lang="ru-RU" altLang="zh-CN" sz="2000" b="1" i="1" dirty="0" smtClean="0"/>
              <a:t> </a:t>
            </a:r>
            <a:r>
              <a:rPr lang="ru-RU" altLang="zh-CN" sz="2000" i="1" dirty="0" smtClean="0"/>
              <a:t>«</a:t>
            </a:r>
            <a:r>
              <a:rPr lang="ru-RU" altLang="zh-CN" sz="2000" i="1" dirty="0"/>
              <a:t>Положение об аттестации программных средств, применяемых при обосновании безопасности объектов использования атомной энергии</a:t>
            </a:r>
            <a:r>
              <a:rPr lang="ru-RU" altLang="zh-CN" sz="2000" i="1" dirty="0" smtClean="0"/>
              <a:t>»</a:t>
            </a:r>
          </a:p>
          <a:p>
            <a:pPr algn="just">
              <a:lnSpc>
                <a:spcPct val="90000"/>
              </a:lnSpc>
            </a:pPr>
            <a:endParaRPr lang="ru-RU" altLang="zh-CN" sz="800" i="1" dirty="0" smtClean="0"/>
          </a:p>
          <a:p>
            <a:pPr algn="just">
              <a:lnSpc>
                <a:spcPct val="90000"/>
              </a:lnSpc>
            </a:pPr>
            <a:r>
              <a:rPr lang="ru-RU" sz="2000" b="1" i="1" dirty="0">
                <a:solidFill>
                  <a:srgbClr val="000099"/>
                </a:solidFill>
              </a:rPr>
              <a:t>ГОСТ 34.ххх.</a:t>
            </a:r>
            <a:r>
              <a:rPr lang="ru-RU" sz="2000" i="1" dirty="0">
                <a:solidFill>
                  <a:srgbClr val="000099"/>
                </a:solidFill>
              </a:rPr>
              <a:t> </a:t>
            </a:r>
            <a:r>
              <a:rPr lang="ru-RU" sz="2000" i="1" dirty="0"/>
              <a:t>«Стандарты информационной технологии</a:t>
            </a:r>
            <a:r>
              <a:rPr lang="ru-RU" sz="2000" i="1" dirty="0" smtClean="0"/>
              <a:t>»</a:t>
            </a:r>
          </a:p>
          <a:p>
            <a:pPr algn="just">
              <a:lnSpc>
                <a:spcPct val="90000"/>
              </a:lnSpc>
            </a:pPr>
            <a:endParaRPr lang="ru-RU" sz="800" i="1" dirty="0" smtClean="0"/>
          </a:p>
          <a:p>
            <a:pPr algn="just">
              <a:lnSpc>
                <a:spcPct val="90000"/>
              </a:lnSpc>
            </a:pPr>
            <a:r>
              <a:rPr lang="ru-RU" sz="2000" b="1" i="1" dirty="0">
                <a:solidFill>
                  <a:srgbClr val="000099"/>
                </a:solidFill>
              </a:rPr>
              <a:t>ГОСТ 19.ххх.</a:t>
            </a:r>
            <a:r>
              <a:rPr lang="ru-RU" sz="2000" i="1" dirty="0">
                <a:solidFill>
                  <a:srgbClr val="000099"/>
                </a:solidFill>
              </a:rPr>
              <a:t> </a:t>
            </a:r>
            <a:r>
              <a:rPr lang="ru-RU" sz="2000" i="1" dirty="0"/>
              <a:t>«Единая система программной документации» (ЕСПД)</a:t>
            </a:r>
            <a:endParaRPr lang="ru-RU" altLang="zh-CN" sz="2000" i="1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022073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395167" y="274638"/>
            <a:ext cx="7560297" cy="1143000"/>
          </a:xfrm>
        </p:spPr>
        <p:txBody>
          <a:bodyPr/>
          <a:lstStyle/>
          <a:p>
            <a:r>
              <a:rPr lang="ru-RU" sz="2200" b="1" dirty="0" smtClean="0"/>
              <a:t>Требования к выходным документам ЖЦ ПО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38346" y="1383384"/>
            <a:ext cx="8229600" cy="4904294"/>
          </a:xfrm>
        </p:spPr>
        <p:txBody>
          <a:bodyPr/>
          <a:lstStyle/>
          <a:p>
            <a:pPr marL="0" indent="358775" algn="just">
              <a:buNone/>
            </a:pPr>
            <a:r>
              <a:rPr lang="ru-RU" sz="2000" dirty="0" smtClean="0"/>
              <a:t>Стандартами рекомендуется </a:t>
            </a:r>
            <a:r>
              <a:rPr lang="ru-RU" sz="2000" b="1" dirty="0" smtClean="0"/>
              <a:t>подготовить и утвердить </a:t>
            </a:r>
            <a:r>
              <a:rPr lang="ru-RU" sz="2000" dirty="0" smtClean="0"/>
              <a:t>содержание следующих планов:</a:t>
            </a:r>
          </a:p>
          <a:p>
            <a:pPr marL="0" indent="358775">
              <a:buNone/>
            </a:pPr>
            <a:endParaRPr lang="ru-RU" sz="800" dirty="0" smtClean="0"/>
          </a:p>
          <a:p>
            <a:pPr algn="just"/>
            <a:r>
              <a:rPr lang="ru-RU" sz="2000" dirty="0" smtClean="0"/>
              <a:t>Разработки и реализации всего ЖЦ ПО (модель ЖЦ ПО, компоненты, внешняя и технологическая среда проектирования)</a:t>
            </a:r>
          </a:p>
          <a:p>
            <a:pPr algn="just"/>
            <a:r>
              <a:rPr lang="ru-RU" sz="2000" dirty="0" smtClean="0"/>
              <a:t>Верификации и тестирования (методы и средства устранения дефектов и достижения необходимых показателей качества)</a:t>
            </a:r>
          </a:p>
          <a:p>
            <a:pPr algn="just"/>
            <a:r>
              <a:rPr lang="ru-RU" sz="2000" dirty="0" smtClean="0"/>
              <a:t>Реализации процессов интеграции компонентов</a:t>
            </a:r>
          </a:p>
          <a:p>
            <a:pPr algn="just"/>
            <a:r>
              <a:rPr lang="ru-RU" sz="2000" dirty="0" smtClean="0"/>
              <a:t>Управления конфигурацией и сопровождения</a:t>
            </a:r>
          </a:p>
          <a:p>
            <a:pPr algn="just"/>
            <a:r>
              <a:rPr lang="ru-RU" sz="2000" dirty="0" smtClean="0"/>
              <a:t>Тиражирования, адаптации и внедрения версий ПО, включая подготовку и обучение пользователей</a:t>
            </a:r>
          </a:p>
          <a:p>
            <a:pPr algn="just"/>
            <a:r>
              <a:rPr lang="ru-RU" sz="2000" dirty="0" smtClean="0"/>
              <a:t>Документирования процессов и результатов ЖЦ ПО, включая создание и выпуск эксплуатационной документации</a:t>
            </a:r>
          </a:p>
          <a:p>
            <a:pPr algn="just"/>
            <a:r>
              <a:rPr lang="ru-RU" sz="2000" dirty="0" smtClean="0"/>
              <a:t>Управления и обеспечения безопасности ПО (методы и средства гарантирования требуемой безопасности)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370052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/>
              <a:t>Циклы разработки ПО и выходные результаты каждого </a:t>
            </a:r>
            <a:r>
              <a:rPr lang="ru-RU" sz="2200" b="1" dirty="0" smtClean="0"/>
              <a:t>этапа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377825" algn="just">
              <a:buNone/>
            </a:pPr>
            <a:r>
              <a:rPr lang="ru-RU" sz="2000" dirty="0" smtClean="0"/>
              <a:t>Комплекс </a:t>
            </a:r>
            <a:r>
              <a:rPr lang="ru-RU" sz="2000" dirty="0" smtClean="0"/>
              <a:t>стандартов </a:t>
            </a:r>
            <a:r>
              <a:rPr lang="ru-RU" sz="2000" b="1" dirty="0" smtClean="0"/>
              <a:t>ГОСТ 34 </a:t>
            </a:r>
            <a:r>
              <a:rPr lang="ru-RU" sz="2000" dirty="0" smtClean="0"/>
              <a:t>можно считать более общим по сравнению со стандартом </a:t>
            </a:r>
            <a:r>
              <a:rPr lang="ru-RU" sz="2000" b="1" dirty="0" smtClean="0"/>
              <a:t>ЕСПД</a:t>
            </a:r>
            <a:r>
              <a:rPr lang="ru-RU" sz="2000" dirty="0" smtClean="0"/>
              <a:t>. </a:t>
            </a:r>
          </a:p>
          <a:p>
            <a:pPr marL="0" indent="377825" algn="just">
              <a:buNone/>
            </a:pPr>
            <a:endParaRPr lang="ru-RU" sz="2000" dirty="0" smtClean="0"/>
          </a:p>
          <a:p>
            <a:pPr marL="0" indent="377825" algn="just">
              <a:buNone/>
            </a:pPr>
            <a:r>
              <a:rPr lang="ru-RU" sz="2000" i="1" dirty="0" smtClean="0"/>
              <a:t>Иерархия стандартов:</a:t>
            </a:r>
          </a:p>
          <a:p>
            <a:r>
              <a:rPr lang="ru-RU" sz="2000" dirty="0" smtClean="0"/>
              <a:t>комплекс </a:t>
            </a:r>
            <a:r>
              <a:rPr lang="ru-RU" sz="2000" dirty="0" smtClean="0"/>
              <a:t>стандартов ГОСТ </a:t>
            </a:r>
            <a:r>
              <a:rPr lang="ru-RU" sz="2000" dirty="0" smtClean="0"/>
              <a:t>34</a:t>
            </a:r>
          </a:p>
          <a:p>
            <a:r>
              <a:rPr lang="ru-RU" sz="2000" dirty="0" smtClean="0"/>
              <a:t>ГОСТ </a:t>
            </a:r>
            <a:r>
              <a:rPr lang="ru-RU" sz="2000" dirty="0" smtClean="0"/>
              <a:t>Р ИСО/МЭК </a:t>
            </a:r>
            <a:r>
              <a:rPr lang="ru-RU" sz="2000" dirty="0" smtClean="0"/>
              <a:t>12207-2010</a:t>
            </a:r>
          </a:p>
          <a:p>
            <a:r>
              <a:rPr lang="ru-RU" sz="2000" dirty="0" smtClean="0"/>
              <a:t>ГОСТ 19</a:t>
            </a:r>
            <a:endParaRPr lang="ru-RU" sz="2000" dirty="0" smtClean="0"/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569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Повышение надежности  ПО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66627" y="1373957"/>
            <a:ext cx="8229600" cy="4923148"/>
          </a:xfrm>
        </p:spPr>
        <p:txBody>
          <a:bodyPr/>
          <a:lstStyle/>
          <a:p>
            <a:pPr marL="0" indent="358775" algn="just">
              <a:buNone/>
            </a:pPr>
            <a:r>
              <a:rPr lang="ru-RU" sz="2200" i="1" dirty="0" smtClean="0"/>
              <a:t>Основные средства </a:t>
            </a:r>
            <a:r>
              <a:rPr lang="ru-RU" sz="2200" i="1" dirty="0"/>
              <a:t>повышения </a:t>
            </a:r>
            <a:r>
              <a:rPr lang="ru-RU" sz="2200" i="1" dirty="0" smtClean="0"/>
              <a:t>надежности:</a:t>
            </a:r>
          </a:p>
          <a:p>
            <a:pPr marL="0" indent="377825" algn="just">
              <a:buNone/>
            </a:pPr>
            <a:endParaRPr lang="ru-RU" sz="1000" dirty="0" smtClean="0"/>
          </a:p>
          <a:p>
            <a:pPr algn="just"/>
            <a:r>
              <a:rPr lang="ru-RU" sz="2000" b="1" dirty="0" smtClean="0"/>
              <a:t>Введение избыточности</a:t>
            </a:r>
          </a:p>
          <a:p>
            <a:pPr marL="1171575" algn="just"/>
            <a:r>
              <a:rPr lang="ru-RU" sz="2000" dirty="0" smtClean="0"/>
              <a:t>временной</a:t>
            </a:r>
          </a:p>
          <a:p>
            <a:pPr marL="1171575" algn="just"/>
            <a:r>
              <a:rPr lang="ru-RU" sz="2000" dirty="0" smtClean="0"/>
              <a:t>программной</a:t>
            </a:r>
          </a:p>
          <a:p>
            <a:pPr marL="1171575" algn="just"/>
            <a:r>
              <a:rPr lang="ru-RU" sz="2000" dirty="0" smtClean="0"/>
              <a:t>информационной</a:t>
            </a:r>
          </a:p>
          <a:p>
            <a:pPr algn="just"/>
            <a:r>
              <a:rPr lang="ru-RU" sz="2000" b="1" dirty="0" smtClean="0"/>
              <a:t>Методы оперативного рестарта</a:t>
            </a:r>
            <a:endParaRPr lang="ru-RU" sz="2000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37483358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Испытания  надежности  ПО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66627" y="1373957"/>
            <a:ext cx="8229600" cy="4923148"/>
          </a:xfrm>
        </p:spPr>
        <p:txBody>
          <a:bodyPr/>
          <a:lstStyle/>
          <a:p>
            <a:pPr marL="0" indent="377825" algn="just">
              <a:buNone/>
            </a:pPr>
            <a:r>
              <a:rPr lang="ru-RU" sz="2200" i="1" dirty="0" smtClean="0"/>
              <a:t>Используется динамическая среда функционирования, максимально приближенная к реальной:</a:t>
            </a:r>
          </a:p>
          <a:p>
            <a:pPr marL="0" indent="377825" algn="just">
              <a:buNone/>
            </a:pPr>
            <a:endParaRPr lang="ru-RU" sz="800" i="1" dirty="0" smtClean="0"/>
          </a:p>
          <a:p>
            <a:pPr marL="0" indent="377825" algn="just"/>
            <a:r>
              <a:rPr lang="ru-RU" sz="2000" dirty="0" smtClean="0"/>
              <a:t>Экспериментальные методы оценивания надежности ПО в штатном режиме</a:t>
            </a:r>
          </a:p>
          <a:p>
            <a:pPr marL="0" indent="377825" algn="just"/>
            <a:endParaRPr lang="ru-RU" sz="800" dirty="0" smtClean="0"/>
          </a:p>
          <a:p>
            <a:pPr marL="0" indent="377825" algn="just"/>
            <a:r>
              <a:rPr lang="ru-RU" sz="2000" dirty="0" smtClean="0"/>
              <a:t>Форсированные испытания</a:t>
            </a:r>
          </a:p>
          <a:p>
            <a:pPr marL="898525" algn="just"/>
            <a:r>
              <a:rPr lang="ru-RU" sz="2000" dirty="0" smtClean="0"/>
              <a:t>полное искажение, предельные значения ключевых параметров тестов каждого типа внешней информации</a:t>
            </a:r>
          </a:p>
          <a:p>
            <a:pPr marL="898525" algn="just"/>
            <a:r>
              <a:rPr lang="ru-RU" sz="2000" dirty="0" smtClean="0"/>
              <a:t>предельно малые и большие интенсивности суммарного потока и каждого типа внешней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285569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Задачи перед группой тестирования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77651"/>
            <a:ext cx="8229600" cy="4525963"/>
          </a:xfrm>
        </p:spPr>
        <p:txBody>
          <a:bodyPr/>
          <a:lstStyle/>
          <a:p>
            <a:pPr marL="0" indent="361950" algn="just">
              <a:buNone/>
            </a:pPr>
            <a:r>
              <a:rPr lang="ru-RU" sz="2000" i="1" dirty="0" smtClean="0"/>
              <a:t>Испытания надежности и функциональной безопасности ставят перед группой тестирования следующие задачи:</a:t>
            </a:r>
          </a:p>
          <a:p>
            <a:pPr algn="just"/>
            <a:r>
              <a:rPr lang="ru-RU" sz="2000" dirty="0" smtClean="0"/>
              <a:t>Составление </a:t>
            </a:r>
            <a:r>
              <a:rPr lang="ru-RU" sz="2000" b="1" dirty="0" smtClean="0"/>
              <a:t>плана и программы проведения испытаний </a:t>
            </a:r>
            <a:r>
              <a:rPr lang="ru-RU" sz="2000" dirty="0" smtClean="0"/>
              <a:t>функциональной безопасности</a:t>
            </a:r>
          </a:p>
          <a:p>
            <a:pPr algn="just"/>
            <a:r>
              <a:rPr lang="ru-RU" sz="2000" b="1" dirty="0" smtClean="0"/>
              <a:t>Разработка тестовых сценариев </a:t>
            </a:r>
            <a:r>
              <a:rPr lang="ru-RU" sz="2000" dirty="0" smtClean="0"/>
              <a:t>и динамических моделей внешней среды для генерации тестов</a:t>
            </a:r>
          </a:p>
          <a:p>
            <a:pPr algn="just"/>
            <a:r>
              <a:rPr lang="ru-RU" sz="2000" b="1" dirty="0" smtClean="0"/>
              <a:t>Отладка тестовых сценариев </a:t>
            </a:r>
            <a:r>
              <a:rPr lang="ru-RU" sz="2000" dirty="0" smtClean="0"/>
              <a:t>и генераторов динамических тестов</a:t>
            </a:r>
          </a:p>
          <a:p>
            <a:pPr algn="just"/>
            <a:r>
              <a:rPr lang="ru-RU" sz="2000" b="1" dirty="0" smtClean="0"/>
              <a:t>Верификация, проверка, выявление и исправление  </a:t>
            </a:r>
            <a:r>
              <a:rPr lang="ru-RU" sz="2000" b="1" dirty="0"/>
              <a:t>дефектов генераторов динамических </a:t>
            </a:r>
            <a:r>
              <a:rPr lang="ru-RU" sz="2000" b="1" dirty="0" smtClean="0"/>
              <a:t>тестов</a:t>
            </a:r>
          </a:p>
          <a:p>
            <a:pPr algn="just"/>
            <a:r>
              <a:rPr lang="ru-RU" sz="2000" b="1" dirty="0" smtClean="0"/>
              <a:t>Определение качества тестов </a:t>
            </a:r>
            <a:r>
              <a:rPr lang="ru-RU" sz="2000" dirty="0" smtClean="0"/>
              <a:t>и степени реализации функций и характеристик безопасности</a:t>
            </a:r>
          </a:p>
          <a:p>
            <a:pPr algn="just"/>
            <a:r>
              <a:rPr lang="ru-RU" sz="2000" b="1" dirty="0" smtClean="0"/>
              <a:t>Пересмотр и корректировка </a:t>
            </a:r>
            <a:r>
              <a:rPr lang="ru-RU" sz="2000" dirty="0" smtClean="0"/>
              <a:t>эксплуатационной документации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21422765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Заключение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361950" algn="just">
              <a:buNone/>
            </a:pPr>
            <a:r>
              <a:rPr lang="ru-RU" sz="2000" dirty="0" smtClean="0"/>
              <a:t>Сертификация – один из способов обеспечения и повышения надежности ПО.</a:t>
            </a:r>
          </a:p>
          <a:p>
            <a:pPr algn="just"/>
            <a:endParaRPr lang="ru-RU" sz="2000" dirty="0" smtClean="0"/>
          </a:p>
          <a:p>
            <a:pPr marL="0" indent="360363">
              <a:buNone/>
            </a:pPr>
            <a:r>
              <a:rPr lang="ru-RU" sz="2200" b="1" dirty="0" smtClean="0"/>
              <a:t>Основные изменения в процессах разработки </a:t>
            </a:r>
            <a:r>
              <a:rPr lang="ru-RU" sz="2200" b="1" dirty="0" smtClean="0"/>
              <a:t>ПО:</a:t>
            </a:r>
          </a:p>
          <a:p>
            <a:pPr>
              <a:buNone/>
            </a:pPr>
            <a:endParaRPr lang="ru-RU" altLang="zh-CN" sz="800" b="1" i="1" dirty="0" smtClean="0"/>
          </a:p>
          <a:p>
            <a:pPr algn="just"/>
            <a:r>
              <a:rPr lang="ru-RU" sz="2000" dirty="0" smtClean="0"/>
              <a:t>Создание комплекта документов на каждом этапе ЖЦ ПО</a:t>
            </a:r>
          </a:p>
          <a:p>
            <a:pPr algn="just"/>
            <a:r>
              <a:rPr lang="ru-RU" sz="2000" dirty="0" smtClean="0"/>
              <a:t>Необходимость адаптации процессов ЖЦ ПО к выбранной методологии разработки</a:t>
            </a:r>
          </a:p>
          <a:p>
            <a:pPr algn="just"/>
            <a:r>
              <a:rPr lang="ru-RU" sz="2000" dirty="0" smtClean="0"/>
              <a:t>Увеличение времени и стоимости разработки</a:t>
            </a:r>
          </a:p>
          <a:p>
            <a:pPr algn="just"/>
            <a:r>
              <a:rPr lang="ru-RU" sz="2000" dirty="0" smtClean="0"/>
              <a:t>Увеличение ресурсов на тестирование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29764259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2185737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/>
              <a:t>Спасибо за внимание</a:t>
            </a:r>
            <a:r>
              <a:rPr lang="en-US" sz="4000" b="1" dirty="0" smtClean="0"/>
              <a:t>!</a:t>
            </a:r>
          </a:p>
          <a:p>
            <a:pPr algn="ctr"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dirty="0" smtClean="0"/>
              <a:t>Вопросы</a:t>
            </a:r>
            <a:r>
              <a:rPr lang="en-US" sz="4000" b="1" dirty="0" smtClean="0"/>
              <a:t>?</a:t>
            </a:r>
            <a:endParaRPr lang="ru-RU" sz="4000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609702" y="6031832"/>
            <a:ext cx="2085827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 smtClean="0">
                <a:hlinkClick r:id="rId2"/>
              </a:rPr>
              <a:t>nl-79@mail.ru</a:t>
            </a:r>
            <a:endParaRPr lang="en-US" dirty="0" smtClean="0"/>
          </a:p>
        </p:txBody>
      </p:sp>
      <p:pic>
        <p:nvPicPr>
          <p:cNvPr id="5" name="Рисунок 4" descr="Вопрос(рисунок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963" y="4260181"/>
            <a:ext cx="17526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227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466850" y="274638"/>
            <a:ext cx="7458074" cy="1143000"/>
          </a:xfrm>
        </p:spPr>
        <p:txBody>
          <a:bodyPr/>
          <a:lstStyle/>
          <a:p>
            <a:r>
              <a:rPr lang="ru-RU" sz="2200" b="1" dirty="0" smtClean="0"/>
              <a:t>Особенность систем </a:t>
            </a:r>
            <a:r>
              <a:rPr lang="ru-RU" sz="2200" b="1" dirty="0"/>
              <a:t>с </a:t>
            </a:r>
            <a:r>
              <a:rPr lang="ru-RU" sz="2200" b="1" dirty="0" smtClean="0"/>
              <a:t>высокими требованиями </a:t>
            </a:r>
            <a:r>
              <a:rPr lang="ru-RU" sz="2200" b="1" dirty="0"/>
              <a:t>к надежности </a:t>
            </a:r>
            <a:r>
              <a:rPr lang="ru-RU" sz="2200" b="1" dirty="0" smtClean="0"/>
              <a:t>и безопасности</a:t>
            </a:r>
            <a:endParaRPr lang="ru-RU" sz="2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7674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 smtClean="0"/>
              <a:t>Отличительная особенность таких систем:</a:t>
            </a:r>
          </a:p>
          <a:p>
            <a:pPr marL="0" indent="0" algn="just">
              <a:buNone/>
            </a:pPr>
            <a:endParaRPr lang="ru-RU" sz="1200" dirty="0" smtClean="0"/>
          </a:p>
          <a:p>
            <a:pPr algn="just"/>
            <a:r>
              <a:rPr lang="ru-RU" sz="2000" dirty="0" smtClean="0"/>
              <a:t>Известный заказчик</a:t>
            </a:r>
          </a:p>
          <a:p>
            <a:pPr algn="just"/>
            <a:r>
              <a:rPr lang="ru-RU" sz="2000" dirty="0" smtClean="0"/>
              <a:t>Относительно узкая сфера применения</a:t>
            </a:r>
          </a:p>
          <a:p>
            <a:pPr algn="just"/>
            <a:r>
              <a:rPr lang="ru-RU" sz="2000" dirty="0" smtClean="0"/>
              <a:t>Присутствует управление планами поставки</a:t>
            </a:r>
          </a:p>
          <a:p>
            <a:pPr algn="just"/>
            <a:r>
              <a:rPr lang="ru-RU" sz="2000" dirty="0" smtClean="0"/>
              <a:t>Ограничения в сроках поставки готовых испытанных продуктов заказчику</a:t>
            </a:r>
          </a:p>
          <a:p>
            <a:pPr algn="just"/>
            <a:r>
              <a:rPr lang="ru-RU" sz="2000" dirty="0" smtClean="0"/>
              <a:t>Изменения в коде, как правило, выполняются с санкции заказчика</a:t>
            </a:r>
          </a:p>
          <a:p>
            <a:pPr algn="just"/>
            <a:r>
              <a:rPr lang="ru-RU" sz="2000" dirty="0" smtClean="0"/>
              <a:t>Производство таких систем с соблюдением определенных стандартов и правил</a:t>
            </a:r>
          </a:p>
          <a:p>
            <a:pPr algn="just"/>
            <a:r>
              <a:rPr lang="ru-RU" sz="2000" dirty="0" smtClean="0"/>
              <a:t>Оформление на них достаточно полной технологической документации</a:t>
            </a:r>
          </a:p>
          <a:p>
            <a:pPr algn="just"/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94948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Надежность – одна из характеристик качества ПО согласно </a:t>
            </a:r>
            <a:br>
              <a:rPr lang="ru-RU" sz="2200" b="1" dirty="0" smtClean="0"/>
            </a:br>
            <a:r>
              <a:rPr lang="ru-RU" sz="2000" b="1" dirty="0" smtClean="0"/>
              <a:t>ГОСТ Р ИСО/МЭК 9126-93</a:t>
            </a:r>
            <a:endParaRPr lang="ru-RU" sz="2200" b="1" dirty="0" smtClean="0"/>
          </a:p>
        </p:txBody>
      </p:sp>
      <p:pic>
        <p:nvPicPr>
          <p:cNvPr id="5" name="Рисунок 4" descr="План тестирования(метрики качества)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187" y="1548063"/>
            <a:ext cx="5745454" cy="496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559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536569" y="274638"/>
            <a:ext cx="7150231" cy="1143000"/>
          </a:xfrm>
        </p:spPr>
        <p:txBody>
          <a:bodyPr/>
          <a:lstStyle/>
          <a:p>
            <a:r>
              <a:rPr lang="ru-RU" sz="2200" b="1" dirty="0" smtClean="0"/>
              <a:t>Взаимосвязь характеристик качества ПО</a:t>
            </a:r>
            <a:endParaRPr lang="ru-RU" sz="22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164198" y="6110535"/>
            <a:ext cx="17210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1600" dirty="0"/>
              <a:t>Источник: </a:t>
            </a:r>
          </a:p>
          <a:p>
            <a:pPr eaLnBrk="1" hangingPunct="1"/>
            <a:r>
              <a:rPr lang="ru-RU" sz="1600" dirty="0"/>
              <a:t>С. </a:t>
            </a:r>
            <a:r>
              <a:rPr lang="ru-RU" sz="1600" dirty="0" err="1"/>
              <a:t>Макконнелл</a:t>
            </a:r>
            <a:endParaRPr lang="ru-RU" sz="1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2556" y="1112364"/>
            <a:ext cx="5985647" cy="498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2870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Оценка надежности ПО</a:t>
            </a:r>
            <a:endParaRPr lang="ru-RU" sz="2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371475" algn="just">
              <a:buNone/>
            </a:pPr>
            <a:r>
              <a:rPr lang="ru-RU" sz="2200" b="1" dirty="0" smtClean="0"/>
              <a:t>Надежность</a:t>
            </a:r>
            <a:r>
              <a:rPr lang="ru-RU" sz="2200" dirty="0" smtClean="0"/>
              <a:t> функционирования программ – динамическое понятие, проявляющееся во времени и существенно отличающееся от понятия </a:t>
            </a:r>
            <a:r>
              <a:rPr lang="ru-RU" sz="2200" b="1" dirty="0" smtClean="0"/>
              <a:t>корректности</a:t>
            </a:r>
            <a:r>
              <a:rPr lang="ru-RU" sz="2200" dirty="0" smtClean="0"/>
              <a:t> программ.</a:t>
            </a:r>
          </a:p>
          <a:p>
            <a:pPr marL="0" indent="371475" algn="just"/>
            <a:endParaRPr lang="ru-RU" sz="2200" dirty="0" smtClean="0"/>
          </a:p>
          <a:p>
            <a:pPr marL="0" indent="371475" algn="just">
              <a:buNone/>
            </a:pPr>
            <a:r>
              <a:rPr lang="ru-RU" sz="2200" dirty="0" smtClean="0"/>
              <a:t>При оценке качества программ по показателям надежности регистрируются только такие искажения в процессе динамического тестирования с исполнением программ, которые приводят </a:t>
            </a:r>
            <a:r>
              <a:rPr lang="ru-RU" sz="2200" b="1" dirty="0" smtClean="0"/>
              <a:t>к потере работоспособности программ или их крупных компонентов</a:t>
            </a:r>
            <a:r>
              <a:rPr lang="ru-RU" sz="2200" dirty="0" smtClean="0"/>
              <a:t>.</a:t>
            </a: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408919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/>
              <a:t>Стандарты на жизненный </a:t>
            </a:r>
            <a:r>
              <a:rPr lang="ru-RU" sz="2200" b="1" dirty="0" smtClean="0"/>
              <a:t>цикл </a:t>
            </a:r>
            <a:br>
              <a:rPr lang="ru-RU" sz="2200" b="1" dirty="0" smtClean="0"/>
            </a:br>
            <a:r>
              <a:rPr lang="ru-RU" sz="2200" b="1" dirty="0" smtClean="0"/>
              <a:t>ПО </a:t>
            </a:r>
            <a:r>
              <a:rPr lang="ru-RU" sz="2200" b="1" dirty="0"/>
              <a:t>в каждой </a:t>
            </a:r>
            <a:r>
              <a:rPr lang="ru-RU" sz="2200" b="1" dirty="0" smtClean="0"/>
              <a:t>из отрасли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38150" y="1333501"/>
            <a:ext cx="5962650" cy="4752974"/>
          </a:xfrm>
        </p:spPr>
        <p:txBody>
          <a:bodyPr/>
          <a:lstStyle/>
          <a:p>
            <a:pPr marL="0" indent="0">
              <a:buNone/>
            </a:pPr>
            <a:r>
              <a:rPr lang="ru-RU" sz="2200" i="1" dirty="0" smtClean="0">
                <a:solidFill>
                  <a:srgbClr val="000099"/>
                </a:solidFill>
              </a:rPr>
              <a:t>Стандарты в отраслях:</a:t>
            </a:r>
          </a:p>
          <a:p>
            <a:pPr marL="0" indent="0">
              <a:buNone/>
            </a:pPr>
            <a:endParaRPr lang="ru-RU" sz="1000" dirty="0" smtClean="0"/>
          </a:p>
          <a:p>
            <a:r>
              <a:rPr lang="ru-RU" sz="2000" b="1" dirty="0" smtClean="0"/>
              <a:t>Транспорт</a:t>
            </a:r>
          </a:p>
          <a:p>
            <a:endParaRPr lang="ru-RU" sz="800" b="1" dirty="0" smtClean="0"/>
          </a:p>
          <a:p>
            <a:pPr marL="898525"/>
            <a:r>
              <a:rPr lang="ru-RU" sz="2000" b="1" dirty="0" smtClean="0"/>
              <a:t>Автомобильный</a:t>
            </a:r>
            <a:r>
              <a:rPr lang="ru-RU" sz="2000" dirty="0" smtClean="0"/>
              <a:t> (</a:t>
            </a:r>
            <a:r>
              <a:rPr lang="en-US" sz="2000" dirty="0" smtClean="0"/>
              <a:t>ISO </a:t>
            </a:r>
            <a:r>
              <a:rPr lang="en-US" sz="2000" dirty="0"/>
              <a:t>26262</a:t>
            </a:r>
            <a:r>
              <a:rPr lang="ru-RU" sz="2000" dirty="0" smtClean="0"/>
              <a:t>)</a:t>
            </a:r>
          </a:p>
          <a:p>
            <a:pPr marL="898525"/>
            <a:endParaRPr lang="ru-RU" sz="2000" dirty="0" smtClean="0"/>
          </a:p>
          <a:p>
            <a:pPr marL="898525"/>
            <a:r>
              <a:rPr lang="ru-RU" sz="2000" b="1" dirty="0" smtClean="0"/>
              <a:t>Авиационный</a:t>
            </a:r>
            <a:r>
              <a:rPr lang="en-US" sz="2000" dirty="0" smtClean="0"/>
              <a:t> (DO-178)</a:t>
            </a:r>
            <a:endParaRPr lang="ru-RU" sz="2000" dirty="0" smtClean="0"/>
          </a:p>
          <a:p>
            <a:pPr marL="898525"/>
            <a:endParaRPr lang="ru-RU" sz="2000" dirty="0" smtClean="0"/>
          </a:p>
          <a:p>
            <a:r>
              <a:rPr lang="ru-RU" sz="2000" b="1" dirty="0" smtClean="0"/>
              <a:t>Медицина</a:t>
            </a:r>
            <a:r>
              <a:rPr lang="en-US" sz="2000" dirty="0" smtClean="0"/>
              <a:t> (IEC 62304)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dirty="0" smtClean="0"/>
              <a:t>Атомная энергетика</a:t>
            </a:r>
            <a:r>
              <a:rPr lang="en-US" sz="2000" b="1" dirty="0" smtClean="0"/>
              <a:t> </a:t>
            </a:r>
            <a:r>
              <a:rPr lang="en-US" sz="2000" dirty="0" smtClean="0"/>
              <a:t>(IEC 60880, IEC 62138)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dirty="0" smtClean="0"/>
              <a:t>Космос</a:t>
            </a:r>
            <a:r>
              <a:rPr lang="en-US" sz="2000" dirty="0" smtClean="0"/>
              <a:t> (ECSS-E-ST-40C)</a:t>
            </a:r>
            <a:endParaRPr lang="ru-RU" sz="2000" dirty="0" smtClean="0"/>
          </a:p>
        </p:txBody>
      </p:sp>
      <p:pic>
        <p:nvPicPr>
          <p:cNvPr id="4" name="Рисунок 3" descr="АЭС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6988" y="4360575"/>
            <a:ext cx="1071562" cy="835312"/>
          </a:xfrm>
          <a:prstGeom prst="rect">
            <a:avLst/>
          </a:prstGeom>
        </p:spPr>
      </p:pic>
      <p:pic>
        <p:nvPicPr>
          <p:cNvPr id="5" name="Рисунок 4" descr="Транспорт(автобус)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0156" y="2171699"/>
            <a:ext cx="957500" cy="766763"/>
          </a:xfrm>
          <a:prstGeom prst="rect">
            <a:avLst/>
          </a:prstGeom>
        </p:spPr>
      </p:pic>
      <p:pic>
        <p:nvPicPr>
          <p:cNvPr id="6" name="Рисунок 5" descr="Транспорт(самолет)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1247" y="3033713"/>
            <a:ext cx="1098578" cy="676048"/>
          </a:xfrm>
          <a:prstGeom prst="rect">
            <a:avLst/>
          </a:prstGeom>
        </p:spPr>
      </p:pic>
      <p:pic>
        <p:nvPicPr>
          <p:cNvPr id="7" name="Рисунок 6" descr="Медицинское оборудование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6201" y="3759679"/>
            <a:ext cx="952499" cy="659694"/>
          </a:xfrm>
          <a:prstGeom prst="rect">
            <a:avLst/>
          </a:prstGeom>
        </p:spPr>
      </p:pic>
      <p:pic>
        <p:nvPicPr>
          <p:cNvPr id="8" name="Рисунок 7" descr="Космическая станция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52900" y="5191124"/>
            <a:ext cx="1188761" cy="74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942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just"/>
            <a:r>
              <a:rPr lang="ru-RU" sz="2200" b="1" dirty="0"/>
              <a:t>Общие черты для большинства стандартов жизненного цикла </a:t>
            </a:r>
            <a:r>
              <a:rPr lang="ru-RU" sz="2200" b="1" dirty="0" smtClean="0"/>
              <a:t>ПО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200" i="1" dirty="0" smtClean="0"/>
              <a:t>Базовым стандартом для ПО такого класса является:</a:t>
            </a:r>
            <a:endParaRPr lang="en-US" sz="2200" i="1" dirty="0" smtClean="0"/>
          </a:p>
          <a:p>
            <a:pPr marL="0" indent="0">
              <a:buNone/>
            </a:pPr>
            <a:endParaRPr lang="ru-RU" sz="1200" i="1" dirty="0" smtClean="0"/>
          </a:p>
          <a:p>
            <a:pPr algn="just"/>
            <a:r>
              <a:rPr lang="en-US" sz="2000" b="1" dirty="0" smtClean="0"/>
              <a:t>IEC</a:t>
            </a:r>
            <a:r>
              <a:rPr lang="ru-RU" sz="2000" b="1" dirty="0" smtClean="0"/>
              <a:t> </a:t>
            </a:r>
            <a:r>
              <a:rPr lang="en-US" sz="2000" b="1" dirty="0" smtClean="0"/>
              <a:t>61508 </a:t>
            </a:r>
            <a:r>
              <a:rPr lang="ru-RU" sz="2000" b="1" dirty="0" smtClean="0"/>
              <a:t>«Функциональная безопасность систем электрических, электронных, программируемых электронных, связанных с безопасностью»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358775" algn="just">
              <a:buNone/>
            </a:pPr>
            <a:r>
              <a:rPr lang="ru-RU" sz="2000" dirty="0" smtClean="0"/>
              <a:t>Если в какой-то отрасли еще не созданы специфические для нее стандарты, то используется </a:t>
            </a:r>
            <a:r>
              <a:rPr lang="en-US" sz="2000" dirty="0"/>
              <a:t>IEC </a:t>
            </a:r>
            <a:r>
              <a:rPr lang="en-US" sz="2000" dirty="0" smtClean="0"/>
              <a:t>61508</a:t>
            </a:r>
            <a:r>
              <a:rPr lang="ru-RU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942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200" b="1" dirty="0" smtClean="0"/>
              <a:t>Управление качеством разрабатываемого ПО</a:t>
            </a:r>
            <a:endParaRPr lang="ru-RU" sz="2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371475" algn="just"/>
            <a:r>
              <a:rPr lang="ru-RU" sz="2200" dirty="0" smtClean="0"/>
              <a:t>Высокая функциональная безопасность и надежность ПО достигается и определяется преимущественно </a:t>
            </a:r>
            <a:r>
              <a:rPr lang="ru-RU" sz="2200" b="1" dirty="0" smtClean="0"/>
              <a:t>за счет технологий обеспечения качества на всех этапах жизненного цикла (ЖЦ) ПО</a:t>
            </a:r>
            <a:r>
              <a:rPr lang="ru-RU" sz="2200" dirty="0" smtClean="0"/>
              <a:t>.</a:t>
            </a:r>
          </a:p>
          <a:p>
            <a:pPr marL="0" indent="371475" algn="just"/>
            <a:endParaRPr lang="ru-RU" sz="2200" dirty="0" smtClean="0"/>
          </a:p>
          <a:p>
            <a:pPr marL="0" indent="371475" algn="just"/>
            <a:r>
              <a:rPr lang="ru-RU" sz="2200" dirty="0" smtClean="0"/>
              <a:t>Во всех стандартах значительное </a:t>
            </a:r>
            <a:r>
              <a:rPr lang="ru-RU" sz="2200" b="1" dirty="0" smtClean="0"/>
              <a:t>внимание уделяется технологическим процессам и инструментальным системам обеспечения безопасности и качества ЖЦ ПО</a:t>
            </a:r>
            <a:r>
              <a:rPr lang="ru-RU" sz="2200" dirty="0" smtClean="0"/>
              <a:t>.</a:t>
            </a:r>
            <a:endParaRPr lang="ru-RU" sz="2200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415471935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3047</TotalTime>
  <Words>1800</Words>
  <Application>Microsoft Office PowerPoint</Application>
  <PresentationFormat>Экран (4:3)</PresentationFormat>
  <Paragraphs>266</Paragraphs>
  <Slides>28</Slides>
  <Notes>25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2_Office Theme</vt:lpstr>
      <vt:lpstr>Роль тестирования в сертификации ПО систем с высокими требованиями к надежности и безопасности</vt:lpstr>
      <vt:lpstr>Системы с высокими требованиями к надежности и безопасности</vt:lpstr>
      <vt:lpstr>Особенность систем с высокими требованиями к надежности и безопасности</vt:lpstr>
      <vt:lpstr>Надежность – одна из характеристик качества ПО согласно  ГОСТ Р ИСО/МЭК 9126-93</vt:lpstr>
      <vt:lpstr>Взаимосвязь характеристик качества ПО</vt:lpstr>
      <vt:lpstr>Оценка надежности ПО</vt:lpstr>
      <vt:lpstr>Стандарты на жизненный цикл  ПО в каждой из отрасли</vt:lpstr>
      <vt:lpstr>Общие черты для большинства стандартов жизненного цикла ПО</vt:lpstr>
      <vt:lpstr>Управление качеством разрабатываемого ПО</vt:lpstr>
      <vt:lpstr>Взаимосвязь наиболее признанных и применяемых в мире стандартов в области разработки ПО</vt:lpstr>
      <vt:lpstr>Совокупность нормативных документов и методических руководств для программных средств</vt:lpstr>
      <vt:lpstr>Стандарты оценки качества и надежности ПО</vt:lpstr>
      <vt:lpstr>Слайд 13</vt:lpstr>
      <vt:lpstr>Основные причины ошибок в ПО</vt:lpstr>
      <vt:lpstr>Типовая V-модель разработки ПО и этапы</vt:lpstr>
      <vt:lpstr>Слайд 16</vt:lpstr>
      <vt:lpstr>Иерархическая взаимосвязь между документами МАГАТЭ и МЭК</vt:lpstr>
      <vt:lpstr>Атомная энергетика – стандарты и требования к сертификации ПО</vt:lpstr>
      <vt:lpstr>Функции безопасности  и их соответствие ГОСТ</vt:lpstr>
      <vt:lpstr>Международные стандарты  (требования к ПО)</vt:lpstr>
      <vt:lpstr>Российские стандарты  (требования к ПО)</vt:lpstr>
      <vt:lpstr>Требования к выходным документам ЖЦ ПО</vt:lpstr>
      <vt:lpstr>Циклы разработки ПО и выходные результаты каждого этапа</vt:lpstr>
      <vt:lpstr>Повышение надежности  ПО</vt:lpstr>
      <vt:lpstr>Испытания  надежности  ПО</vt:lpstr>
      <vt:lpstr>Задачи перед группой тестирования</vt:lpstr>
      <vt:lpstr>Заключение</vt:lpstr>
      <vt:lpstr>Слайд 28</vt:lpstr>
    </vt:vector>
  </TitlesOfParts>
  <Company>УЦ Люксофт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cp:lastModifiedBy>Aleksej</cp:lastModifiedBy>
  <cp:revision>131</cp:revision>
  <dcterms:created xsi:type="dcterms:W3CDTF">2008-04-02T17:11:54Z</dcterms:created>
  <dcterms:modified xsi:type="dcterms:W3CDTF">2014-08-30T17:36:34Z</dcterms:modified>
</cp:coreProperties>
</file>