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48"/>
  </p:notesMasterIdLst>
  <p:handoutMasterIdLst>
    <p:handoutMasterId r:id="rId49"/>
  </p:handoutMasterIdLst>
  <p:sldIdLst>
    <p:sldId id="1042" r:id="rId5"/>
    <p:sldId id="1039" r:id="rId6"/>
    <p:sldId id="1040" r:id="rId7"/>
    <p:sldId id="1038" r:id="rId8"/>
    <p:sldId id="1037" r:id="rId9"/>
    <p:sldId id="1036" r:id="rId10"/>
    <p:sldId id="1035" r:id="rId11"/>
    <p:sldId id="1033" r:id="rId12"/>
    <p:sldId id="1032" r:id="rId13"/>
    <p:sldId id="1043" r:id="rId14"/>
    <p:sldId id="1065" r:id="rId15"/>
    <p:sldId id="1060" r:id="rId16"/>
    <p:sldId id="1061" r:id="rId17"/>
    <p:sldId id="1066" r:id="rId18"/>
    <p:sldId id="1067" r:id="rId19"/>
    <p:sldId id="1029" r:id="rId20"/>
    <p:sldId id="1028" r:id="rId21"/>
    <p:sldId id="1027" r:id="rId22"/>
    <p:sldId id="1026" r:id="rId23"/>
    <p:sldId id="1025" r:id="rId24"/>
    <p:sldId id="1024" r:id="rId25"/>
    <p:sldId id="1020" r:id="rId26"/>
    <p:sldId id="1069" r:id="rId27"/>
    <p:sldId id="1068" r:id="rId28"/>
    <p:sldId id="1019" r:id="rId29"/>
    <p:sldId id="1018" r:id="rId30"/>
    <p:sldId id="1017" r:id="rId31"/>
    <p:sldId id="1041" r:id="rId32"/>
    <p:sldId id="1058" r:id="rId33"/>
    <p:sldId id="1057" r:id="rId34"/>
    <p:sldId id="1051" r:id="rId35"/>
    <p:sldId id="1052" r:id="rId36"/>
    <p:sldId id="1059" r:id="rId37"/>
    <p:sldId id="1047" r:id="rId38"/>
    <p:sldId id="1046" r:id="rId39"/>
    <p:sldId id="1045" r:id="rId40"/>
    <p:sldId id="1055" r:id="rId41"/>
    <p:sldId id="1054" r:id="rId42"/>
    <p:sldId id="1053" r:id="rId43"/>
    <p:sldId id="1056" r:id="rId44"/>
    <p:sldId id="1050" r:id="rId45"/>
    <p:sldId id="1049" r:id="rId46"/>
    <p:sldId id="1048" r:id="rId47"/>
  </p:sldIdLst>
  <p:sldSz cx="9144000" cy="6858000" type="screen4x3"/>
  <p:notesSz cx="6797675" cy="9928225"/>
  <p:embeddedFontLs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Gill Sans MT" panose="020B0502020104020203" pitchFamily="34" charset="0"/>
      <p:regular r:id="rId54"/>
      <p:bold r:id="rId55"/>
      <p:italic r:id="rId56"/>
      <p:boldItalic r:id="rId57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san" initials="s" lastIdx="5" clrIdx="0"/>
  <p:cmAuthor id="1" name="Paul Gerrard" initials="PG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BC00"/>
    <a:srgbClr val="9FFFCA"/>
    <a:srgbClr val="61FF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86421" autoAdjust="0"/>
  </p:normalViewPr>
  <p:slideViewPr>
    <p:cSldViewPr>
      <p:cViewPr varScale="1">
        <p:scale>
          <a:sx n="113" d="100"/>
          <a:sy n="113" d="100"/>
        </p:scale>
        <p:origin x="145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0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060"/>
    </p:cViewPr>
  </p:sorterViewPr>
  <p:notesViewPr>
    <p:cSldViewPr>
      <p:cViewPr varScale="1">
        <p:scale>
          <a:sx n="79" d="100"/>
          <a:sy n="79" d="100"/>
        </p:scale>
        <p:origin x="3954" y="102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4.fntdata"/><Relationship Id="rId58" Type="http://schemas.openxmlformats.org/officeDocument/2006/relationships/commentAuthors" Target="commentAuthors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8" Type="http://schemas.openxmlformats.org/officeDocument/2006/relationships/slide" Target="slides/slide4.xml"/><Relationship Id="rId51" Type="http://schemas.openxmlformats.org/officeDocument/2006/relationships/font" Target="fonts/font2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5.fntdata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57" Type="http://schemas.openxmlformats.org/officeDocument/2006/relationships/font" Target="fonts/font8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3.fntdata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5"/>
            <a:ext cx="3545630" cy="496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Intelligent </a:t>
            </a:r>
            <a:r>
              <a:rPr lang="en-GB" dirty="0" smtClean="0"/>
              <a:t>Definition and Assurance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5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579ADD-B1ED-4A24-9A53-FB55B422D384}" type="datetime5">
              <a:rPr lang="en-US" smtClean="0"/>
              <a:t>1-Apr-15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101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© </a:t>
            </a:r>
            <a:r>
              <a:rPr lang="en-GB" dirty="0" smtClean="0"/>
              <a:t>2014 </a:t>
            </a:r>
            <a:r>
              <a:rPr lang="en-GB" dirty="0"/>
              <a:t>Gerrard Consulting Limited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101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5012C3-3CA9-4C68-BF86-AB155D3C29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11141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Assurance, Re-Training, Mentoring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5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1815A2-38B5-4629-8318-357C2210DA72}" type="datetime5">
              <a:rPr lang="en-US" smtClean="0"/>
              <a:t>1-Apr-15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70" y="4715914"/>
            <a:ext cx="5438139" cy="44677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101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Aqastra Limited 2008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101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3F9AA41-4DEE-4E87-9A1F-FAABB1A119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43981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Assurance and Testing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6616A944-4C92-4936-A592-355247F35F44}" type="datetime5">
              <a:rPr lang="en-US" smtClean="0"/>
              <a:t>1-Apr-15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3F9AA41-4DEE-4E87-9A1F-FAABB1A1191D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571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Assurance, Re-Training, Mentoring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8413590F-A6D5-4F35-B2C4-D91F8C8EB902}" type="datetime5">
              <a:rPr lang="en-US" smtClean="0"/>
              <a:t>1-Apr-15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Aqastra Limited 2008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3F9AA41-4DEE-4E87-9A1F-FAABB1A1191D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434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Assurance and Testing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B33600F-78CB-415D-BFA5-ECC370CD9DBB}" type="datetime5">
              <a:rPr lang="en-US" smtClean="0"/>
              <a:t>1-Apr-15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3F9AA41-4DEE-4E87-9A1F-FAABB1A1191D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017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Assurance, Re-Training, Mentoring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95EED65-0D86-4395-AAB0-CA953C393F02}" type="datetime5">
              <a:rPr lang="en-US" smtClean="0"/>
              <a:t>1-Apr-15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Aqastra Limited 2008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3F9AA41-4DEE-4E87-9A1F-FAABB1A1191D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364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3960439"/>
          </a:xfrm>
        </p:spPr>
        <p:txBody>
          <a:bodyPr/>
          <a:lstStyle>
            <a:lvl1pPr algn="ctr">
              <a:defRPr sz="6000"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069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ill Sans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7722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5976664"/>
          </a:xfrm>
        </p:spPr>
        <p:txBody>
          <a:bodyPr/>
          <a:lstStyle>
            <a:lvl1pPr algn="ctr">
              <a:defRPr sz="6000"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7525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83768" y="6453336"/>
            <a:ext cx="4104456" cy="288032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1F497D"/>
                </a:solidFill>
                <a:latin typeface="Gill Sans MT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268139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1F497D"/>
                </a:solidFill>
                <a:latin typeface="Gill Sans MT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Slide </a:t>
            </a:r>
            <a:fld id="{1032AF8D-C651-4A77-8467-76E125FC732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268139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1F497D"/>
                </a:solidFill>
                <a:latin typeface="Gill Sans MT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Slide </a:t>
            </a:r>
            <a:fld id="{1032AF8D-C651-4A77-8467-76E125FC732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53336"/>
            <a:ext cx="2133600" cy="268139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1F497D"/>
                </a:solidFill>
                <a:latin typeface="Gill Sans MT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Slide </a:t>
            </a:r>
            <a:fld id="{1032AF8D-C651-4A77-8467-76E125FC732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268139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1F497D"/>
                </a:solidFill>
                <a:latin typeface="Gill Sans MT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Slide </a:t>
            </a:r>
            <a:fld id="{1032AF8D-C651-4A77-8467-76E125FC732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268139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1F497D"/>
                </a:solidFill>
                <a:latin typeface="Gill Sans MT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Slide </a:t>
            </a:r>
            <a:fld id="{1032AF8D-C651-4A77-8467-76E125FC732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83768" y="6453336"/>
            <a:ext cx="4104456" cy="288032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1F497D"/>
                </a:solidFill>
                <a:latin typeface="Gill Sans MT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268139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1F497D"/>
                </a:solidFill>
                <a:latin typeface="Gill Sans MT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Slide </a:t>
            </a:r>
            <a:fld id="{1032AF8D-C651-4A77-8467-76E125FC732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40" r:id="rId3"/>
    <p:sldLayoutId id="2147483842" r:id="rId4"/>
    <p:sldLayoutId id="2147483843" r:id="rId5"/>
    <p:sldLayoutId id="2147483844" r:id="rId6"/>
    <p:sldLayoutId id="2147483845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ill Sans MT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pitchFamily="34" charset="0"/>
        <a:buChar char="•"/>
        <a:defRPr sz="3200" kern="1200">
          <a:solidFill>
            <a:srgbClr val="1F497D"/>
          </a:solidFill>
          <a:latin typeface="Gill Sans MT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1F497D"/>
          </a:solidFill>
          <a:latin typeface="Gill Sans MT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1F497D"/>
          </a:solidFill>
          <a:latin typeface="Gill Sans MT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1F497D"/>
          </a:solidFill>
          <a:latin typeface="Gill Sans MT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1F497D"/>
          </a:solidFill>
          <a:latin typeface="Gill Sans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ev.sp.qa/download/newMode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 idx="4294967295"/>
          </p:nvPr>
        </p:nvSpPr>
        <p:spPr>
          <a:xfrm>
            <a:off x="546050" y="446088"/>
            <a:ext cx="7626350" cy="1470025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sz="4800" dirty="0" smtClean="0"/>
              <a:t>How to Test the</a:t>
            </a:r>
            <a:br>
              <a:rPr lang="en-GB" sz="4800" dirty="0" smtClean="0"/>
            </a:br>
            <a:r>
              <a:rPr lang="en-GB" sz="4800" dirty="0" smtClean="0"/>
              <a:t>Internet of Everything</a:t>
            </a:r>
            <a:endParaRPr lang="en-GB" sz="6600" dirty="0"/>
          </a:p>
        </p:txBody>
      </p:sp>
      <p:sp>
        <p:nvSpPr>
          <p:cNvPr id="12292" name="Subtitle 4"/>
          <p:cNvSpPr>
            <a:spLocks noGrp="1"/>
          </p:cNvSpPr>
          <p:nvPr>
            <p:ph type="subTitle" idx="4294967295"/>
          </p:nvPr>
        </p:nvSpPr>
        <p:spPr>
          <a:xfrm rot="5400000">
            <a:off x="5365749" y="3070225"/>
            <a:ext cx="6884987" cy="744538"/>
          </a:xfrm>
          <a:solidFill>
            <a:schemeClr val="tx2"/>
          </a:solidFill>
          <a:ln>
            <a:noFill/>
          </a:ln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GB" sz="3600" dirty="0">
                <a:solidFill>
                  <a:schemeClr val="bg1"/>
                </a:solidFill>
              </a:rPr>
              <a:t>@</a:t>
            </a:r>
            <a:r>
              <a:rPr lang="en-GB" sz="3600" dirty="0" err="1">
                <a:solidFill>
                  <a:schemeClr val="bg1"/>
                </a:solidFill>
              </a:rPr>
              <a:t>paul_gerrard</a:t>
            </a:r>
            <a:endParaRPr lang="en-GB" sz="2000" dirty="0" smtClean="0">
              <a:solidFill>
                <a:schemeClr val="bg1"/>
              </a:solidFill>
            </a:endParaRPr>
          </a:p>
        </p:txBody>
      </p:sp>
      <p:pic>
        <p:nvPicPr>
          <p:cNvPr id="12294" name="Picture 7" descr="G:\COMMERCE\Logos\GCLogoLarg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215" y="3935352"/>
            <a:ext cx="3787466" cy="130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U:\ExtraMural\BOOKS\BusStoryPocketBook\1stBETA\FrontCov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875" y="3819773"/>
            <a:ext cx="1464325" cy="237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4"/>
          <p:cNvSpPr txBox="1">
            <a:spLocks/>
          </p:cNvSpPr>
          <p:nvPr/>
        </p:nvSpPr>
        <p:spPr bwMode="auto">
          <a:xfrm>
            <a:off x="598215" y="2552700"/>
            <a:ext cx="450455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  <a:defRPr sz="3200" kern="1200">
                <a:solidFill>
                  <a:srgbClr val="1F497D"/>
                </a:solidFill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1F497D"/>
                </a:solidFill>
                <a:latin typeface="Gill Sans MT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1F497D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1F497D"/>
                </a:solidFill>
                <a:latin typeface="Gill Sans MT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1F497D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en-GB" sz="3600" dirty="0" smtClean="0"/>
              <a:t>Paul </a:t>
            </a:r>
            <a:r>
              <a:rPr lang="en-GB" sz="3600" dirty="0" err="1" smtClean="0"/>
              <a:t>Gerrard</a:t>
            </a:r>
            <a:endParaRPr lang="en-GB" sz="36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GB" sz="2000" dirty="0" smtClean="0"/>
              <a:t>paul@gerrardconsulting.com</a:t>
            </a:r>
          </a:p>
        </p:txBody>
      </p:sp>
      <p:sp>
        <p:nvSpPr>
          <p:cNvPr id="6" name="Rectangle 5"/>
          <p:cNvSpPr/>
          <p:nvPr/>
        </p:nvSpPr>
        <p:spPr>
          <a:xfrm>
            <a:off x="329978" y="6228020"/>
            <a:ext cx="2272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GB" dirty="0">
                <a:solidFill>
                  <a:schemeClr val="tx2"/>
                </a:solidFill>
                <a:latin typeface="Gill Sans MT" pitchFamily="34" charset="0"/>
              </a:rPr>
              <a:t>gerrardconsulting.com</a:t>
            </a:r>
          </a:p>
        </p:txBody>
      </p:sp>
      <p:pic>
        <p:nvPicPr>
          <p:cNvPr id="1028" name="Picture 4" descr="http://gerrardconsulting.com/images/pocketbook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706" y="3828828"/>
            <a:ext cx="1461686" cy="236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693" y="1196752"/>
            <a:ext cx="1486699" cy="240124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032AF8D-C651-4A77-8467-76E125FC7325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04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Scope of IoE Testing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91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testing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GB" dirty="0" smtClean="0"/>
              <a:t>Hardware-Level functionality</a:t>
            </a:r>
          </a:p>
          <a:p>
            <a:pPr lvl="1"/>
            <a:r>
              <a:rPr lang="en-GB" dirty="0" smtClean="0"/>
              <a:t>Most of this testing will be performed by manufacturers</a:t>
            </a:r>
          </a:p>
          <a:p>
            <a:pPr lvl="0"/>
            <a:r>
              <a:rPr lang="en-GB" dirty="0" smtClean="0"/>
              <a:t>Object and Server level functionality</a:t>
            </a:r>
          </a:p>
          <a:p>
            <a:pPr lvl="1"/>
            <a:r>
              <a:rPr lang="en-GB" dirty="0" smtClean="0"/>
              <a:t>We'll have to test simple web-apps to systems with many complex sub-systems</a:t>
            </a:r>
          </a:p>
          <a:p>
            <a:r>
              <a:rPr lang="en-GB" dirty="0" smtClean="0"/>
              <a:t>Integration </a:t>
            </a:r>
            <a:r>
              <a:rPr lang="en-GB" dirty="0" smtClean="0"/>
              <a:t>and Interaction at </a:t>
            </a:r>
            <a:r>
              <a:rPr lang="en-GB" dirty="0" smtClean="0"/>
              <a:t>all levels</a:t>
            </a:r>
          </a:p>
          <a:p>
            <a:pPr lvl="1"/>
            <a:r>
              <a:rPr lang="en-GB" dirty="0" smtClean="0"/>
              <a:t>Companies, testers will have to use judgement on deciding what to test and how much</a:t>
            </a:r>
          </a:p>
          <a:p>
            <a:pPr lvl="0"/>
            <a:r>
              <a:rPr lang="en-GB" dirty="0"/>
              <a:t>Collaboration confusion</a:t>
            </a:r>
          </a:p>
          <a:p>
            <a:pPr lvl="1"/>
            <a:r>
              <a:rPr lang="en-GB" dirty="0"/>
              <a:t>Use expectations and user testing of collaborating systems will be difficult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032AF8D-C651-4A77-8467-76E125FC7325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488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Testing @ Scale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dirty="0" smtClean="0"/>
              <a:t>Scalability</a:t>
            </a:r>
            <a:endParaRPr lang="en-GB" dirty="0" smtClean="0"/>
          </a:p>
          <a:p>
            <a:pPr lvl="1"/>
            <a:r>
              <a:rPr lang="en-GB" dirty="0" smtClean="0"/>
              <a:t>We'll have to do some large-scale load, performance and stress testing</a:t>
            </a:r>
          </a:p>
          <a:p>
            <a:r>
              <a:rPr lang="en-GB" dirty="0" smtClean="0"/>
              <a:t>Wearables and embedded</a:t>
            </a:r>
          </a:p>
          <a:p>
            <a:pPr lvl="1"/>
            <a:r>
              <a:rPr lang="en-GB" dirty="0" smtClean="0"/>
              <a:t>We will need to simulate and test thousands of devices carried by or embedded in people</a:t>
            </a:r>
          </a:p>
          <a:p>
            <a:r>
              <a:rPr lang="en-GB" dirty="0" smtClean="0"/>
              <a:t>Everything connected</a:t>
            </a:r>
          </a:p>
          <a:p>
            <a:pPr lvl="1"/>
            <a:r>
              <a:rPr lang="en-GB" dirty="0" smtClean="0"/>
              <a:t>We'll need to do location-based tests at very large scale.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032AF8D-C651-4A77-8467-76E125FC7325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079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Networks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GB" dirty="0" smtClean="0"/>
              <a:t>Moving networks</a:t>
            </a:r>
          </a:p>
          <a:p>
            <a:pPr lvl="1"/>
            <a:r>
              <a:rPr lang="en-GB" dirty="0" smtClean="0"/>
              <a:t>We'll have to test security and resilience of our systems against alien or rogue networks</a:t>
            </a:r>
          </a:p>
          <a:p>
            <a:pPr lvl="0"/>
            <a:r>
              <a:rPr lang="en-GB" dirty="0" smtClean="0"/>
              <a:t>Network security risks at multiple levels</a:t>
            </a:r>
          </a:p>
          <a:p>
            <a:pPr lvl="1"/>
            <a:r>
              <a:rPr lang="en-GB" dirty="0" smtClean="0"/>
              <a:t>Networks will need to be hardened and tested at all levels, not just 'perimeter'</a:t>
            </a:r>
          </a:p>
          <a:p>
            <a:pPr lvl="0"/>
            <a:r>
              <a:rPr lang="en-GB" dirty="0" smtClean="0"/>
              <a:t>Device registration, provisioning, failure and security</a:t>
            </a:r>
          </a:p>
          <a:p>
            <a:pPr lvl="1"/>
            <a:r>
              <a:rPr lang="en-GB" dirty="0" smtClean="0"/>
              <a:t>Power-down, power-up and automated authentication, configuration and registration processes will need to be tested</a:t>
            </a:r>
          </a:p>
          <a:p>
            <a:pPr lvl="0"/>
            <a:r>
              <a:rPr lang="en-GB" dirty="0"/>
              <a:t>Mobile objects</a:t>
            </a:r>
          </a:p>
          <a:p>
            <a:pPr lvl="1"/>
            <a:r>
              <a:rPr lang="en-GB" dirty="0"/>
              <a:t>Power, interference, network strength, roaming and jamming issues will all need </a:t>
            </a:r>
            <a:r>
              <a:rPr lang="en-GB" dirty="0" smtClean="0"/>
              <a:t>testing.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032AF8D-C651-4A77-8467-76E125FC7325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34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Big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smtClean="0"/>
              <a:t>Logistics</a:t>
            </a:r>
          </a:p>
          <a:p>
            <a:pPr lvl="1"/>
            <a:r>
              <a:rPr lang="en-GB" smtClean="0"/>
              <a:t>A substantial data storage service will have to be tested (performance, backup/recovery etc.)</a:t>
            </a:r>
          </a:p>
          <a:p>
            <a:pPr lvl="0"/>
            <a:r>
              <a:rPr lang="en-GB" smtClean="0"/>
              <a:t>Analysis and visualisation</a:t>
            </a:r>
          </a:p>
          <a:p>
            <a:pPr lvl="1"/>
            <a:r>
              <a:rPr lang="en-GB" smtClean="0"/>
              <a:t>These outputs and processes will need to be tested.</a:t>
            </a:r>
          </a:p>
          <a:p>
            <a:pPr lvl="0"/>
            <a:r>
              <a:rPr lang="en-GB" smtClean="0"/>
              <a:t>Personal and corporate privacy</a:t>
            </a:r>
          </a:p>
          <a:p>
            <a:pPr lvl="1"/>
            <a:r>
              <a:rPr lang="en-GB" smtClean="0"/>
              <a:t>Testing will need to embrace the ethical use of data and it's protection from misuse.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032AF8D-C651-4A77-8467-76E125FC7325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043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Scope of IoE Testing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Not all IoE systems will be </a:t>
            </a:r>
            <a:r>
              <a:rPr lang="en-GB" dirty="0" smtClean="0"/>
              <a:t>huge or complex</a:t>
            </a:r>
          </a:p>
          <a:p>
            <a:r>
              <a:rPr lang="en-GB" dirty="0" smtClean="0"/>
              <a:t>But we face a wider range of concerns than ever before:</a:t>
            </a:r>
          </a:p>
          <a:p>
            <a:pPr lvl="1"/>
            <a:r>
              <a:rPr lang="en-GB" dirty="0" smtClean="0"/>
              <a:t>Most bring a new technology and risk profile</a:t>
            </a:r>
          </a:p>
          <a:p>
            <a:pPr lvl="1"/>
            <a:r>
              <a:rPr lang="en-GB" dirty="0" smtClean="0"/>
              <a:t>The range of testing issues we need to consider</a:t>
            </a:r>
          </a:p>
          <a:p>
            <a:pPr lvl="1"/>
            <a:r>
              <a:rPr lang="en-GB" dirty="0" smtClean="0"/>
              <a:t>The scale of the testing required has increased</a:t>
            </a:r>
          </a:p>
          <a:p>
            <a:r>
              <a:rPr lang="en-GB" dirty="0"/>
              <a:t>The approaches we will need to tackle the risks of failure will have to </a:t>
            </a:r>
            <a:r>
              <a:rPr lang="en-GB" dirty="0" smtClean="0"/>
              <a:t>change.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032AF8D-C651-4A77-8467-76E125FC7325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373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Test Strategy for the </a:t>
            </a:r>
            <a:r>
              <a:rPr lang="en-GB" dirty="0" smtClean="0"/>
              <a:t>IoE</a:t>
            </a:r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483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Modelling, Testing and Test Data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Tools to model the IoE are only just emerging</a:t>
            </a:r>
          </a:p>
          <a:p>
            <a:r>
              <a:rPr lang="en-US" dirty="0" smtClean="0"/>
              <a:t>We'll need to use Big Data test techniques</a:t>
            </a:r>
          </a:p>
          <a:p>
            <a:r>
              <a:rPr lang="en-GB" dirty="0" smtClean="0"/>
              <a:t>'Pattern-based test design'</a:t>
            </a:r>
          </a:p>
          <a:p>
            <a:pPr lvl="1"/>
            <a:r>
              <a:rPr lang="en-GB" dirty="0" smtClean="0"/>
              <a:t>Generate tests from patterns to simulate scenarios</a:t>
            </a:r>
          </a:p>
          <a:p>
            <a:pPr lvl="1"/>
            <a:r>
              <a:rPr lang="en-GB" dirty="0" smtClean="0"/>
              <a:t>Oracles will derive from conventions or common-sense</a:t>
            </a:r>
          </a:p>
          <a:p>
            <a:pPr lvl="1"/>
            <a:r>
              <a:rPr lang="en-GB" dirty="0" smtClean="0"/>
              <a:t>Personas as patterns of user or system behaviour</a:t>
            </a:r>
          </a:p>
          <a:p>
            <a:pPr lvl="1"/>
            <a:r>
              <a:rPr lang="en-US" dirty="0" smtClean="0"/>
              <a:t>Goal: to feed automated tools large numbers of scenarios</a:t>
            </a:r>
          </a:p>
          <a:p>
            <a:r>
              <a:rPr lang="en-US" dirty="0" smtClean="0"/>
              <a:t>Developers will need to make systems testable through High Volume Automated Testing.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032AF8D-C651-4A77-8467-76E125FC7325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6145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Test Environments; Testing in the Field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Test environments will vary widely</a:t>
            </a:r>
          </a:p>
          <a:p>
            <a:pPr lvl="1"/>
            <a:r>
              <a:rPr lang="en-US" dirty="0" smtClean="0"/>
              <a:t>A test lab for a home could be set up in any office</a:t>
            </a:r>
          </a:p>
          <a:p>
            <a:pPr lvl="1"/>
            <a:r>
              <a:rPr lang="en-US" dirty="0" smtClean="0"/>
              <a:t>An urban environmental management system will be harder to create</a:t>
            </a:r>
          </a:p>
          <a:p>
            <a:r>
              <a:rPr lang="en-US" dirty="0" smtClean="0"/>
              <a:t>Scale of field testing will vary widely, but will become a common (and possibly mandatory) testing stage</a:t>
            </a:r>
            <a:endParaRPr lang="en-GB" dirty="0" smtClean="0"/>
          </a:p>
          <a:p>
            <a:r>
              <a:rPr lang="en-GB" dirty="0" smtClean="0"/>
              <a:t>Barcelona has set up an urban-scale testing facility</a:t>
            </a:r>
          </a:p>
          <a:p>
            <a:pPr lvl="1"/>
            <a:r>
              <a:rPr lang="en-GB" dirty="0" smtClean="0"/>
              <a:t>Barcelona Urban Lab is positioned as a field test environment to prove the viability of innovative systems.</a:t>
            </a:r>
          </a:p>
          <a:p>
            <a:r>
              <a:rPr lang="en-GB" dirty="0" smtClean="0"/>
              <a:t>Expect other cities around the world to offer similar services.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032AF8D-C651-4A77-8467-76E125FC7325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540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Tool Support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Automated support will be essential and probably dominate testing</a:t>
            </a:r>
          </a:p>
          <a:p>
            <a:r>
              <a:rPr lang="en-GB" dirty="0" smtClean="0"/>
              <a:t>Most components tested through APIs, web or other services</a:t>
            </a:r>
          </a:p>
          <a:p>
            <a:r>
              <a:rPr lang="en-GB" dirty="0" smtClean="0"/>
              <a:t>New protocols emerging; custom drivers may be required</a:t>
            </a:r>
          </a:p>
          <a:p>
            <a:r>
              <a:rPr lang="en-GB" dirty="0" smtClean="0"/>
              <a:t>The challenge will be, "how do we design the thousands or millions of tests to feed the tools?"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032AF8D-C651-4A77-8467-76E125FC7325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789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10" name="Subtitle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Testing </a:t>
            </a:r>
            <a:r>
              <a:rPr lang="en-GB" dirty="0" smtClean="0"/>
              <a:t>Challenge</a:t>
            </a:r>
          </a:p>
          <a:p>
            <a:r>
              <a:rPr lang="en-US" dirty="0" smtClean="0"/>
              <a:t>The Scope of IoE Testing</a:t>
            </a:r>
          </a:p>
          <a:p>
            <a:r>
              <a:rPr lang="en-US" dirty="0" smtClean="0"/>
              <a:t>Test Strategy for the IoE</a:t>
            </a:r>
          </a:p>
          <a:p>
            <a:r>
              <a:rPr lang="en-US" dirty="0" smtClean="0"/>
              <a:t>The Future for Testing and Testers</a:t>
            </a:r>
          </a:p>
          <a:p>
            <a:r>
              <a:rPr lang="en-US" dirty="0" smtClean="0"/>
              <a:t>Close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032AF8D-C651-4A77-8467-76E125FC7325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071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Test Analytics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DevOps processes and production analytics monitor system vital signs like sensors</a:t>
            </a:r>
          </a:p>
          <a:p>
            <a:pPr lvl="1"/>
            <a:r>
              <a:rPr lang="en-GB" dirty="0" smtClean="0"/>
              <a:t>These analytics are essentially the same</a:t>
            </a:r>
          </a:p>
          <a:p>
            <a:r>
              <a:rPr lang="en-GB" dirty="0" smtClean="0"/>
              <a:t>Production systems are platforms for experimentation</a:t>
            </a:r>
          </a:p>
          <a:p>
            <a:pPr lvl="1"/>
            <a:r>
              <a:rPr lang="en-GB" dirty="0" smtClean="0"/>
              <a:t>The code that serves marketers can also serve developers and testers</a:t>
            </a:r>
          </a:p>
          <a:p>
            <a:r>
              <a:rPr lang="en-GB" dirty="0" smtClean="0"/>
              <a:t>Analytics code is your sensor network</a:t>
            </a:r>
          </a:p>
          <a:p>
            <a:r>
              <a:rPr lang="en-GB" dirty="0" smtClean="0"/>
              <a:t>DevOps processes are 'things', too.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032AF8D-C651-4A77-8467-76E125FC7325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657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Performance Testing and Test Data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Local network protocols</a:t>
            </a:r>
          </a:p>
          <a:p>
            <a:pPr lvl="1"/>
            <a:r>
              <a:rPr lang="en-US" dirty="0" smtClean="0"/>
              <a:t>IP based (XMPP, MQTT); few tools, but cloud services emerging</a:t>
            </a:r>
          </a:p>
          <a:p>
            <a:pPr lvl="1"/>
            <a:r>
              <a:rPr lang="en-US" dirty="0" smtClean="0"/>
              <a:t>Low Power/Lossy Network (ZigBee, 6LowPAN, DASH7/RFID, Bluetooth and NFC); only need simple drivers to 'chirp'</a:t>
            </a:r>
          </a:p>
          <a:p>
            <a:r>
              <a:rPr lang="en-US" dirty="0" smtClean="0"/>
              <a:t>Coherent data may be a problem, e.g. location data</a:t>
            </a:r>
          </a:p>
          <a:p>
            <a:pPr lvl="1"/>
            <a:r>
              <a:rPr lang="en-US" dirty="0" smtClean="0"/>
              <a:t>Cars must follow the road network</a:t>
            </a:r>
          </a:p>
          <a:p>
            <a:pPr lvl="1"/>
            <a:r>
              <a:rPr lang="en-US" dirty="0" smtClean="0"/>
              <a:t>People can only walk through certain places in a shopping mall</a:t>
            </a:r>
          </a:p>
          <a:p>
            <a:pPr lvl="1"/>
            <a:r>
              <a:rPr lang="en-US" dirty="0" smtClean="0"/>
              <a:t>So you will have to capture the GPS data using a tool perhaps</a:t>
            </a:r>
          </a:p>
          <a:p>
            <a:r>
              <a:rPr lang="en-US" dirty="0" smtClean="0"/>
              <a:t>To create unique paths, you could edit together segments of intersecting paths.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032AF8D-C651-4A77-8467-76E125FC7325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937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GB" dirty="0" smtClean="0"/>
              <a:t>The Future for Testing and Testers</a:t>
            </a:r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 need to change the way we think about testing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666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Model for Testing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i="1" dirty="0" smtClean="0"/>
              <a:t>"We explore sources of knowledge to build test models that inform our testing"</a:t>
            </a:r>
          </a:p>
          <a:p>
            <a:r>
              <a:rPr lang="en-GB" dirty="0" smtClean="0"/>
              <a:t>Forget logistics; focus on 10 thinking skills</a:t>
            </a:r>
          </a:p>
          <a:p>
            <a:r>
              <a:rPr lang="en-GB" dirty="0" smtClean="0"/>
              <a:t>Not a process with sequence, inputs/outputs, entry/exit criteria</a:t>
            </a:r>
          </a:p>
          <a:p>
            <a:r>
              <a:rPr lang="en-GB" dirty="0" smtClean="0"/>
              <a:t>What is the model useful for?</a:t>
            </a:r>
          </a:p>
          <a:p>
            <a:pPr lvl="1"/>
            <a:r>
              <a:rPr lang="en-GB" dirty="0" smtClean="0"/>
              <a:t>Separates logistics from the core testing skills</a:t>
            </a:r>
          </a:p>
          <a:p>
            <a:pPr lvl="1"/>
            <a:r>
              <a:rPr lang="en-GB" dirty="0" smtClean="0"/>
              <a:t>Clarifies two modes: exploration and testing</a:t>
            </a:r>
          </a:p>
          <a:p>
            <a:pPr lvl="1"/>
            <a:r>
              <a:rPr lang="en-GB" dirty="0" smtClean="0"/>
              <a:t>Supports all testing, regardless of methodology, manual v automated, structured or agile.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032AF8D-C651-4A77-8467-76E125FC7325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1845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Model Testing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16832"/>
            <a:ext cx="8507288" cy="3234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5734023"/>
            <a:ext cx="8105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+mj-lt"/>
              </a:rPr>
              <a:t>29 page paper: </a:t>
            </a:r>
            <a:r>
              <a:rPr lang="en-GB" sz="2800" dirty="0" smtClean="0">
                <a:latin typeface="+mj-lt"/>
                <a:hlinkClick r:id="rId3"/>
              </a:rPr>
              <a:t>http</a:t>
            </a:r>
            <a:r>
              <a:rPr lang="en-GB" sz="2800" dirty="0">
                <a:latin typeface="+mj-lt"/>
                <a:hlinkClick r:id="rId3"/>
              </a:rPr>
              <a:t>://</a:t>
            </a:r>
            <a:r>
              <a:rPr lang="en-GB" sz="2800" dirty="0" smtClean="0">
                <a:latin typeface="+mj-lt"/>
                <a:hlinkClick r:id="rId3"/>
              </a:rPr>
              <a:t>dev.sp.qa/download/newModel</a:t>
            </a:r>
            <a:endParaRPr lang="en-GB" sz="28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032AF8D-C651-4A77-8467-76E125FC7325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19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Manual v Automated Testing?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Automation will not make testing easy; it will make testing </a:t>
            </a:r>
            <a:r>
              <a:rPr lang="en-GB" b="1" i="1" dirty="0" smtClean="0"/>
              <a:t>possible</a:t>
            </a:r>
          </a:p>
          <a:p>
            <a:r>
              <a:rPr lang="en-GB" dirty="0" smtClean="0"/>
              <a:t>More and more, DevOps processes are a source of data for analysis just like production</a:t>
            </a:r>
          </a:p>
          <a:p>
            <a:r>
              <a:rPr lang="en-GB" dirty="0" smtClean="0"/>
              <a:t>You might not need to be a programmer </a:t>
            </a:r>
            <a:r>
              <a:rPr lang="en-GB" dirty="0" smtClean="0"/>
              <a:t>but you may need to:</a:t>
            </a:r>
            <a:endParaRPr lang="en-GB" dirty="0" smtClean="0"/>
          </a:p>
          <a:p>
            <a:pPr lvl="1"/>
            <a:r>
              <a:rPr lang="en-GB" dirty="0" smtClean="0"/>
              <a:t>Write </a:t>
            </a:r>
            <a:r>
              <a:rPr lang="en-GB" dirty="0" smtClean="0"/>
              <a:t>your own utilities, download, configure and adapt open source tools or create automated tests</a:t>
            </a:r>
          </a:p>
          <a:p>
            <a:pPr lvl="1"/>
            <a:r>
              <a:rPr lang="en-GB" dirty="0"/>
              <a:t>H</a:t>
            </a:r>
            <a:r>
              <a:rPr lang="en-GB" dirty="0" smtClean="0"/>
              <a:t>ave informed </a:t>
            </a:r>
            <a:r>
              <a:rPr lang="en-GB" dirty="0" smtClean="0"/>
              <a:t>conversations with </a:t>
            </a:r>
            <a:r>
              <a:rPr lang="en-GB" dirty="0" smtClean="0"/>
              <a:t>developers</a:t>
            </a:r>
            <a:endParaRPr lang="en-GB" dirty="0" smtClean="0"/>
          </a:p>
          <a:p>
            <a:r>
              <a:rPr lang="en-US" dirty="0"/>
              <a:t>Should testers learn how to write code? </a:t>
            </a:r>
            <a:r>
              <a:rPr lang="en-US" dirty="0" smtClean="0"/>
              <a:t>Yes</a:t>
            </a:r>
            <a:r>
              <a:rPr lang="en-GB" dirty="0"/>
              <a:t>!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032AF8D-C651-4A77-8467-76E125FC7325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735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Shift-Left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Every company seems to be 'shifting left'</a:t>
            </a:r>
          </a:p>
          <a:p>
            <a:pPr lvl="1"/>
            <a:r>
              <a:rPr lang="en-GB" dirty="0" smtClean="0"/>
              <a:t>Developers responsible for testing – no testers</a:t>
            </a:r>
          </a:p>
          <a:p>
            <a:pPr lvl="1"/>
            <a:r>
              <a:rPr lang="en-GB" dirty="0" smtClean="0"/>
              <a:t>Testers embedded in development teams</a:t>
            </a:r>
          </a:p>
          <a:p>
            <a:pPr lvl="1"/>
            <a:r>
              <a:rPr lang="en-GB" dirty="0" smtClean="0"/>
              <a:t>Testers morphing into business or systems analysts</a:t>
            </a:r>
          </a:p>
          <a:p>
            <a:r>
              <a:rPr lang="en-GB" dirty="0" smtClean="0"/>
              <a:t>Testing thinking is being moved left and earlier in the process</a:t>
            </a:r>
          </a:p>
          <a:p>
            <a:r>
              <a:rPr lang="en-GB" dirty="0"/>
              <a:t>The New Model identifies these </a:t>
            </a:r>
            <a:r>
              <a:rPr lang="en-GB" dirty="0" smtClean="0"/>
              <a:t>thinking activities</a:t>
            </a:r>
            <a:endParaRPr lang="en-GB" dirty="0"/>
          </a:p>
          <a:p>
            <a:r>
              <a:rPr lang="en-GB" dirty="0" smtClean="0"/>
              <a:t>Testers need to learn how to 'let go' of testing, so view this as an opportunity, rather than a threat.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032AF8D-C651-4A77-8467-76E125FC7325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1192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Close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Testing the IoE is the next level of testing in terms of complexity and scale</a:t>
            </a:r>
          </a:p>
          <a:p>
            <a:r>
              <a:rPr lang="en-GB" dirty="0" smtClean="0"/>
              <a:t>The tools we need don't yet exist</a:t>
            </a:r>
          </a:p>
          <a:p>
            <a:pPr lvl="1"/>
            <a:r>
              <a:rPr lang="en-GB" dirty="0" smtClean="0"/>
              <a:t>Test models, test data generators and automatic oracles</a:t>
            </a:r>
          </a:p>
          <a:p>
            <a:pPr lvl="1"/>
            <a:r>
              <a:rPr lang="en-GB" dirty="0" smtClean="0"/>
              <a:t>Simulation/High Volume Test Automation tools</a:t>
            </a:r>
          </a:p>
          <a:p>
            <a:r>
              <a:rPr lang="en-GB" dirty="0" smtClean="0"/>
              <a:t>Testing in the lab and experimentation in production will become one discipline – test analytics</a:t>
            </a:r>
          </a:p>
          <a:p>
            <a:r>
              <a:rPr lang="en-GB" dirty="0" smtClean="0"/>
              <a:t>Some new test approaches will be </a:t>
            </a:r>
            <a:r>
              <a:rPr lang="en-GB" dirty="0" smtClean="0"/>
              <a:t>required</a:t>
            </a:r>
          </a:p>
          <a:p>
            <a:r>
              <a:rPr lang="en-GB" dirty="0" smtClean="0"/>
              <a:t>The </a:t>
            </a:r>
            <a:r>
              <a:rPr lang="en-GB" dirty="0" smtClean="0"/>
              <a:t>New Model is an attempt to trigger new thinking in this area.</a:t>
            </a:r>
          </a:p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032AF8D-C651-4A77-8467-76E125FC7325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8858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 idx="4294967295"/>
          </p:nvPr>
        </p:nvSpPr>
        <p:spPr>
          <a:xfrm>
            <a:off x="546050" y="446088"/>
            <a:ext cx="7626350" cy="1470025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sz="4800" dirty="0" smtClean="0"/>
              <a:t>How to Test the</a:t>
            </a:r>
            <a:br>
              <a:rPr lang="en-GB" sz="4800" dirty="0" smtClean="0"/>
            </a:br>
            <a:r>
              <a:rPr lang="en-GB" sz="4800" dirty="0" smtClean="0"/>
              <a:t>Internet of Everything</a:t>
            </a:r>
            <a:endParaRPr lang="en-GB" sz="6600" dirty="0"/>
          </a:p>
        </p:txBody>
      </p:sp>
      <p:sp>
        <p:nvSpPr>
          <p:cNvPr id="12292" name="Subtitle 4"/>
          <p:cNvSpPr>
            <a:spLocks noGrp="1"/>
          </p:cNvSpPr>
          <p:nvPr>
            <p:ph type="subTitle" idx="4294967295"/>
          </p:nvPr>
        </p:nvSpPr>
        <p:spPr>
          <a:xfrm rot="5400000">
            <a:off x="5365749" y="3070225"/>
            <a:ext cx="6884987" cy="744538"/>
          </a:xfrm>
          <a:solidFill>
            <a:schemeClr val="tx2"/>
          </a:solidFill>
          <a:ln>
            <a:noFill/>
          </a:ln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GB" sz="3600" dirty="0">
                <a:solidFill>
                  <a:schemeClr val="bg1"/>
                </a:solidFill>
              </a:rPr>
              <a:t>@</a:t>
            </a:r>
            <a:r>
              <a:rPr lang="en-GB" sz="3600" dirty="0" err="1">
                <a:solidFill>
                  <a:schemeClr val="bg1"/>
                </a:solidFill>
              </a:rPr>
              <a:t>paul_gerrard</a:t>
            </a:r>
            <a:endParaRPr lang="en-GB" sz="2000" dirty="0" smtClean="0">
              <a:solidFill>
                <a:schemeClr val="bg1"/>
              </a:solidFill>
            </a:endParaRPr>
          </a:p>
        </p:txBody>
      </p:sp>
      <p:pic>
        <p:nvPicPr>
          <p:cNvPr id="12294" name="Picture 7" descr="G:\COMMERCE\Logos\GCLogoLarg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215" y="3935352"/>
            <a:ext cx="3787466" cy="130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U:\ExtraMural\BOOKS\BusStoryPocketBook\1stBETA\FrontCov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875" y="3819773"/>
            <a:ext cx="1464325" cy="237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4"/>
          <p:cNvSpPr txBox="1">
            <a:spLocks/>
          </p:cNvSpPr>
          <p:nvPr/>
        </p:nvSpPr>
        <p:spPr bwMode="auto">
          <a:xfrm>
            <a:off x="598215" y="2552700"/>
            <a:ext cx="450455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  <a:defRPr sz="3200" kern="1200">
                <a:solidFill>
                  <a:srgbClr val="1F497D"/>
                </a:solidFill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1F497D"/>
                </a:solidFill>
                <a:latin typeface="Gill Sans MT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1F497D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1F497D"/>
                </a:solidFill>
                <a:latin typeface="Gill Sans MT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1F497D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en-GB" sz="3600" dirty="0" smtClean="0"/>
              <a:t>Paul </a:t>
            </a:r>
            <a:r>
              <a:rPr lang="en-GB" sz="3600" dirty="0" err="1" smtClean="0"/>
              <a:t>Gerrard</a:t>
            </a:r>
            <a:endParaRPr lang="en-GB" sz="36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GB" sz="2000" dirty="0" smtClean="0"/>
              <a:t>paul@gerrardconsulting.com</a:t>
            </a:r>
          </a:p>
        </p:txBody>
      </p:sp>
      <p:sp>
        <p:nvSpPr>
          <p:cNvPr id="6" name="Rectangle 5"/>
          <p:cNvSpPr/>
          <p:nvPr/>
        </p:nvSpPr>
        <p:spPr>
          <a:xfrm>
            <a:off x="329978" y="6228020"/>
            <a:ext cx="2272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GB" dirty="0">
                <a:solidFill>
                  <a:schemeClr val="tx2"/>
                </a:solidFill>
                <a:latin typeface="Gill Sans MT" pitchFamily="34" charset="0"/>
              </a:rPr>
              <a:t>gerrardconsulting.com</a:t>
            </a:r>
          </a:p>
        </p:txBody>
      </p:sp>
      <p:pic>
        <p:nvPicPr>
          <p:cNvPr id="1028" name="Picture 4" descr="http://gerrardconsulting.com/images/pocketbook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706" y="3828828"/>
            <a:ext cx="1461686" cy="236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693" y="1196752"/>
            <a:ext cx="1486699" cy="240124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032AF8D-C651-4A77-8467-76E125FC7325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81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Hardware-Level functionality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Lowest level devices are sophisticated, but essentially perform simple functions</a:t>
            </a:r>
          </a:p>
          <a:p>
            <a:r>
              <a:rPr lang="en-GB" dirty="0" smtClean="0"/>
              <a:t>These devices are packaged into objects that will need testing in isolation but...</a:t>
            </a:r>
          </a:p>
          <a:p>
            <a:r>
              <a:rPr lang="en-GB" b="1" i="1" dirty="0" smtClean="0"/>
              <a:t>Most of this testing will be performed by manufacturers.</a:t>
            </a:r>
            <a:endParaRPr lang="en-GB" b="1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032AF8D-C651-4A77-8467-76E125FC7325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623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The IoE will dominate our industry for 10 to 20 years</a:t>
            </a:r>
          </a:p>
          <a:p>
            <a:r>
              <a:rPr lang="en-GB" dirty="0" smtClean="0"/>
              <a:t>Right now, it is very confusing</a:t>
            </a:r>
          </a:p>
          <a:p>
            <a:r>
              <a:rPr lang="en-GB" dirty="0" smtClean="0"/>
              <a:t>Standards emerging, but current applications are bleeding edge, speculative or exploratory</a:t>
            </a:r>
          </a:p>
          <a:p>
            <a:r>
              <a:rPr lang="en-GB" dirty="0" smtClean="0"/>
              <a:t>Security and privacy risks dominate today</a:t>
            </a:r>
          </a:p>
          <a:p>
            <a:r>
              <a:rPr lang="en-GB" dirty="0" smtClean="0"/>
              <a:t>But functional and integration complexity challenges must also be overcome</a:t>
            </a:r>
          </a:p>
          <a:p>
            <a:r>
              <a:rPr lang="en-GB" dirty="0" smtClean="0"/>
              <a:t>There are also broader societal risks</a:t>
            </a:r>
          </a:p>
          <a:p>
            <a:r>
              <a:rPr lang="en-GB" dirty="0" smtClean="0"/>
              <a:t>Government, companies and individuals need to pay attention.</a:t>
            </a:r>
          </a:p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032AF8D-C651-4A77-8467-76E125FC7325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3212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Object and Server level functionality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Most functionality on hubs, aggregators and data-centre-based server infrastructure</a:t>
            </a:r>
          </a:p>
          <a:p>
            <a:r>
              <a:rPr lang="en-GB" dirty="0" smtClean="0"/>
              <a:t>Mobile apps will deliver the data, visualisations and control</a:t>
            </a:r>
          </a:p>
          <a:p>
            <a:r>
              <a:rPr lang="en-GB" b="1" i="1" dirty="0" smtClean="0"/>
              <a:t>We'll have to test simple web-apps to systems with many complex sub-systems.</a:t>
            </a:r>
            <a:endParaRPr lang="en-GB" b="1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032AF8D-C651-4A77-8467-76E125FC7325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587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Integration and Interaction </a:t>
            </a:r>
            <a:r>
              <a:rPr lang="en-GB" dirty="0" smtClean="0"/>
              <a:t>at all levels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Integration of technologies and data</a:t>
            </a:r>
          </a:p>
          <a:p>
            <a:r>
              <a:rPr lang="en-GB" dirty="0" smtClean="0"/>
              <a:t>Every 'thing' sends/receives data</a:t>
            </a:r>
          </a:p>
          <a:p>
            <a:pPr lvl="1"/>
            <a:r>
              <a:rPr lang="en-GB" dirty="0" smtClean="0"/>
              <a:t>Sensors, chirping a few bytes of data</a:t>
            </a:r>
          </a:p>
          <a:p>
            <a:pPr lvl="1"/>
            <a:r>
              <a:rPr lang="en-GB" dirty="0" smtClean="0"/>
              <a:t>But many will be software components, servers, actuators, switches, monitors, trip-ups, heaters, lifts, cars, planes and factory machinery</a:t>
            </a:r>
          </a:p>
          <a:p>
            <a:r>
              <a:rPr lang="en-GB" dirty="0" smtClean="0"/>
              <a:t>Consistency, timeliness, reliability and safety of control functions will be a major consideration</a:t>
            </a:r>
          </a:p>
          <a:p>
            <a:r>
              <a:rPr lang="en-GB" dirty="0" smtClean="0"/>
              <a:t>Industry standards might help but much of the required legislation and standardisation does not yet exist</a:t>
            </a:r>
          </a:p>
          <a:p>
            <a:r>
              <a:rPr lang="en-GB" b="1" i="1" dirty="0" smtClean="0"/>
              <a:t>Companies, testers will have to use judgement on deciding what to test and how much.</a:t>
            </a:r>
            <a:endParaRPr lang="en-GB" b="1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032AF8D-C651-4A77-8467-76E125FC7325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147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Collaboration confusion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Devices collaborate in complex ways in large numbers, for example:</a:t>
            </a:r>
          </a:p>
          <a:p>
            <a:pPr lvl="1"/>
            <a:r>
              <a:rPr lang="en-GB" dirty="0" smtClean="0"/>
              <a:t>Cars collaborate as a crowd so every car gets to its destination efficiently</a:t>
            </a:r>
          </a:p>
          <a:p>
            <a:pPr lvl="1"/>
            <a:r>
              <a:rPr lang="en-GB" dirty="0" smtClean="0"/>
              <a:t>But things go wrong, so the algorithms must cope with rapidly changing situations</a:t>
            </a:r>
          </a:p>
          <a:p>
            <a:r>
              <a:rPr lang="en-GB" dirty="0" smtClean="0"/>
              <a:t>These services must not confuse people</a:t>
            </a:r>
          </a:p>
          <a:p>
            <a:r>
              <a:rPr lang="en-GB" b="1" i="1" dirty="0" smtClean="0"/>
              <a:t>Use expectations and user testing of collaborating systems will be difficult.</a:t>
            </a:r>
            <a:endParaRPr lang="en-GB" b="1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032AF8D-C651-4A77-8467-76E125FC7325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61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Scalability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Mostly a logistical problem for implementers</a:t>
            </a:r>
          </a:p>
          <a:p>
            <a:r>
              <a:rPr lang="en-GB" smtClean="0"/>
              <a:t>There will be the scalability challenges at various levels of the architecture</a:t>
            </a:r>
          </a:p>
          <a:p>
            <a:r>
              <a:rPr lang="en-GB" b="1" i="1" smtClean="0"/>
              <a:t>We'll have to do some large-scale load, performance and stress testing.</a:t>
            </a:r>
            <a:endParaRPr lang="en-GB" b="1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032AF8D-C651-4A77-8467-76E125FC7325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13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Wearables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Today, wearable devices are mostly training and activity trackers</a:t>
            </a:r>
          </a:p>
          <a:p>
            <a:pPr lvl="1"/>
            <a:r>
              <a:rPr lang="en-GB" dirty="0" smtClean="0"/>
              <a:t>Your health data might be integrated with Google Maps to show training routes, for example</a:t>
            </a:r>
          </a:p>
          <a:p>
            <a:pPr lvl="1"/>
            <a:r>
              <a:rPr lang="en-GB" dirty="0" smtClean="0"/>
              <a:t>But smart watches, clothing and virtual reality headsets are now available</a:t>
            </a:r>
          </a:p>
          <a:p>
            <a:r>
              <a:rPr lang="en-GB" dirty="0" smtClean="0"/>
              <a:t>There are increasing numbers of applications where the device is not worn, but are actually embedded in your body.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032AF8D-C651-4A77-8467-76E125FC7325}" type="slidenum">
              <a:rPr lang="en-GB" smtClean="0"/>
              <a:pPr>
                <a:defRPr/>
              </a:pPr>
              <a:t>34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28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Embedded devices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GB" dirty="0" smtClean="0"/>
              <a:t>Devices that can be embedded in your body are being field-tested:</a:t>
            </a:r>
          </a:p>
          <a:p>
            <a:pPr lvl="1"/>
            <a:r>
              <a:rPr lang="en-GB" dirty="0" smtClean="0"/>
              <a:t>Healing chips, cyber pills, implanted birth control</a:t>
            </a:r>
          </a:p>
          <a:p>
            <a:pPr lvl="1"/>
            <a:r>
              <a:rPr lang="en-GB" dirty="0" smtClean="0"/>
              <a:t>Smart dust and the 'verified self' (used to ID every human on the planet)</a:t>
            </a:r>
          </a:p>
          <a:p>
            <a:pPr lvl="0"/>
            <a:r>
              <a:rPr lang="en-GB" dirty="0" smtClean="0"/>
              <a:t>Soon, people will be called 'things' on the internet</a:t>
            </a:r>
          </a:p>
          <a:p>
            <a:pPr lvl="0"/>
            <a:r>
              <a:rPr lang="en-GB" dirty="0" smtClean="0"/>
              <a:t>Will we need to hire thousands of testers with devices embedded in their body?</a:t>
            </a:r>
          </a:p>
          <a:p>
            <a:pPr lvl="0"/>
            <a:r>
              <a:rPr lang="en-GB" b="1" i="1" dirty="0" smtClean="0"/>
              <a:t>We will need to simulate and test thousands of devices embedded in human bodies</a:t>
            </a:r>
          </a:p>
          <a:p>
            <a:pPr lvl="0"/>
            <a:r>
              <a:rPr lang="en-GB" dirty="0" smtClean="0"/>
              <a:t>Something much more sophisticated will be required.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032AF8D-C651-4A77-8467-76E125FC7325}" type="slidenum">
              <a:rPr lang="en-GB" smtClean="0"/>
              <a:pPr>
                <a:defRPr/>
              </a:pPr>
              <a:t>35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7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Everything connected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Hospital staff waste time finding equipment</a:t>
            </a:r>
          </a:p>
          <a:p>
            <a:pPr lvl="1"/>
            <a:r>
              <a:rPr lang="en-GB" dirty="0" smtClean="0"/>
              <a:t>Locating equipment faster will save time and lives</a:t>
            </a:r>
          </a:p>
          <a:p>
            <a:r>
              <a:rPr lang="en-GB" dirty="0" smtClean="0"/>
              <a:t>Every plate, knife, fork, glass in a hotel is tagged</a:t>
            </a:r>
          </a:p>
          <a:p>
            <a:pPr lvl="1"/>
            <a:r>
              <a:rPr lang="en-GB" dirty="0" smtClean="0"/>
              <a:t>How many fewer does the hotel need?</a:t>
            </a:r>
          </a:p>
          <a:p>
            <a:r>
              <a:rPr lang="en-GB" dirty="0" smtClean="0"/>
              <a:t>Tools, equipment and robots in factories and of course the people who use and maintain them will all be tagged</a:t>
            </a:r>
          </a:p>
          <a:p>
            <a:r>
              <a:rPr lang="en-GB" b="1" i="1" dirty="0" smtClean="0"/>
              <a:t>We'll need to do location-based tests at very large scale.</a:t>
            </a:r>
            <a:endParaRPr lang="en-GB" b="1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032AF8D-C651-4A77-8467-76E125FC7325}" type="slidenum">
              <a:rPr lang="en-GB" smtClean="0"/>
              <a:pPr>
                <a:defRPr/>
              </a:pPr>
              <a:t>36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40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Moving networks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Some moving objects have their own local network</a:t>
            </a:r>
          </a:p>
          <a:p>
            <a:r>
              <a:rPr lang="en-GB" dirty="0" smtClean="0"/>
              <a:t>Moving networks encounter other networks that interfere or pose security problems</a:t>
            </a:r>
          </a:p>
          <a:p>
            <a:pPr lvl="1"/>
            <a:r>
              <a:rPr lang="en-GB" dirty="0" smtClean="0"/>
              <a:t>Cars, buses, trains, aeroplanes, ships, shopping trolleys, trash trucks, hot-dog stalls, tractors</a:t>
            </a:r>
          </a:p>
          <a:p>
            <a:pPr lvl="1"/>
            <a:r>
              <a:rPr lang="en-GB" dirty="0" smtClean="0"/>
              <a:t>Carry with them their own networks and bridge to and collaborate with 'friendly' networks as they encounter them</a:t>
            </a:r>
          </a:p>
          <a:p>
            <a:r>
              <a:rPr lang="en-GB" b="1" i="1" dirty="0" smtClean="0"/>
              <a:t>We'll have to test security and resilience of our systems against alien or rogue networks.</a:t>
            </a:r>
            <a:endParaRPr lang="en-GB" b="1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032AF8D-C651-4A77-8467-76E125FC7325}" type="slidenum">
              <a:rPr lang="en-GB" smtClean="0"/>
              <a:pPr>
                <a:defRPr/>
              </a:pPr>
              <a:t>37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91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Network security risks at multiple levels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Rogue devices enter your network and might eavesdrop or inject fake data</a:t>
            </a:r>
          </a:p>
          <a:p>
            <a:r>
              <a:rPr lang="en-GB" dirty="0" smtClean="0"/>
              <a:t>Rogue access points might hijack your users' connections and data</a:t>
            </a:r>
          </a:p>
          <a:p>
            <a:r>
              <a:rPr lang="en-GB" dirty="0" smtClean="0"/>
              <a:t>There are vulnerable points at all levels in your architecture are prone to attack</a:t>
            </a:r>
          </a:p>
          <a:p>
            <a:r>
              <a:rPr lang="en-GB" b="1" i="1" dirty="0" smtClean="0"/>
              <a:t>Networks will need to be hardened and tested at all levels, not just 'perimeter'.</a:t>
            </a:r>
            <a:endParaRPr lang="en-GB" b="1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032AF8D-C651-4A77-8467-76E125FC7325}" type="slidenum">
              <a:rPr lang="en-GB" smtClean="0"/>
              <a:pPr>
                <a:defRPr/>
              </a:pPr>
              <a:t>38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23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Device registration, provisioning, failure and security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Automatic </a:t>
            </a:r>
            <a:r>
              <a:rPr lang="en-GB" dirty="0"/>
              <a:t>d</a:t>
            </a:r>
            <a:r>
              <a:rPr lang="en-GB" dirty="0" smtClean="0"/>
              <a:t>evices registration and provisioning</a:t>
            </a:r>
          </a:p>
          <a:p>
            <a:r>
              <a:rPr lang="en-GB" dirty="0" smtClean="0"/>
              <a:t>Devices move in and out of range and transition between networks</a:t>
            </a:r>
          </a:p>
          <a:p>
            <a:r>
              <a:rPr lang="en-GB" dirty="0" smtClean="0"/>
              <a:t>Low-power devices in remote locations prone to power failures, snow, heat, cold, vandals, animals, thieves and so on</a:t>
            </a:r>
          </a:p>
          <a:p>
            <a:r>
              <a:rPr lang="en-GB" b="1" i="1" dirty="0" smtClean="0"/>
              <a:t>Power-down, power-up and automated authentication, configuration and registration processes will need to be tested.</a:t>
            </a:r>
            <a:endParaRPr lang="en-GB" b="1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032AF8D-C651-4A77-8467-76E125FC7325}" type="slidenum">
              <a:rPr lang="en-GB" smtClean="0"/>
              <a:pPr>
                <a:defRPr/>
              </a:pPr>
              <a:t>39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86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mtClean="0"/>
              <a:t>Introduction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IoE will be 'everything on the internet' soon</a:t>
            </a:r>
          </a:p>
          <a:p>
            <a:r>
              <a:rPr lang="en-GB" dirty="0" smtClean="0"/>
              <a:t>A strategy for 'Testing Everything'?</a:t>
            </a:r>
          </a:p>
          <a:p>
            <a:pPr lvl="1"/>
            <a:r>
              <a:rPr lang="en-GB" dirty="0" smtClean="0"/>
              <a:t>Dimensions, influences, and opportunities</a:t>
            </a:r>
          </a:p>
          <a:p>
            <a:pPr lvl="1"/>
            <a:r>
              <a:rPr lang="en-GB" dirty="0" smtClean="0"/>
              <a:t>Can only paint a picture</a:t>
            </a:r>
          </a:p>
          <a:p>
            <a:pPr lvl="1"/>
            <a:r>
              <a:rPr lang="en-GB" dirty="0" smtClean="0"/>
              <a:t>Suggest what testers need to think about</a:t>
            </a:r>
          </a:p>
          <a:p>
            <a:r>
              <a:rPr lang="en-GB" dirty="0" smtClean="0"/>
              <a:t>The challenge we face is quite different from what we have tested before.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032AF8D-C651-4A77-8467-76E125FC7325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9492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Mobile objects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Testing objects that move is much harder:</a:t>
            </a:r>
          </a:p>
          <a:p>
            <a:pPr lvl="1"/>
            <a:r>
              <a:rPr lang="en-GB" dirty="0" smtClean="0"/>
              <a:t>Mobile objects move in and out network range</a:t>
            </a:r>
          </a:p>
          <a:p>
            <a:pPr lvl="1"/>
            <a:r>
              <a:rPr lang="en-GB" dirty="0" smtClean="0"/>
              <a:t>They roam across networks</a:t>
            </a:r>
          </a:p>
          <a:p>
            <a:pPr lvl="1"/>
            <a:r>
              <a:rPr lang="en-GB" dirty="0" smtClean="0"/>
              <a:t>Environmental conditions affect the functionality</a:t>
            </a:r>
          </a:p>
          <a:p>
            <a:pPr lvl="1"/>
            <a:r>
              <a:rPr lang="en-GB" dirty="0" smtClean="0"/>
              <a:t>Data affected by the location, movement</a:t>
            </a:r>
          </a:p>
          <a:p>
            <a:pPr lvl="1"/>
            <a:r>
              <a:rPr lang="en-GB" dirty="0" smtClean="0"/>
              <a:t>Devices drift into range of other networks</a:t>
            </a:r>
          </a:p>
          <a:p>
            <a:pPr lvl="1"/>
            <a:r>
              <a:rPr lang="en-GB" dirty="0" smtClean="0"/>
              <a:t>not necessarily friendly ones</a:t>
            </a:r>
          </a:p>
          <a:p>
            <a:r>
              <a:rPr lang="en-GB" b="1" i="1" dirty="0" smtClean="0"/>
              <a:t>Power, interference, network strength, roaming and jamming issues will all need testing.</a:t>
            </a:r>
            <a:endParaRPr lang="en-GB" b="1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032AF8D-C651-4A77-8467-76E125FC7325}" type="slidenum">
              <a:rPr lang="en-GB" smtClean="0"/>
              <a:pPr>
                <a:defRPr/>
              </a:pPr>
              <a:t>40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21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Big Data – logistics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Most Big Data will be held in a database somewhere</a:t>
            </a:r>
          </a:p>
          <a:p>
            <a:pPr lvl="1"/>
            <a:r>
              <a:rPr lang="en-GB" dirty="0" smtClean="0"/>
              <a:t>Most collected by sensors in remote locations or connected to moving objects</a:t>
            </a:r>
          </a:p>
          <a:p>
            <a:pPr lvl="1"/>
            <a:r>
              <a:rPr lang="en-GB" dirty="0" smtClean="0"/>
              <a:t>A medium sized factory might collect a Terabyte (1,000,000,000,000 bytes) per day</a:t>
            </a:r>
          </a:p>
          <a:p>
            <a:pPr lvl="1"/>
            <a:r>
              <a:rPr lang="en-GB" dirty="0" smtClean="0"/>
              <a:t>This data might be duplicated several times over</a:t>
            </a:r>
          </a:p>
          <a:p>
            <a:r>
              <a:rPr lang="en-GB" b="1" i="1" dirty="0" smtClean="0"/>
              <a:t>A substantial data storage service will have to be tested</a:t>
            </a:r>
            <a:r>
              <a:rPr lang="en-GB" b="1" i="1" dirty="0"/>
              <a:t> </a:t>
            </a:r>
            <a:r>
              <a:rPr lang="en-GB" b="1" i="1" dirty="0" smtClean="0"/>
              <a:t>(performance, backup/recovery etc.)</a:t>
            </a:r>
            <a:endParaRPr lang="en-GB" b="1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032AF8D-C651-4A77-8467-76E125FC7325}" type="slidenum">
              <a:rPr lang="en-GB" smtClean="0"/>
              <a:pPr>
                <a:defRPr/>
              </a:pPr>
              <a:t>41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678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Big-Data – Analysis and visualisation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disciplines of data science and visualisation are advancing rapidly rely on:</a:t>
            </a:r>
          </a:p>
          <a:p>
            <a:pPr lvl="1"/>
            <a:r>
              <a:rPr lang="en-GB" dirty="0" smtClean="0"/>
              <a:t>Timely, accurate and consistent data</a:t>
            </a:r>
          </a:p>
          <a:p>
            <a:pPr lvl="1"/>
            <a:r>
              <a:rPr lang="en-GB" dirty="0" smtClean="0"/>
              <a:t>Data acquisition, filtering, merging, integration and reconciliations of data from many sources, many of which will never be under your control</a:t>
            </a:r>
          </a:p>
          <a:p>
            <a:pPr lvl="1"/>
            <a:r>
              <a:rPr lang="en-GB" dirty="0" smtClean="0"/>
              <a:t>Statistically significance, smoothing, extrapolation and analysis with confidence</a:t>
            </a:r>
          </a:p>
          <a:p>
            <a:r>
              <a:rPr lang="en-GB" b="1" i="1" dirty="0" smtClean="0"/>
              <a:t>These outputs and processes will need to be tested.</a:t>
            </a:r>
            <a:endParaRPr lang="en-GB" b="1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032AF8D-C651-4A77-8467-76E125FC7325}" type="slidenum">
              <a:rPr lang="en-GB" smtClean="0"/>
              <a:pPr>
                <a:defRPr/>
              </a:pPr>
              <a:t>42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36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Personal and corporate privacy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The privacy of company and personal data is a huge concern</a:t>
            </a:r>
          </a:p>
          <a:p>
            <a:r>
              <a:rPr lang="en-GB" dirty="0" smtClean="0"/>
              <a:t>Current legal frameworks may not be sufficient</a:t>
            </a:r>
          </a:p>
          <a:p>
            <a:r>
              <a:rPr lang="en-GB" dirty="0" smtClean="0"/>
              <a:t>Hackers and crooks are one threat</a:t>
            </a:r>
          </a:p>
          <a:p>
            <a:r>
              <a:rPr lang="en-GB" dirty="0" smtClean="0"/>
              <a:t>But your government might 'listen' to all citizens, not just crooks</a:t>
            </a:r>
          </a:p>
          <a:p>
            <a:r>
              <a:rPr lang="en-GB" b="1" i="1" dirty="0" smtClean="0"/>
              <a:t>Testing will need to embrace the ethical use of data and it's protection from misuse.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032AF8D-C651-4A77-8467-76E125FC7325}" type="slidenum">
              <a:rPr lang="en-GB" smtClean="0"/>
              <a:pPr>
                <a:defRPr/>
              </a:pPr>
              <a:t>43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550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mtClean="0"/>
              <a:t>Scope of the Internet of Everything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The scope of IoE is growing and includes:</a:t>
            </a:r>
          </a:p>
          <a:p>
            <a:pPr lvl="1"/>
            <a:r>
              <a:rPr lang="en-GB" dirty="0" smtClean="0"/>
              <a:t>Vast number of static devices, mostly sensors</a:t>
            </a:r>
          </a:p>
          <a:p>
            <a:pPr lvl="1"/>
            <a:r>
              <a:rPr lang="en-GB" dirty="0" smtClean="0"/>
              <a:t>Mobile devices:  cars, buses, trains, planes, ships, satellites...</a:t>
            </a:r>
          </a:p>
          <a:p>
            <a:r>
              <a:rPr lang="en-GB" dirty="0" smtClean="0"/>
              <a:t>It </a:t>
            </a:r>
            <a:r>
              <a:rPr lang="en-GB" b="1" i="1" dirty="0" smtClean="0"/>
              <a:t>will</a:t>
            </a:r>
            <a:r>
              <a:rPr lang="en-GB" dirty="0" smtClean="0"/>
              <a:t> include:</a:t>
            </a:r>
          </a:p>
          <a:p>
            <a:pPr lvl="1"/>
            <a:r>
              <a:rPr lang="en-GB" dirty="0" smtClean="0"/>
              <a:t>Objects in homes, cities, work, hospitals, social venues</a:t>
            </a:r>
          </a:p>
          <a:p>
            <a:pPr lvl="1"/>
            <a:r>
              <a:rPr lang="en-GB" dirty="0" smtClean="0"/>
              <a:t>Wearable, human-embedded devices, phones and tablets</a:t>
            </a:r>
          </a:p>
          <a:p>
            <a:r>
              <a:rPr lang="en-GB" dirty="0" smtClean="0"/>
              <a:t>IoE integrates with 100s of services, payment and legacy systems</a:t>
            </a:r>
          </a:p>
          <a:p>
            <a:r>
              <a:rPr lang="en-GB" dirty="0" smtClean="0"/>
              <a:t>Eventually, IoE will be called the Internet</a:t>
            </a:r>
          </a:p>
          <a:p>
            <a:r>
              <a:rPr lang="en-GB" b="1" i="1" dirty="0" smtClean="0"/>
              <a:t>The test strategy for the IoE is the test strategy for everything.</a:t>
            </a:r>
            <a:endParaRPr lang="en-GB" b="1" i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032AF8D-C651-4A77-8467-76E125FC7325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506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mtClean="0"/>
              <a:t>The Biggest Thing in 30 Years?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Continuous delivery and DevOps bring factory automation processes into software</a:t>
            </a:r>
          </a:p>
          <a:p>
            <a:r>
              <a:rPr lang="en-GB" dirty="0" smtClean="0"/>
              <a:t>After Waterfall and Agile, CD and DevOps become 'the third way'</a:t>
            </a:r>
          </a:p>
          <a:p>
            <a:r>
              <a:rPr lang="en-GB" dirty="0" smtClean="0"/>
              <a:t>The IoE will affect everyone on the planet.</a:t>
            </a:r>
          </a:p>
          <a:p>
            <a:r>
              <a:rPr lang="en-GB" dirty="0" smtClean="0"/>
              <a:t>From 50-700bn devices over the next 5 to 20 years; no one knows</a:t>
            </a:r>
          </a:p>
          <a:p>
            <a:r>
              <a:rPr lang="en-GB" dirty="0" smtClean="0"/>
              <a:t>We are on a journey that will increase the scale of the internet by one hundred times</a:t>
            </a:r>
          </a:p>
          <a:p>
            <a:r>
              <a:rPr lang="en-GB" dirty="0" smtClean="0"/>
              <a:t>How will we test it?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032AF8D-C651-4A77-8467-76E125FC7325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011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The Testing Journey</a:t>
            </a:r>
            <a:br>
              <a:rPr lang="en-GB" dirty="0" smtClean="0"/>
            </a:br>
            <a:r>
              <a:rPr lang="en-GB" sz="2800" dirty="0" smtClean="0"/>
              <a:t>(from the 1980s to the present)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Screen based applications running on dumb terminals – 1980s</a:t>
            </a:r>
          </a:p>
          <a:p>
            <a:r>
              <a:rPr lang="en-GB" dirty="0" smtClean="0"/>
              <a:t>GUI applications and Client/Server – 1990s</a:t>
            </a:r>
          </a:p>
          <a:p>
            <a:r>
              <a:rPr lang="en-GB" dirty="0" smtClean="0"/>
              <a:t>The emergence of the Internet - 1995</a:t>
            </a:r>
          </a:p>
          <a:p>
            <a:r>
              <a:rPr lang="en-GB" dirty="0" smtClean="0"/>
              <a:t>'Mobile Revolution' - today</a:t>
            </a:r>
          </a:p>
          <a:p>
            <a:r>
              <a:rPr lang="en-GB" dirty="0" smtClean="0"/>
              <a:t>Internet of Everything - emerging</a:t>
            </a:r>
          </a:p>
          <a:p>
            <a:pPr lvl="1"/>
            <a:r>
              <a:rPr lang="en-GB" dirty="0" smtClean="0"/>
              <a:t>Smart phones, buildings, cars, ships, planes and cities</a:t>
            </a:r>
          </a:p>
          <a:p>
            <a:pPr lvl="1"/>
            <a:r>
              <a:rPr lang="en-GB" dirty="0" err="1" smtClean="0"/>
              <a:t>BigData</a:t>
            </a:r>
            <a:r>
              <a:rPr lang="en-GB" dirty="0" smtClean="0"/>
              <a:t>, pervasive, wearable computing</a:t>
            </a:r>
          </a:p>
          <a:p>
            <a:pPr lvl="1"/>
            <a:r>
              <a:rPr lang="en-GB" dirty="0" smtClean="0"/>
              <a:t>Massive scale</a:t>
            </a:r>
          </a:p>
          <a:p>
            <a:r>
              <a:rPr lang="en-GB" dirty="0" smtClean="0"/>
              <a:t>IoE brings new levels of complexity and scale</a:t>
            </a:r>
          </a:p>
          <a:p>
            <a:r>
              <a:rPr lang="en-GB" dirty="0" smtClean="0"/>
              <a:t>Non-functional risks are well-understood – what's new?</a:t>
            </a:r>
          </a:p>
          <a:p>
            <a:r>
              <a:rPr lang="en-GB" b="1" i="1" dirty="0" smtClean="0"/>
              <a:t>Functional testing and simulation at very large scale.</a:t>
            </a:r>
            <a:endParaRPr lang="en-GB" b="1" i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032AF8D-C651-4A77-8467-76E125FC7325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7387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If CMOs hold the budget…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There is a shift in power in the mobile space</a:t>
            </a:r>
          </a:p>
          <a:p>
            <a:r>
              <a:rPr lang="en-GB" dirty="0" smtClean="0"/>
              <a:t>If marketers hold the money for building IoE:</a:t>
            </a:r>
          </a:p>
          <a:p>
            <a:pPr lvl="1"/>
            <a:r>
              <a:rPr lang="en-GB" dirty="0" smtClean="0"/>
              <a:t>IT will have to meet short and long term business goals</a:t>
            </a:r>
          </a:p>
          <a:p>
            <a:pPr lvl="1"/>
            <a:r>
              <a:rPr lang="en-GB" dirty="0" smtClean="0"/>
              <a:t>Development must deliver, experiment and learn</a:t>
            </a:r>
          </a:p>
          <a:p>
            <a:r>
              <a:rPr lang="en-GB" dirty="0" smtClean="0"/>
              <a:t>Market testing and experimentation to drive rapid evolution</a:t>
            </a:r>
          </a:p>
          <a:p>
            <a:r>
              <a:rPr lang="en-GB" dirty="0" smtClean="0"/>
              <a:t>DevOps, Continuous Delivery, high levels of automation and simulation</a:t>
            </a:r>
          </a:p>
          <a:p>
            <a:r>
              <a:rPr lang="en-GB" dirty="0" smtClean="0"/>
              <a:t>Test analytics blended with production analytics.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032AF8D-C651-4A77-8467-76E125FC7325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687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Connecting the Unconnected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'Internet.org by Facebook' wants to provide cheaper access to data by (to perhaps 1/100th of the current price)</a:t>
            </a:r>
          </a:p>
          <a:p>
            <a:r>
              <a:rPr lang="en-GB" dirty="0" smtClean="0"/>
              <a:t>Developing economies will probably lead the way in implementing the IoE with mobile internet</a:t>
            </a:r>
          </a:p>
          <a:p>
            <a:r>
              <a:rPr lang="en-GB" dirty="0" smtClean="0"/>
              <a:t>But what networking technology/protocols will be used for local connectivity?</a:t>
            </a:r>
          </a:p>
          <a:p>
            <a:r>
              <a:rPr lang="en-GB" dirty="0" smtClean="0"/>
              <a:t>"No technology dominates yet. We are waiting for technologies to improve in range and performance. The standard technology for connecting the IoT hasn't been invented yet."</a:t>
            </a:r>
          </a:p>
          <a:p>
            <a:r>
              <a:rPr lang="en-GB" b="1" i="1" dirty="0" smtClean="0"/>
              <a:t>We are still at the start of the IoE journey</a:t>
            </a:r>
            <a:endParaRPr lang="en-GB" b="1" i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032AF8D-C651-4A77-8467-76E125FC7325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1756917"/>
      </p:ext>
    </p:extLst>
  </p:cSld>
  <p:clrMapOvr>
    <a:masterClrMapping/>
  </p:clrMapOvr>
</p:sld>
</file>

<file path=ppt/theme/theme1.xml><?xml version="1.0" encoding="utf-8"?>
<a:theme xmlns:a="http://schemas.openxmlformats.org/drawingml/2006/main" name="GCWhite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1F497D"/>
            </a:solidFill>
            <a:latin typeface="Gill Sans MT" panose="020B0502020104020203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207A046F7734CB4F3987D1B0CB644" ma:contentTypeVersion="0" ma:contentTypeDescription="Create a new document." ma:contentTypeScope="" ma:versionID="fb44f8bdf1584db89dfb2702c9095eb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BEA49A26-09B9-4058-9D97-6CB141DA86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D91BC8-7C90-4954-B6FE-DDFD3E584B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E52BFFFC-66CE-496D-B335-F7246E3FD2A8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18296</TotalTime>
  <Words>2765</Words>
  <Application>Microsoft Office PowerPoint</Application>
  <PresentationFormat>On-screen Show (4:3)</PresentationFormat>
  <Paragraphs>370</Paragraphs>
  <Slides>43</Slides>
  <Notes>4</Notes>
  <HiddenSlides>15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Calibri</vt:lpstr>
      <vt:lpstr>Gill Sans MT</vt:lpstr>
      <vt:lpstr>Arial</vt:lpstr>
      <vt:lpstr>GCWhiteTemplate</vt:lpstr>
      <vt:lpstr>How to Test the Internet of Everything</vt:lpstr>
      <vt:lpstr>Agenda</vt:lpstr>
      <vt:lpstr>Background</vt:lpstr>
      <vt:lpstr>Introduction</vt:lpstr>
      <vt:lpstr>Scope of the Internet of Everything</vt:lpstr>
      <vt:lpstr>The Biggest Thing in 30 Years?</vt:lpstr>
      <vt:lpstr>The Testing Journey (from the 1980s to the present)</vt:lpstr>
      <vt:lpstr>If CMOs hold the budget…</vt:lpstr>
      <vt:lpstr>Connecting the Unconnected</vt:lpstr>
      <vt:lpstr>The Scope of IoE Testing</vt:lpstr>
      <vt:lpstr>Functional testing</vt:lpstr>
      <vt:lpstr>Testing @ Scale</vt:lpstr>
      <vt:lpstr>Networks</vt:lpstr>
      <vt:lpstr>Big Data</vt:lpstr>
      <vt:lpstr>The Scope of IoE Testing</vt:lpstr>
      <vt:lpstr>Test Strategy for the IoE</vt:lpstr>
      <vt:lpstr>Modelling, Testing and Test Data</vt:lpstr>
      <vt:lpstr>Test Environments; Testing in the Field</vt:lpstr>
      <vt:lpstr>Tool Support</vt:lpstr>
      <vt:lpstr>Test Analytics</vt:lpstr>
      <vt:lpstr>Performance Testing and Test Data</vt:lpstr>
      <vt:lpstr>The Future for Testing and Testers</vt:lpstr>
      <vt:lpstr>New Model for Testing</vt:lpstr>
      <vt:lpstr>New Model Testing</vt:lpstr>
      <vt:lpstr>Manual v Automated Testing?</vt:lpstr>
      <vt:lpstr>Shift-Left</vt:lpstr>
      <vt:lpstr>Close</vt:lpstr>
      <vt:lpstr>How to Test the Internet of Everything</vt:lpstr>
      <vt:lpstr>Hardware-Level functionality</vt:lpstr>
      <vt:lpstr>Object and Server level functionality</vt:lpstr>
      <vt:lpstr>Integration and Interaction at all levels</vt:lpstr>
      <vt:lpstr>Collaboration confusion</vt:lpstr>
      <vt:lpstr>Scalability</vt:lpstr>
      <vt:lpstr>Wearables</vt:lpstr>
      <vt:lpstr>Embedded devices</vt:lpstr>
      <vt:lpstr>Everything connected</vt:lpstr>
      <vt:lpstr>Moving networks</vt:lpstr>
      <vt:lpstr>Network security risks at multiple levels</vt:lpstr>
      <vt:lpstr>Device registration, provisioning, failure and security</vt:lpstr>
      <vt:lpstr>Mobile objects</vt:lpstr>
      <vt:lpstr>Big Data – logistics</vt:lpstr>
      <vt:lpstr>Big-Data – Analysis and visualisation</vt:lpstr>
      <vt:lpstr>Personal and corporate privacy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Overview Business Assurance</dc:title>
  <dc:creator>Paul Gerrard</dc:creator>
  <cp:lastModifiedBy>Paul Gerrard</cp:lastModifiedBy>
  <cp:revision>858</cp:revision>
  <cp:lastPrinted>2015-04-01T14:57:06Z</cp:lastPrinted>
  <dcterms:created xsi:type="dcterms:W3CDTF">2010-04-02T06:24:58Z</dcterms:created>
  <dcterms:modified xsi:type="dcterms:W3CDTF">2015-04-01T16:04:36Z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0x0101001ED207A046F7734CB4F3987D1B0CB644</vt:lpwstr>
  </property>
</Properties>
</file>