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6" r:id="rId3"/>
    <p:sldId id="280" r:id="rId4"/>
    <p:sldId id="281" r:id="rId5"/>
    <p:sldId id="272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2" r:id="rId16"/>
    <p:sldId id="291" r:id="rId17"/>
    <p:sldId id="293" r:id="rId18"/>
    <p:sldId id="294" r:id="rId19"/>
    <p:sldId id="295" r:id="rId20"/>
    <p:sldId id="296" r:id="rId21"/>
    <p:sldId id="271" r:id="rId22"/>
  </p:sldIdLst>
  <p:sldSz cx="10080625" cy="7559675"/>
  <p:notesSz cx="6797675" cy="9926638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DB1E2E"/>
    <a:srgbClr val="207267"/>
    <a:srgbClr val="333333"/>
    <a:srgbClr val="298D7D"/>
    <a:srgbClr val="26227A"/>
    <a:srgbClr val="FFFF00"/>
    <a:srgbClr val="F6A8A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104" y="-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 регрессионного тестирования</c:v>
                </c:pt>
              </c:strCache>
            </c:strRef>
          </c:tx>
          <c:dPt>
            <c:idx val="0"/>
            <c:spPr>
              <a:solidFill>
                <a:srgbClr val="DB1E2E"/>
              </a:solidFill>
            </c:spPr>
          </c:dPt>
          <c:dPt>
            <c:idx val="1"/>
            <c:spPr>
              <a:solidFill>
                <a:srgbClr val="207267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cat>
            <c:strRef>
              <c:f>Лист1!$A$2:$A$4</c:f>
              <c:strCache>
                <c:ptCount val="3"/>
                <c:pt idx="0">
                  <c:v>Было, ч</c:v>
                </c:pt>
                <c:pt idx="1">
                  <c:v>Стало, ч</c:v>
                </c:pt>
                <c:pt idx="2">
                  <c:v>В планах, ч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60</c:v>
                </c:pt>
                <c:pt idx="1">
                  <c:v>3</c:v>
                </c:pt>
                <c:pt idx="2">
                  <c:v>0.5</c:v>
                </c:pt>
              </c:numCache>
            </c:numRef>
          </c:val>
        </c:ser>
        <c:gapWidth val="100"/>
        <c:axId val="105453824"/>
        <c:axId val="105452288"/>
      </c:barChart>
      <c:valAx>
        <c:axId val="105452288"/>
        <c:scaling>
          <c:orientation val="minMax"/>
        </c:scaling>
        <c:axPos val="l"/>
        <c:majorGridlines/>
        <c:numFmt formatCode="General" sourceLinked="1"/>
        <c:tickLblPos val="nextTo"/>
        <c:crossAx val="105453824"/>
        <c:crosses val="autoZero"/>
        <c:crossBetween val="between"/>
      </c:valAx>
      <c:catAx>
        <c:axId val="105453824"/>
        <c:scaling>
          <c:orientation val="minMax"/>
        </c:scaling>
        <c:axPos val="b"/>
        <c:tickLblPos val="nextTo"/>
        <c:crossAx val="105452288"/>
        <c:crosses val="autoZero"/>
        <c:auto val="1"/>
        <c:lblAlgn val="ctr"/>
        <c:lblOffset val="100"/>
      </c:catAx>
    </c:plotArea>
    <c:legend>
      <c:legendPos val="r"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 реализации срочной задачи</c:v>
                </c:pt>
              </c:strCache>
            </c:strRef>
          </c:tx>
          <c:dPt>
            <c:idx val="0"/>
            <c:spPr>
              <a:solidFill>
                <a:srgbClr val="DB1E2E"/>
              </a:solidFill>
            </c:spPr>
          </c:dPt>
          <c:dPt>
            <c:idx val="1"/>
            <c:spPr>
              <a:solidFill>
                <a:srgbClr val="207267"/>
              </a:solidFill>
            </c:spPr>
          </c:dPt>
          <c:cat>
            <c:strRef>
              <c:f>Лист1!$A$2:$A$3</c:f>
              <c:strCache>
                <c:ptCount val="2"/>
                <c:pt idx="0">
                  <c:v>Было, ч</c:v>
                </c:pt>
                <c:pt idx="1">
                  <c:v>Стало, ч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96</c:v>
                </c:pt>
                <c:pt idx="1">
                  <c:v>6</c:v>
                </c:pt>
              </c:numCache>
            </c:numRef>
          </c:val>
        </c:ser>
        <c:gapWidth val="100"/>
        <c:axId val="105811328"/>
        <c:axId val="105817216"/>
      </c:barChart>
      <c:catAx>
        <c:axId val="105811328"/>
        <c:scaling>
          <c:orientation val="minMax"/>
        </c:scaling>
        <c:axPos val="b"/>
        <c:tickLblPos val="nextTo"/>
        <c:crossAx val="105817216"/>
        <c:crosses val="autoZero"/>
        <c:auto val="1"/>
        <c:lblAlgn val="ctr"/>
        <c:lblOffset val="100"/>
      </c:catAx>
      <c:valAx>
        <c:axId val="105817216"/>
        <c:scaling>
          <c:orientation val="minMax"/>
        </c:scaling>
        <c:axPos val="l"/>
        <c:majorGridlines/>
        <c:numFmt formatCode="General" sourceLinked="1"/>
        <c:tickLblPos val="nextTo"/>
        <c:crossAx val="105811328"/>
        <c:crosses val="autoZero"/>
        <c:crossBetween val="between"/>
      </c:valAx>
    </c:plotArea>
    <c:legend>
      <c:legendPos val="r"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100">
                <a:latin typeface="Arial" charset="0"/>
                <a:ea typeface="Microsoft YaHei" charset="-12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100">
                <a:latin typeface="Arial" charset="0"/>
                <a:ea typeface="Microsoft YaHei" charset="-122"/>
              </a:defRPr>
            </a:lvl1pPr>
          </a:lstStyle>
          <a:p>
            <a:pPr>
              <a:defRPr/>
            </a:pPr>
            <a:fld id="{EFF24F84-4383-49EB-80C4-224DAECECF9E}" type="datetimeFigureOut">
              <a:rPr lang="ru-RU"/>
              <a:pPr>
                <a:defRPr/>
              </a:pPr>
              <a:t>29.08.2016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100">
                <a:latin typeface="Arial" charset="0"/>
                <a:ea typeface="Microsoft YaHei" charset="-122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83786" tIns="41893" rIns="83786" bIns="41893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100"/>
            </a:lvl1pPr>
          </a:lstStyle>
          <a:p>
            <a:fld id="{C835E3BD-75CB-4C51-AFD9-EA13C70216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015354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54063"/>
            <a:ext cx="4959350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7188" cy="446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95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6513" y="0"/>
            <a:ext cx="29495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429750"/>
            <a:ext cx="29495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6513" y="9429750"/>
            <a:ext cx="29495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661988" algn="l"/>
                <a:tab pos="1325563" algn="l"/>
                <a:tab pos="1989138" algn="l"/>
                <a:tab pos="2652713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87409DAA-72EA-4B98-B714-EF2D521E46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554085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9BD484AB-31CF-470F-B94F-42D4649C281A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1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10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11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12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13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14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15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16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17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18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19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2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20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CEF59F6A-6072-4A94-9145-F2B60AA7C50C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21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3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4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0784E199-81BD-41FE-9C89-7B78F22C3FA4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5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112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6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7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8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61988" algn="l"/>
                <a:tab pos="1325563" algn="l"/>
                <a:tab pos="1989138" algn="l"/>
                <a:tab pos="2652713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lnSpc>
                <a:spcPct val="95000"/>
              </a:lnSpc>
            </a:pPr>
            <a:fld id="{2CABFEED-1CCC-45E6-9164-95259AB6D519}" type="slidenum">
              <a:rPr lang="ru-RU" altLang="ru-RU">
                <a:solidFill>
                  <a:srgbClr val="000000"/>
                </a:solidFill>
                <a:latin typeface="Times New Roman" pitchFamily="16" charset="0"/>
              </a:rPr>
              <a:pPr>
                <a:lnSpc>
                  <a:spcPct val="95000"/>
                </a:lnSpc>
              </a:pPr>
              <a:t>9</a:t>
            </a:fld>
            <a:endParaRPr lang="ru-RU" alt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2C522D-190D-4136-BB18-6EFF9F131E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964240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5A09E-14E9-4948-97C6-64DCA24029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331720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149702-C35E-4BBD-9883-5A9ACE7DB1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04263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514154-4657-4A42-892D-0D179D486E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38373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BAB6BD-F80B-4753-B6A5-D1100C7180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72502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BC1B14-4035-4952-B920-77A4AEC697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39327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1B55-2D26-43C6-88CA-7E6C3221ECA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349233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7E3014-25AF-4DFD-BD48-05FB12C498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939115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CE5C35-6A87-4000-AC91-8C17FDA798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05291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568AB0-FC3E-4229-81F0-1E800495CD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486740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9DEDDD-B750-40A2-836A-5E92F6A2D7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5928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EE47F4CE-F756-4730-A64B-21151B2367E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hyperlink" Target="mailto:alex251089@yandex.ru" TargetMode="External"/><Relationship Id="rId4" Type="http://schemas.openxmlformats.org/officeDocument/2006/relationships/hyperlink" Target="mailto:aleksandr.grigorev@ftc.r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5.png"/><Relationship Id="rId9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23813" y="0"/>
            <a:ext cx="10080625" cy="2663825"/>
          </a:xfrm>
          <a:prstGeom prst="roundRect">
            <a:avLst>
              <a:gd name="adj" fmla="val 56"/>
            </a:avLst>
          </a:prstGeom>
          <a:solidFill>
            <a:srgbClr val="24877A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824288" y="254000"/>
            <a:ext cx="5895975" cy="6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3000">
                <a:solidFill>
                  <a:srgbClr val="79C6BB"/>
                </a:solidFill>
                <a:latin typeface="Open Sans" pitchFamily="32" charset="0"/>
              </a:rPr>
              <a:t>Software quality assurance days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24288" y="863600"/>
            <a:ext cx="5861050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en-US" altLang="ru-RU" sz="2700">
                <a:solidFill>
                  <a:srgbClr val="FFFFFF"/>
                </a:solidFill>
                <a:latin typeface="Open Sans" pitchFamily="32" charset="0"/>
              </a:rPr>
              <a:t>20</a:t>
            </a:r>
            <a:r>
              <a:rPr lang="ru-RU" altLang="ru-RU" sz="2700">
                <a:solidFill>
                  <a:srgbClr val="FFFFFF"/>
                </a:solidFill>
                <a:latin typeface="Open Sans" pitchFamily="32" charset="0"/>
              </a:rPr>
              <a:t> Международная конференция </a:t>
            </a:r>
          </a:p>
          <a:p>
            <a:pPr eaLnBrk="1">
              <a:lnSpc>
                <a:spcPct val="102000"/>
              </a:lnSpc>
            </a:pPr>
            <a:r>
              <a:rPr lang="ru-RU" altLang="ru-RU" sz="2700">
                <a:solidFill>
                  <a:srgbClr val="FFFFFF"/>
                </a:solidFill>
                <a:latin typeface="Open Sans" pitchFamily="32" charset="0"/>
              </a:rPr>
              <a:t>по вопросам качества ПО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24288" y="1830388"/>
            <a:ext cx="18732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2200">
                <a:solidFill>
                  <a:srgbClr val="FFFFFF"/>
                </a:solidFill>
                <a:latin typeface="Open Sans" pitchFamily="32" charset="0"/>
              </a:rPr>
              <a:t>sqadays.com</a:t>
            </a: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31800" y="7019925"/>
            <a:ext cx="2725738" cy="40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>
                <a:solidFill>
                  <a:srgbClr val="FFFFFF"/>
                </a:solidFill>
                <a:latin typeface="Open Sans" pitchFamily="32" charset="0"/>
              </a:rPr>
              <a:t>Минск. 24–26 ноября 2016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431800" y="2987675"/>
            <a:ext cx="93599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3200" dirty="0">
                <a:solidFill>
                  <a:srgbClr val="000000"/>
                </a:solidFill>
                <a:latin typeface="Open Sans" pitchFamily="32" charset="0"/>
              </a:rPr>
              <a:t>Александр Григорьев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31800" y="3563938"/>
            <a:ext cx="928846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1400">
                <a:solidFill>
                  <a:srgbClr val="000000"/>
                </a:solidFill>
                <a:latin typeface="Open Sans" pitchFamily="32" charset="0"/>
              </a:rPr>
              <a:t>ГК ЦФТ. Новосибирск, Россия</a:t>
            </a:r>
          </a:p>
        </p:txBody>
      </p:sp>
      <p:sp>
        <p:nvSpPr>
          <p:cNvPr id="4106" name="Text Box 12"/>
          <p:cNvSpPr txBox="1">
            <a:spLocks noChangeArrowheads="1"/>
          </p:cNvSpPr>
          <p:nvPr/>
        </p:nvSpPr>
        <p:spPr bwMode="auto">
          <a:xfrm>
            <a:off x="417513" y="4643933"/>
            <a:ext cx="9374187" cy="1712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sz="3200" b="1" dirty="0" smtClean="0">
                <a:solidFill>
                  <a:srgbClr val="DB1E2E"/>
                </a:solidFill>
                <a:latin typeface="Open Sans" pitchFamily="32" charset="0"/>
              </a:rPr>
              <a:t>Проект презентации (будет доработан)</a:t>
            </a:r>
          </a:p>
          <a:p>
            <a:pPr eaLnBrk="1">
              <a:lnSpc>
                <a:spcPct val="113000"/>
              </a:lnSpc>
            </a:pPr>
            <a:r>
              <a:rPr lang="ru-RU" altLang="ru-RU" sz="3200" b="1" dirty="0" smtClean="0">
                <a:solidFill>
                  <a:srgbClr val="207267"/>
                </a:solidFill>
                <a:latin typeface="Open Sans" pitchFamily="32" charset="0"/>
              </a:rPr>
              <a:t>Тестирование </a:t>
            </a:r>
            <a:r>
              <a:rPr lang="ru-RU" altLang="ru-RU" sz="3200" b="1" dirty="0">
                <a:solidFill>
                  <a:srgbClr val="207267"/>
                </a:solidFill>
                <a:latin typeface="Open Sans" pitchFamily="32" charset="0"/>
              </a:rPr>
              <a:t>в режиме аврала.</a:t>
            </a:r>
          </a:p>
          <a:p>
            <a:pPr eaLnBrk="1">
              <a:lnSpc>
                <a:spcPct val="113000"/>
              </a:lnSpc>
            </a:pPr>
            <a:r>
              <a:rPr lang="ru-RU" altLang="ru-RU" sz="3200" b="1" dirty="0">
                <a:solidFill>
                  <a:srgbClr val="207267"/>
                </a:solidFill>
                <a:latin typeface="Open Sans" pitchFamily="32" charset="0"/>
              </a:rPr>
              <a:t>Пять способов подстелить себе </a:t>
            </a:r>
            <a:r>
              <a:rPr lang="ru-RU" altLang="ru-RU" sz="3200" b="1" dirty="0" smtClean="0">
                <a:solidFill>
                  <a:srgbClr val="207267"/>
                </a:solidFill>
                <a:latin typeface="Open Sans" pitchFamily="32" charset="0"/>
              </a:rPr>
              <a:t>соломку</a:t>
            </a:r>
            <a:endParaRPr lang="ru-RU" altLang="ru-RU" sz="3200" b="1" dirty="0">
              <a:solidFill>
                <a:srgbClr val="207267"/>
              </a:solidFill>
              <a:latin typeface="Open Sans" pitchFamily="32" charset="0"/>
            </a:endParaRPr>
          </a:p>
        </p:txBody>
      </p:sp>
      <p:pic>
        <p:nvPicPr>
          <p:cNvPr id="4107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88925"/>
            <a:ext cx="2160588" cy="18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Как использовать мощь </a:t>
            </a:r>
            <a:r>
              <a:rPr lang="ru-RU" b="1" dirty="0" err="1" smtClean="0">
                <a:solidFill>
                  <a:srgbClr val="207267"/>
                </a:solidFill>
              </a:rPr>
              <a:t>автотестов</a:t>
            </a:r>
            <a:r>
              <a:rPr lang="ru-RU" b="1" dirty="0" smtClean="0">
                <a:solidFill>
                  <a:srgbClr val="207267"/>
                </a:solidFill>
              </a:rPr>
              <a:t>?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altLang="ru-RU" dirty="0" smtClean="0"/>
              <a:t>Сделать </a:t>
            </a:r>
            <a:r>
              <a:rPr lang="ru-RU" altLang="ru-RU" dirty="0" smtClean="0">
                <a:solidFill>
                  <a:srgbClr val="DB1E2E"/>
                </a:solidFill>
              </a:rPr>
              <a:t>шаблоны проверок </a:t>
            </a:r>
            <a:r>
              <a:rPr lang="ru-RU" altLang="ru-RU" dirty="0" smtClean="0"/>
              <a:t>основных и специфических сценариев</a:t>
            </a:r>
          </a:p>
          <a:p>
            <a:pPr marL="514350" indent="-514350" eaLnBrk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altLang="ru-RU" dirty="0" smtClean="0">
                <a:solidFill>
                  <a:srgbClr val="DB1E2E"/>
                </a:solidFill>
              </a:rPr>
              <a:t>Структурировать</a:t>
            </a:r>
            <a:r>
              <a:rPr lang="ru-RU" altLang="ru-RU" dirty="0" smtClean="0"/>
              <a:t> функционал</a:t>
            </a:r>
          </a:p>
          <a:p>
            <a:pPr marL="514350" indent="-514350" eaLnBrk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altLang="ru-RU" dirty="0" smtClean="0"/>
              <a:t>Начинать автоматизацию с той части, которая </a:t>
            </a:r>
            <a:r>
              <a:rPr lang="ru-RU" altLang="ru-RU" dirty="0" smtClean="0">
                <a:solidFill>
                  <a:srgbClr val="DB1E2E"/>
                </a:solidFill>
              </a:rPr>
              <a:t>занимает много времени</a:t>
            </a:r>
            <a:r>
              <a:rPr lang="ru-RU" altLang="ru-RU" dirty="0" smtClean="0"/>
              <a:t>, либо с той, которая очень </a:t>
            </a:r>
            <a:r>
              <a:rPr lang="ru-RU" altLang="ru-RU" dirty="0" smtClean="0">
                <a:solidFill>
                  <a:srgbClr val="DB1E2E"/>
                </a:solidFill>
              </a:rPr>
              <a:t>часто повторяется</a:t>
            </a:r>
          </a:p>
          <a:p>
            <a:pPr marL="514350" indent="-514350" eaLnBrk="1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altLang="ru-RU" dirty="0" smtClean="0"/>
              <a:t>Свежие задачи выпускать только с реализацией </a:t>
            </a:r>
            <a:r>
              <a:rPr lang="ru-RU" altLang="ru-RU" dirty="0" err="1" smtClean="0"/>
              <a:t>автотестов</a:t>
            </a:r>
            <a:endParaRPr lang="ru-RU" altLang="ru-RU" dirty="0" smtClean="0"/>
          </a:p>
          <a:p>
            <a:pPr eaLnBrk="1"/>
            <a:endParaRPr lang="ru-RU" altLang="ru-RU" dirty="0" smtClean="0"/>
          </a:p>
          <a:p>
            <a:pPr marL="514350" indent="-514350" eaLnBrk="1">
              <a:defRPr/>
            </a:pPr>
            <a:endParaRPr lang="ru-RU" dirty="0" smtClean="0">
              <a:solidFill>
                <a:srgbClr val="333333"/>
              </a:solidFill>
            </a:endParaRPr>
          </a:p>
          <a:p>
            <a:endParaRPr lang="ru-RU" dirty="0" smtClean="0">
              <a:solidFill>
                <a:srgbClr val="333333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r>
              <a:rPr lang="ru-RU" sz="2800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Знание - сила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>
              <a:defRPr/>
            </a:pPr>
            <a:r>
              <a:rPr lang="ru-RU" dirty="0" smtClean="0"/>
              <a:t>Знай не только «свой» функционал, но и</a:t>
            </a:r>
          </a:p>
          <a:p>
            <a:pPr eaLnBrk="1">
              <a:defRPr/>
            </a:pPr>
            <a:r>
              <a:rPr lang="ru-RU" dirty="0" smtClean="0"/>
              <a:t>функционал коллег и смежных подразделений:</a:t>
            </a:r>
          </a:p>
          <a:p>
            <a:pPr marL="685800" lvl="1" eaLnBrk="1">
              <a:buFont typeface="Arial" pitchFamily="34" charset="0"/>
              <a:buChar char="•"/>
              <a:defRPr/>
            </a:pPr>
            <a:r>
              <a:rPr lang="ru-RU" dirty="0" smtClean="0"/>
              <a:t>Знай свой функционал на 5</a:t>
            </a:r>
          </a:p>
          <a:p>
            <a:pPr marL="685800" lvl="1" eaLnBrk="1">
              <a:buFont typeface="Arial" pitchFamily="34" charset="0"/>
              <a:buChar char="•"/>
              <a:defRPr/>
            </a:pPr>
            <a:r>
              <a:rPr lang="ru-RU" dirty="0" smtClean="0"/>
              <a:t>Знай свой планируемый функционал на две версии вперед</a:t>
            </a:r>
          </a:p>
          <a:p>
            <a:pPr marL="685800" lvl="1" eaLnBrk="1">
              <a:buFont typeface="Arial" pitchFamily="34" charset="0"/>
              <a:buChar char="•"/>
              <a:defRPr/>
            </a:pPr>
            <a:r>
              <a:rPr lang="ru-RU" dirty="0" smtClean="0"/>
              <a:t>Знай взаимодействие своего функционала с различными системами</a:t>
            </a:r>
          </a:p>
          <a:p>
            <a:pPr marL="685800" lvl="1" eaLnBrk="1">
              <a:buFont typeface="Arial" pitchFamily="34" charset="0"/>
              <a:buChar char="•"/>
              <a:defRPr/>
            </a:pPr>
            <a:r>
              <a:rPr lang="ru-RU" dirty="0" smtClean="0"/>
              <a:t>Знай работу функционала смежных систем, хотя бы поверхностно</a:t>
            </a:r>
          </a:p>
          <a:p>
            <a:pPr eaLnBrk="1"/>
            <a:endParaRPr lang="ru-RU" altLang="ru-RU" dirty="0" smtClean="0"/>
          </a:p>
          <a:p>
            <a:pPr marL="514350" indent="-514350" eaLnBrk="1">
              <a:defRPr/>
            </a:pPr>
            <a:endParaRPr lang="ru-RU" dirty="0" smtClean="0">
              <a:solidFill>
                <a:srgbClr val="333333"/>
              </a:solidFill>
            </a:endParaRPr>
          </a:p>
          <a:p>
            <a:endParaRPr lang="ru-RU" dirty="0" smtClean="0">
              <a:solidFill>
                <a:srgbClr val="333333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r>
              <a:rPr lang="ru-RU" sz="2800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Как использовать силу знаний?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>
              <a:buFont typeface="+mj-lt"/>
              <a:buAutoNum type="arabicPeriod"/>
            </a:pPr>
            <a:r>
              <a:rPr lang="ru-RU" altLang="ru-RU" dirty="0" smtClean="0"/>
              <a:t>Приобретать знания по своему функционалу в результате тестирования продукта</a:t>
            </a:r>
          </a:p>
          <a:p>
            <a:pPr marL="514350" indent="-514350" eaLnBrk="1">
              <a:buFont typeface="+mj-lt"/>
              <a:buAutoNum type="arabicPeriod"/>
            </a:pPr>
            <a:r>
              <a:rPr lang="ru-RU" altLang="ru-RU" dirty="0" smtClean="0"/>
              <a:t>Узнавать о работе смежной системы при проведении интеграционного тестирования</a:t>
            </a:r>
          </a:p>
          <a:p>
            <a:pPr marL="514350" indent="-514350" eaLnBrk="1">
              <a:buFont typeface="+mj-lt"/>
              <a:buAutoNum type="arabicPeriod"/>
            </a:pPr>
            <a:r>
              <a:rPr lang="ru-RU" altLang="ru-RU" dirty="0" smtClean="0"/>
              <a:t>Проводить встречи с коллегами</a:t>
            </a:r>
          </a:p>
          <a:p>
            <a:pPr marL="514350" indent="-514350" eaLnBrk="1">
              <a:buFont typeface="+mj-lt"/>
              <a:buAutoNum type="arabicPeriod"/>
            </a:pPr>
            <a:r>
              <a:rPr lang="ru-RU" altLang="ru-RU" dirty="0" smtClean="0"/>
              <a:t>Изучать документацию по функционалу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Кто предупрежден, тот вооружен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ru-RU" altLang="ru-RU" dirty="0" smtClean="0"/>
              <a:t>Изучайте </a:t>
            </a:r>
            <a:r>
              <a:rPr lang="ru-RU" altLang="ru-RU" dirty="0" smtClean="0">
                <a:solidFill>
                  <a:srgbClr val="DB1E2E"/>
                </a:solidFill>
              </a:rPr>
              <a:t>тесты ваших коллег</a:t>
            </a:r>
            <a:r>
              <a:rPr lang="ru-RU" altLang="ru-RU" dirty="0" smtClean="0"/>
              <a:t>, разбирайтесь в</a:t>
            </a:r>
          </a:p>
          <a:p>
            <a:pPr eaLnBrk="1"/>
            <a:r>
              <a:rPr lang="ru-RU" altLang="ru-RU" dirty="0" smtClean="0"/>
              <a:t>них</a:t>
            </a:r>
          </a:p>
          <a:p>
            <a:pPr eaLnBrk="1"/>
            <a:endParaRPr lang="ru-RU" altLang="ru-RU" dirty="0" smtClean="0"/>
          </a:p>
          <a:p>
            <a:pPr eaLnBrk="1"/>
            <a:r>
              <a:rPr lang="ru-RU" altLang="ru-RU" dirty="0" smtClean="0"/>
              <a:t>Эти знания пригодятся:</a:t>
            </a:r>
          </a:p>
          <a:p>
            <a:pPr lvl="1" eaLnBrk="1">
              <a:buFont typeface="Arial" pitchFamily="34" charset="0"/>
              <a:buChar char="•"/>
            </a:pPr>
            <a:r>
              <a:rPr lang="ru-RU" altLang="ru-RU" dirty="0" smtClean="0"/>
              <a:t>если будет нужна ваша помочь по задаче (например, коллега может заболеть)</a:t>
            </a:r>
          </a:p>
          <a:p>
            <a:pPr lvl="1" eaLnBrk="1">
              <a:buFont typeface="Arial" pitchFamily="34" charset="0"/>
              <a:buChar char="•"/>
            </a:pPr>
            <a:r>
              <a:rPr lang="ru-RU" altLang="ru-RU" dirty="0" smtClean="0"/>
              <a:t>для ваших тестов</a:t>
            </a:r>
          </a:p>
          <a:p>
            <a:pPr marL="514350" indent="-514350" eaLnBrk="1">
              <a:defRPr/>
            </a:pPr>
            <a:endParaRPr lang="ru-RU" dirty="0" smtClean="0">
              <a:solidFill>
                <a:srgbClr val="333333"/>
              </a:solidFill>
            </a:endParaRPr>
          </a:p>
          <a:p>
            <a:endParaRPr lang="ru-RU" dirty="0" smtClean="0">
              <a:solidFill>
                <a:srgbClr val="333333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r>
              <a:rPr lang="ru-RU" sz="2800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Как разобраться в тестах коллег?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>
              <a:buFont typeface="+mj-lt"/>
              <a:buAutoNum type="arabicPeriod"/>
            </a:pPr>
            <a:r>
              <a:rPr lang="ru-RU" altLang="ru-RU" dirty="0" smtClean="0"/>
              <a:t>Проводить </a:t>
            </a:r>
            <a:r>
              <a:rPr lang="en-US" altLang="ru-RU" dirty="0" smtClean="0">
                <a:solidFill>
                  <a:srgbClr val="DB1E2E"/>
                </a:solidFill>
              </a:rPr>
              <a:t>test-review</a:t>
            </a:r>
            <a:endParaRPr lang="ru-RU" altLang="ru-RU" dirty="0" smtClean="0">
              <a:solidFill>
                <a:srgbClr val="DB1E2E"/>
              </a:solidFill>
            </a:endParaRPr>
          </a:p>
          <a:p>
            <a:pPr marL="514350" indent="-514350" eaLnBrk="1">
              <a:buFont typeface="+mj-lt"/>
              <a:buAutoNum type="arabicPeriod"/>
            </a:pPr>
            <a:r>
              <a:rPr lang="ru-RU" altLang="ru-RU" dirty="0" smtClean="0"/>
              <a:t>Согласовать </a:t>
            </a:r>
            <a:r>
              <a:rPr lang="ru-RU" altLang="ru-RU" dirty="0" smtClean="0">
                <a:solidFill>
                  <a:srgbClr val="DB1E2E"/>
                </a:solidFill>
              </a:rPr>
              <a:t>требования</a:t>
            </a:r>
            <a:r>
              <a:rPr lang="ru-RU" altLang="ru-RU" dirty="0" smtClean="0"/>
              <a:t> к тестам</a:t>
            </a:r>
          </a:p>
          <a:p>
            <a:pPr marL="514350" indent="-514350" eaLnBrk="1">
              <a:buFont typeface="+mj-lt"/>
              <a:buAutoNum type="arabicPeriod"/>
            </a:pPr>
            <a:r>
              <a:rPr lang="ru-RU" altLang="ru-RU" dirty="0" smtClean="0"/>
              <a:t>Писать тесты внутри отдела </a:t>
            </a:r>
            <a:r>
              <a:rPr lang="ru-RU" altLang="ru-RU" dirty="0" smtClean="0">
                <a:solidFill>
                  <a:srgbClr val="DB1E2E"/>
                </a:solidFill>
              </a:rPr>
              <a:t>в одном стиле</a:t>
            </a:r>
          </a:p>
          <a:p>
            <a:pPr marL="514350" indent="-514350" eaLnBrk="1">
              <a:buFont typeface="+mj-lt"/>
              <a:buAutoNum type="arabicPeriod"/>
            </a:pP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Время - деньги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>
              <a:defRPr/>
            </a:pPr>
            <a:r>
              <a:rPr lang="ru-RU" altLang="ru-RU" dirty="0" smtClean="0"/>
              <a:t>Правьте прямо на тестовом комплексе!</a:t>
            </a:r>
          </a:p>
          <a:p>
            <a:pPr marL="514350" indent="-514350" eaLnBrk="1">
              <a:defRPr/>
            </a:pPr>
            <a:endParaRPr lang="ru-RU" altLang="ru-RU" dirty="0" smtClean="0">
              <a:sym typeface="Wingdings" pitchFamily="2" charset="2"/>
            </a:endParaRPr>
          </a:p>
          <a:p>
            <a:pPr marL="514350" indent="-514350" eaLnBrk="1">
              <a:defRPr/>
            </a:pPr>
            <a:r>
              <a:rPr lang="en-US" altLang="ru-RU" dirty="0" smtClean="0">
                <a:sym typeface="Wingdings" pitchFamily="2" charset="2"/>
              </a:rPr>
              <a:t>NB! </a:t>
            </a:r>
            <a:r>
              <a:rPr lang="ru-RU" altLang="ru-RU" dirty="0" smtClean="0">
                <a:sym typeface="Wingdings" pitchFamily="2" charset="2"/>
              </a:rPr>
              <a:t>Чтобы не мешать остальным</a:t>
            </a:r>
          </a:p>
          <a:p>
            <a:pPr marL="514350" indent="-514350" eaLnBrk="1">
              <a:defRPr/>
            </a:pPr>
            <a:r>
              <a:rPr lang="ru-RU" altLang="ru-RU" dirty="0" err="1" smtClean="0">
                <a:sym typeface="Wingdings" pitchFamily="2" charset="2"/>
              </a:rPr>
              <a:t>тестировщикам</a:t>
            </a:r>
            <a:r>
              <a:rPr lang="ru-RU" altLang="ru-RU" dirty="0" smtClean="0">
                <a:sym typeface="Wingdings" pitchFamily="2" charset="2"/>
              </a:rPr>
              <a:t>, лучше иметь не один тестовый</a:t>
            </a:r>
          </a:p>
          <a:p>
            <a:pPr marL="514350" indent="-514350" eaLnBrk="1">
              <a:defRPr/>
            </a:pPr>
            <a:r>
              <a:rPr lang="ru-RU" altLang="ru-RU" dirty="0" smtClean="0">
                <a:sym typeface="Wingdings" pitchFamily="2" charset="2"/>
              </a:rPr>
              <a:t>комплекс.</a:t>
            </a:r>
            <a:endParaRPr lang="ru-RU" altLang="ru-RU" dirty="0" smtClean="0"/>
          </a:p>
          <a:p>
            <a:pPr marL="514350" indent="-514350" eaLnBrk="1">
              <a:defRPr/>
            </a:pPr>
            <a:endParaRPr lang="ru-RU" altLang="ru-RU" dirty="0" smtClean="0"/>
          </a:p>
          <a:p>
            <a:pPr marL="514350" indent="-514350" eaLnBrk="1">
              <a:defRPr/>
            </a:pPr>
            <a:endParaRPr lang="ru-RU" dirty="0" smtClean="0">
              <a:solidFill>
                <a:srgbClr val="333333"/>
              </a:solidFill>
            </a:endParaRPr>
          </a:p>
          <a:p>
            <a:endParaRPr lang="ru-RU" dirty="0" smtClean="0">
              <a:solidFill>
                <a:srgbClr val="333333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r>
              <a:rPr lang="ru-RU" sz="2800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Как сэкономить время?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>
              <a:buFont typeface="+mj-lt"/>
              <a:buAutoNum type="arabicPeriod"/>
              <a:defRPr/>
            </a:pPr>
            <a:r>
              <a:rPr lang="ru-RU" altLang="ru-RU" sz="2400" dirty="0" smtClean="0"/>
              <a:t>Запросить у сопровождения или эксплуатации настройки с </a:t>
            </a:r>
            <a:r>
              <a:rPr lang="ru-RU" altLang="ru-RU" sz="2400" dirty="0" err="1" smtClean="0"/>
              <a:t>продашкна</a:t>
            </a:r>
            <a:endParaRPr lang="ru-RU" altLang="ru-RU" sz="2400" dirty="0" smtClean="0"/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altLang="ru-RU" sz="2400" dirty="0" smtClean="0"/>
              <a:t>Локализовать </a:t>
            </a:r>
            <a:r>
              <a:rPr lang="ru-RU" altLang="ru-RU" sz="2400" dirty="0" err="1" smtClean="0"/>
              <a:t>багу</a:t>
            </a:r>
            <a:r>
              <a:rPr lang="ru-RU" altLang="ru-RU" sz="2400" dirty="0" smtClean="0"/>
              <a:t>. Если трудно локализуется - </a:t>
            </a:r>
            <a:r>
              <a:rPr lang="ru-RU" altLang="ru-RU" sz="2400" dirty="0" err="1" smtClean="0"/>
              <a:t>логировать</a:t>
            </a:r>
            <a:r>
              <a:rPr lang="ru-RU" altLang="ru-RU" sz="2400" dirty="0" smtClean="0"/>
              <a:t> все и вся прямо на тестовом комплексе</a:t>
            </a: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altLang="ru-RU" sz="2400" dirty="0" smtClean="0"/>
              <a:t>Исправить ее силами разработчиков и вкатить на тест без сборки </a:t>
            </a: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altLang="ru-RU" sz="2400" dirty="0" smtClean="0"/>
              <a:t>Протестировать. Если </a:t>
            </a:r>
            <a:r>
              <a:rPr lang="ru-RU" altLang="ru-RU" sz="2400" dirty="0" err="1" smtClean="0"/>
              <a:t>бага</a:t>
            </a:r>
            <a:r>
              <a:rPr lang="ru-RU" altLang="ru-RU" sz="2400" dirty="0" smtClean="0"/>
              <a:t> найдена – вернуться к п.3</a:t>
            </a: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altLang="ru-RU" sz="2400" dirty="0" smtClean="0"/>
              <a:t>После исправления </a:t>
            </a:r>
            <a:r>
              <a:rPr lang="ru-RU" altLang="ru-RU" sz="2400" dirty="0" err="1" smtClean="0"/>
              <a:t>баги</a:t>
            </a:r>
            <a:r>
              <a:rPr lang="ru-RU" altLang="ru-RU" sz="2400" dirty="0" smtClean="0"/>
              <a:t> выполнить сборку,</a:t>
            </a: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altLang="ru-RU" sz="2400" dirty="0" smtClean="0"/>
              <a:t>контрольные проверки и регрессионные тесты</a:t>
            </a: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altLang="ru-RU" sz="2400" dirty="0" smtClean="0"/>
              <a:t>Отдать на бой</a:t>
            </a:r>
          </a:p>
          <a:p>
            <a:pPr eaLnBrk="1">
              <a:defRPr/>
            </a:pPr>
            <a:endParaRPr lang="ru-RU" altLang="ru-RU" dirty="0" smtClean="0"/>
          </a:p>
          <a:p>
            <a:pPr eaLnBrk="1">
              <a:defRPr/>
            </a:pPr>
            <a:endParaRPr lang="ru-RU" altLang="ru-RU" dirty="0" smtClean="0">
              <a:sym typeface="Wingdings" pitchFamily="2" charset="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Метод шпаргалок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>
              <a:defRPr/>
            </a:pPr>
            <a:r>
              <a:rPr lang="ru-RU" altLang="ru-RU" dirty="0" smtClean="0"/>
              <a:t>Собирайте </a:t>
            </a:r>
            <a:r>
              <a:rPr lang="ru-RU" altLang="ru-RU" dirty="0" err="1" smtClean="0"/>
              <a:t>скрипты</a:t>
            </a:r>
            <a:r>
              <a:rPr lang="ru-RU" altLang="ru-RU" dirty="0" smtClean="0"/>
              <a:t> для решения тех или иных</a:t>
            </a:r>
          </a:p>
          <a:p>
            <a:pPr marL="514350" indent="-514350" eaLnBrk="1">
              <a:defRPr/>
            </a:pPr>
            <a:r>
              <a:rPr lang="ru-RU" altLang="ru-RU" dirty="0" smtClean="0"/>
              <a:t>проблем</a:t>
            </a:r>
          </a:p>
          <a:p>
            <a:pPr marL="514350" indent="-514350" eaLnBrk="1">
              <a:defRPr/>
            </a:pPr>
            <a:endParaRPr lang="ru-RU" altLang="ru-RU" dirty="0" smtClean="0"/>
          </a:p>
          <a:p>
            <a:pPr marL="514350" indent="-514350" eaLnBrk="1">
              <a:defRPr/>
            </a:pPr>
            <a:endParaRPr lang="ru-RU" altLang="ru-RU" dirty="0" smtClean="0"/>
          </a:p>
          <a:p>
            <a:pPr marL="514350" indent="-514350" eaLnBrk="1">
              <a:defRPr/>
            </a:pPr>
            <a:endParaRPr lang="ru-RU" dirty="0" smtClean="0">
              <a:solidFill>
                <a:srgbClr val="333333"/>
              </a:solidFill>
            </a:endParaRPr>
          </a:p>
          <a:p>
            <a:endParaRPr lang="ru-RU" dirty="0" smtClean="0">
              <a:solidFill>
                <a:srgbClr val="333333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r>
              <a:rPr lang="ru-RU" sz="2800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Результаты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>
              <a:defRPr/>
            </a:pPr>
            <a:endParaRPr lang="ru-RU" altLang="ru-RU" dirty="0" smtClean="0"/>
          </a:p>
          <a:p>
            <a:pPr marL="514350" indent="-514350" eaLnBrk="1">
              <a:defRPr/>
            </a:pPr>
            <a:endParaRPr lang="ru-RU" altLang="ru-RU" dirty="0" smtClean="0"/>
          </a:p>
          <a:p>
            <a:pPr marL="514350" indent="-514350" eaLnBrk="1">
              <a:defRPr/>
            </a:pPr>
            <a:endParaRPr lang="ru-RU" altLang="ru-RU" dirty="0" smtClean="0"/>
          </a:p>
          <a:p>
            <a:pPr marL="514350" indent="-514350" eaLnBrk="1">
              <a:defRPr/>
            </a:pPr>
            <a:endParaRPr lang="ru-RU" dirty="0" smtClean="0">
              <a:solidFill>
                <a:srgbClr val="333333"/>
              </a:solidFill>
            </a:endParaRPr>
          </a:p>
          <a:p>
            <a:endParaRPr lang="ru-RU" dirty="0" smtClean="0">
              <a:solidFill>
                <a:srgbClr val="333333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r>
              <a:rPr lang="ru-RU" sz="2800" dirty="0" smtClean="0"/>
              <a:t>	</a:t>
            </a:r>
          </a:p>
          <a:p>
            <a:endParaRPr lang="ru-RU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="" xmlns:p14="http://schemas.microsoft.com/office/powerpoint/2010/main" val="2040538844"/>
              </p:ext>
            </p:extLst>
          </p:nvPr>
        </p:nvGraphicFramePr>
        <p:xfrm>
          <a:off x="1680103" y="1403573"/>
          <a:ext cx="6720417" cy="4480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Результаты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>
              <a:defRPr/>
            </a:pPr>
            <a:endParaRPr lang="ru-RU" altLang="ru-RU" dirty="0" smtClean="0"/>
          </a:p>
          <a:p>
            <a:pPr marL="514350" indent="-514350" eaLnBrk="1">
              <a:defRPr/>
            </a:pPr>
            <a:endParaRPr lang="ru-RU" altLang="ru-RU" dirty="0" smtClean="0"/>
          </a:p>
          <a:p>
            <a:pPr marL="514350" indent="-514350" eaLnBrk="1">
              <a:defRPr/>
            </a:pPr>
            <a:endParaRPr lang="ru-RU" altLang="ru-RU" dirty="0" smtClean="0"/>
          </a:p>
          <a:p>
            <a:pPr marL="514350" indent="-514350" eaLnBrk="1">
              <a:defRPr/>
            </a:pPr>
            <a:endParaRPr lang="ru-RU" dirty="0" smtClean="0">
              <a:solidFill>
                <a:srgbClr val="333333"/>
              </a:solidFill>
            </a:endParaRPr>
          </a:p>
          <a:p>
            <a:endParaRPr lang="ru-RU" dirty="0" smtClean="0">
              <a:solidFill>
                <a:srgbClr val="333333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r>
              <a:rPr lang="ru-RU" sz="2800" dirty="0" smtClean="0"/>
              <a:t>	</a:t>
            </a:r>
          </a:p>
          <a:p>
            <a:endParaRPr lang="ru-RU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="" xmlns:p14="http://schemas.microsoft.com/office/powerpoint/2010/main" val="3607078790"/>
              </p:ext>
            </p:extLst>
          </p:nvPr>
        </p:nvGraphicFramePr>
        <p:xfrm>
          <a:off x="1511920" y="1403573"/>
          <a:ext cx="6720417" cy="4480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О компании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3333"/>
                </a:solidFill>
              </a:rPr>
              <a:t>Год основания: 1991</a:t>
            </a:r>
          </a:p>
          <a:p>
            <a:r>
              <a:rPr lang="ru-RU" dirty="0" smtClean="0">
                <a:solidFill>
                  <a:srgbClr val="333333"/>
                </a:solidFill>
              </a:rPr>
              <a:t>Позиции на рынке: входит в </a:t>
            </a:r>
            <a:r>
              <a:rPr lang="ru-RU" dirty="0" smtClean="0">
                <a:solidFill>
                  <a:srgbClr val="DB1E2E"/>
                </a:solidFill>
              </a:rPr>
              <a:t>ТОП-5</a:t>
            </a:r>
            <a:r>
              <a:rPr lang="ru-RU" dirty="0" smtClean="0">
                <a:solidFill>
                  <a:srgbClr val="333333"/>
                </a:solidFill>
              </a:rPr>
              <a:t> крупнейших разработчиков ПО в России</a:t>
            </a:r>
          </a:p>
          <a:p>
            <a:r>
              <a:rPr lang="ru-RU" dirty="0" smtClean="0">
                <a:solidFill>
                  <a:srgbClr val="333333"/>
                </a:solidFill>
              </a:rPr>
              <a:t>Специализация: программное обеспечение и сервисы для </a:t>
            </a:r>
          </a:p>
          <a:p>
            <a:pPr lvl="1">
              <a:buFont typeface="Wingdings" pitchFamily="2" charset="2"/>
              <a:buChar char="§"/>
            </a:pPr>
            <a:r>
              <a:rPr lang="ru-RU" dirty="0" smtClean="0">
                <a:solidFill>
                  <a:srgbClr val="333333"/>
                </a:solidFill>
              </a:rPr>
              <a:t>всех видов банковской деятельности</a:t>
            </a:r>
          </a:p>
          <a:p>
            <a:pPr lvl="1">
              <a:buFont typeface="Wingdings" pitchFamily="2" charset="2"/>
              <a:buChar char="§"/>
            </a:pPr>
            <a:r>
              <a:rPr lang="ru-RU" dirty="0" smtClean="0">
                <a:solidFill>
                  <a:srgbClr val="333333"/>
                </a:solidFill>
              </a:rPr>
              <a:t>участия банков на платежном рынке</a:t>
            </a:r>
          </a:p>
          <a:p>
            <a:pPr lvl="1">
              <a:buFont typeface="Wingdings" pitchFamily="2" charset="2"/>
              <a:buChar char="§"/>
            </a:pPr>
            <a:r>
              <a:rPr lang="ru-RU" dirty="0" smtClean="0">
                <a:solidFill>
                  <a:srgbClr val="333333"/>
                </a:solidFill>
              </a:rPr>
              <a:t>страховых компаний, казначейств, корпораций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Пять способов подготовки к тестированию в режиме аврала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333333"/>
                </a:solidFill>
              </a:rPr>
              <a:t>Мощь </a:t>
            </a:r>
            <a:r>
              <a:rPr lang="ru-RU" dirty="0" err="1" smtClean="0">
                <a:solidFill>
                  <a:srgbClr val="333333"/>
                </a:solidFill>
              </a:rPr>
              <a:t>автотестов</a:t>
            </a:r>
            <a:endParaRPr lang="ru-RU" dirty="0" smtClean="0">
              <a:solidFill>
                <a:srgbClr val="333333"/>
              </a:solidFill>
            </a:endParaRP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333333"/>
                </a:solidFill>
              </a:rPr>
              <a:t>Знание сила</a:t>
            </a: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333333"/>
                </a:solidFill>
              </a:rPr>
              <a:t>Кто предупрежден – тот вооружен</a:t>
            </a: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333333"/>
                </a:solidFill>
              </a:rPr>
              <a:t>Время – деньги</a:t>
            </a: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333333"/>
                </a:solidFill>
              </a:rPr>
              <a:t>Метод шпаргалок</a:t>
            </a:r>
          </a:p>
          <a:p>
            <a:endParaRPr lang="ru-RU" dirty="0" smtClean="0">
              <a:solidFill>
                <a:srgbClr val="333333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r>
              <a:rPr lang="ru-RU" sz="2800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2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</a:t>
            </a:r>
          </a:p>
        </p:txBody>
      </p:sp>
      <p:pic>
        <p:nvPicPr>
          <p:cNvPr id="34820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TextBox 4"/>
          <p:cNvSpPr txBox="1">
            <a:spLocks noChangeArrowheads="1"/>
          </p:cNvSpPr>
          <p:nvPr/>
        </p:nvSpPr>
        <p:spPr bwMode="auto">
          <a:xfrm>
            <a:off x="287784" y="4931965"/>
            <a:ext cx="7056784" cy="1924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altLang="ru-RU" sz="3200" b="1" dirty="0" smtClean="0">
                <a:solidFill>
                  <a:srgbClr val="333333"/>
                </a:solidFill>
              </a:rPr>
              <a:t>Александр Григорьев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</a:pPr>
            <a:endParaRPr lang="ru-RU" altLang="ru-RU" sz="3200" dirty="0" smtClean="0">
              <a:solidFill>
                <a:srgbClr val="333333"/>
              </a:solidFill>
            </a:endParaRP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en-US" altLang="ru-RU" sz="3200" b="1" dirty="0" smtClean="0">
                <a:solidFill>
                  <a:srgbClr val="333333"/>
                </a:solidFill>
              </a:rPr>
              <a:t>Email</a:t>
            </a:r>
            <a:r>
              <a:rPr lang="en-US" altLang="ru-RU" sz="3200" b="1" dirty="0">
                <a:solidFill>
                  <a:srgbClr val="333333"/>
                </a:solidFill>
              </a:rPr>
              <a:t>:</a:t>
            </a:r>
            <a:r>
              <a:rPr lang="en-US" altLang="ru-RU" sz="3200" dirty="0">
                <a:solidFill>
                  <a:srgbClr val="333333"/>
                </a:solidFill>
              </a:rPr>
              <a:t> </a:t>
            </a:r>
            <a:r>
              <a:rPr lang="ru-RU" altLang="ru-RU" sz="3200" dirty="0" smtClean="0">
                <a:solidFill>
                  <a:srgbClr val="333333"/>
                </a:solidFill>
              </a:rPr>
              <a:t>	</a:t>
            </a:r>
            <a:r>
              <a:rPr lang="en-US" altLang="ru-RU" sz="3200" b="1" dirty="0" smtClean="0">
                <a:solidFill>
                  <a:srgbClr val="207267"/>
                </a:solidFill>
                <a:hlinkClick r:id="rId4"/>
              </a:rPr>
              <a:t>aleksandr.grigorev@ftc.ru</a:t>
            </a:r>
            <a:r>
              <a:rPr lang="ru-RU" altLang="ru-RU" sz="3200" b="1" dirty="0" smtClean="0">
                <a:solidFill>
                  <a:srgbClr val="207267"/>
                </a:solidFill>
              </a:rPr>
              <a:t> </a:t>
            </a:r>
          </a:p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ru-RU" altLang="ru-RU" sz="3200" b="1" dirty="0">
                <a:solidFill>
                  <a:srgbClr val="207267"/>
                </a:solidFill>
              </a:rPr>
              <a:t>	 </a:t>
            </a:r>
            <a:r>
              <a:rPr lang="ru-RU" altLang="ru-RU" sz="3200" b="1" dirty="0" smtClean="0">
                <a:solidFill>
                  <a:srgbClr val="207267"/>
                </a:solidFill>
              </a:rPr>
              <a:t>   	</a:t>
            </a:r>
            <a:r>
              <a:rPr lang="en-US" altLang="ru-RU" sz="3200" b="1" dirty="0" smtClean="0">
                <a:solidFill>
                  <a:srgbClr val="207267"/>
                </a:solidFill>
                <a:hlinkClick r:id="rId5"/>
              </a:rPr>
              <a:t>alex251089@yandex.ru</a:t>
            </a:r>
            <a:endParaRPr lang="en-US" altLang="ru-RU" sz="3200" b="1" dirty="0">
              <a:solidFill>
                <a:srgbClr val="207267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67904" y="2555701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207267"/>
                </a:solidFill>
                <a:latin typeface="+mj-lt"/>
              </a:rPr>
              <a:t>Спасибо за внимание!</a:t>
            </a:r>
            <a:endParaRPr lang="ru-RU" sz="4400" b="1" dirty="0">
              <a:solidFill>
                <a:srgbClr val="207267"/>
              </a:solidFill>
              <a:latin typeface="+mj-lt"/>
            </a:endParaRPr>
          </a:p>
        </p:txBody>
      </p:sp>
      <p:pic>
        <p:nvPicPr>
          <p:cNvPr id="34824" name="Picture 8" descr="http://avantel.ru/resize/tsquare-s200/upload/iblock/99f/logo_CFT.png?59495ea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5" y="4283893"/>
            <a:ext cx="1905000" cy="1905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О спикере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ru-RU" altLang="ru-RU" b="1" dirty="0" smtClean="0">
                <a:solidFill>
                  <a:srgbClr val="333333"/>
                </a:solidFill>
              </a:rPr>
              <a:t>Александр Григорьев</a:t>
            </a:r>
          </a:p>
          <a:p>
            <a:pPr eaLnBrk="1"/>
            <a:r>
              <a:rPr lang="ru-RU" altLang="ru-RU" sz="2800" dirty="0" smtClean="0">
                <a:solidFill>
                  <a:srgbClr val="333333"/>
                </a:solidFill>
              </a:rPr>
              <a:t>Ведущий </a:t>
            </a:r>
            <a:r>
              <a:rPr lang="ru-RU" altLang="ru-RU" sz="2800" dirty="0" err="1" smtClean="0">
                <a:solidFill>
                  <a:srgbClr val="333333"/>
                </a:solidFill>
              </a:rPr>
              <a:t>инженер-тестировщик</a:t>
            </a:r>
            <a:r>
              <a:rPr lang="ru-RU" altLang="ru-RU" sz="2800" dirty="0" smtClean="0">
                <a:solidFill>
                  <a:srgbClr val="333333"/>
                </a:solidFill>
              </a:rPr>
              <a:t>  ГК ЦФТ</a:t>
            </a:r>
          </a:p>
          <a:p>
            <a:pPr eaLnBrk="1"/>
            <a:r>
              <a:rPr lang="ru-RU" altLang="ru-RU" sz="2800" dirty="0" smtClean="0">
                <a:solidFill>
                  <a:srgbClr val="333333"/>
                </a:solidFill>
              </a:rPr>
              <a:t>Золотая Корона – Денежные переводы</a:t>
            </a:r>
          </a:p>
          <a:p>
            <a:pPr eaLnBrk="1"/>
            <a:endParaRPr lang="ru-RU" altLang="ru-RU" dirty="0" smtClean="0">
              <a:solidFill>
                <a:srgbClr val="333333"/>
              </a:solidFill>
            </a:endParaRPr>
          </a:p>
          <a:p>
            <a:pPr eaLnBrk="1"/>
            <a:r>
              <a:rPr lang="ru-RU" altLang="ru-RU" dirty="0" smtClean="0">
                <a:solidFill>
                  <a:srgbClr val="333333"/>
                </a:solidFill>
              </a:rPr>
              <a:t>Занимаюсь общесистемными задачами и</a:t>
            </a:r>
          </a:p>
          <a:p>
            <a:pPr eaLnBrk="1"/>
            <a:r>
              <a:rPr lang="ru-RU" altLang="ru-RU" dirty="0" smtClean="0">
                <a:solidFill>
                  <a:srgbClr val="333333"/>
                </a:solidFill>
              </a:rPr>
              <a:t>задачами </a:t>
            </a:r>
            <a:r>
              <a:rPr lang="ru-RU" altLang="ru-RU" smtClean="0">
                <a:solidFill>
                  <a:srgbClr val="333333"/>
                </a:solidFill>
              </a:rPr>
              <a:t>фрод-мониторинга </a:t>
            </a:r>
            <a:endParaRPr lang="ru-RU" altLang="ru-RU" dirty="0" smtClean="0">
              <a:solidFill>
                <a:srgbClr val="333333"/>
              </a:solidFill>
            </a:endParaRPr>
          </a:p>
          <a:p>
            <a:pPr eaLnBrk="1"/>
            <a:r>
              <a:rPr lang="ru-RU" altLang="ru-RU" dirty="0" smtClean="0">
                <a:solidFill>
                  <a:srgbClr val="333333"/>
                </a:solidFill>
              </a:rPr>
              <a:t>Провожу функциональное, интеграционное,</a:t>
            </a:r>
          </a:p>
          <a:p>
            <a:pPr eaLnBrk="1"/>
            <a:r>
              <a:rPr lang="ru-RU" altLang="ru-RU" dirty="0" smtClean="0">
                <a:solidFill>
                  <a:srgbClr val="333333"/>
                </a:solidFill>
              </a:rPr>
              <a:t>нагрузочное тестирование</a:t>
            </a:r>
          </a:p>
          <a:p>
            <a:endParaRPr lang="ru-RU" dirty="0" smtClean="0">
              <a:solidFill>
                <a:srgbClr val="333333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7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0" y="0"/>
            <a:ext cx="2778125" cy="385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207267"/>
                </a:solidFill>
              </a:rPr>
              <a:t>FRAUD</a:t>
            </a:r>
            <a:endParaRPr lang="ru-RU" b="1" dirty="0">
              <a:solidFill>
                <a:srgbClr val="207267"/>
              </a:solidFill>
            </a:endParaRPr>
          </a:p>
        </p:txBody>
      </p:sp>
      <p:pic>
        <p:nvPicPr>
          <p:cNvPr id="9" name="Picture 6" descr="D:\Развитие\Командировки\SQA Days -20 (ноябрь 2016)\картинки к презентации\смайлик грустный 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29" y="2265199"/>
            <a:ext cx="1728192" cy="17281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http://iconspot.ru/image.php?width=256&amp;height=256&amp;crop=none&amp;id=3587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161" y="2339675"/>
            <a:ext cx="1579240" cy="15792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9" descr="D:\Развитие\Командировки\SQA Days -20 (ноябрь 2016)\картинки к презентации\смайлик вор веселый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9372" y="1898492"/>
            <a:ext cx="2952328" cy="24616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http://s1.iconbird.com/ico/0612/gambleicons/w256h2561339255030Dollars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4246" y="2489371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Прямая со стрелкой 13"/>
          <p:cNvCxnSpPr>
            <a:stCxn id="9" idx="3"/>
            <a:endCxn id="10" idx="1"/>
          </p:cNvCxnSpPr>
          <p:nvPr/>
        </p:nvCxnSpPr>
        <p:spPr bwMode="auto">
          <a:xfrm>
            <a:off x="2232521" y="3129295"/>
            <a:ext cx="1550640" cy="1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Прямая со стрелкой 15"/>
          <p:cNvCxnSpPr>
            <a:stCxn id="10" idx="3"/>
            <a:endCxn id="11" idx="1"/>
          </p:cNvCxnSpPr>
          <p:nvPr/>
        </p:nvCxnSpPr>
        <p:spPr bwMode="auto">
          <a:xfrm flipV="1">
            <a:off x="5362401" y="3129294"/>
            <a:ext cx="1476971" cy="2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2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</a:p>
        </p:txBody>
      </p:sp>
      <p:pic>
        <p:nvPicPr>
          <p:cNvPr id="10244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8" descr="http://iconspot.ru/image.php?width=256&amp;height=256&amp;crop=none&amp;id=3587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455" y="2331961"/>
            <a:ext cx="1579240" cy="15792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1" name="Picture 11" descr="http://s1.iconbird.com/ico/0612/gambleicons/w256h2561339255030Dollars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128" y="2532095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 стрелкой 3"/>
          <p:cNvCxnSpPr>
            <a:stCxn id="59394" idx="3"/>
            <a:endCxn id="13" idx="1"/>
          </p:cNvCxnSpPr>
          <p:nvPr/>
        </p:nvCxnSpPr>
        <p:spPr bwMode="auto">
          <a:xfrm flipV="1">
            <a:off x="2796666" y="3125086"/>
            <a:ext cx="1307542" cy="1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Прямая со стрелкой 13"/>
          <p:cNvCxnSpPr>
            <a:stCxn id="10248" idx="3"/>
            <a:endCxn id="59395" idx="1"/>
          </p:cNvCxnSpPr>
          <p:nvPr/>
        </p:nvCxnSpPr>
        <p:spPr bwMode="auto">
          <a:xfrm>
            <a:off x="5822695" y="3121582"/>
            <a:ext cx="1171068" cy="3504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9394" name="Picture 2" descr="D:\Развитие\Командировки\SQA Days -20 (ноябрь 2016)\картинки к презентации\смайлик веселый 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839" y="2278708"/>
            <a:ext cx="2577827" cy="16927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395" name="Picture 3" descr="D:\Развитие\Командировки\SQA Days -20 (ноябрь 2016)\картинки к презентации\смайлик вор сердитый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3763" y="1869382"/>
            <a:ext cx="2390039" cy="25114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397" name="Picture 5" descr="http://branto.ru/Emoji/8/769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4383" y="2967663"/>
            <a:ext cx="323265" cy="3232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398" name="Picture 6" descr="D:\Развитие\Командировки\SQA Days -20 (ноябрь 2016)\картинки к презентации\смайлик веселый 2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44" y="4652702"/>
            <a:ext cx="2379830" cy="199868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http://s1.iconbird.com/ico/0612/gambleicons/w256h2561339255030Dollars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0427" y="6228109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 стрелкой 5"/>
          <p:cNvCxnSpPr>
            <a:stCxn id="10248" idx="3"/>
            <a:endCxn id="59398" idx="1"/>
          </p:cNvCxnSpPr>
          <p:nvPr/>
        </p:nvCxnSpPr>
        <p:spPr bwMode="auto">
          <a:xfrm>
            <a:off x="5822695" y="3121582"/>
            <a:ext cx="1305849" cy="2530463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Прямоугольник 12"/>
          <p:cNvSpPr/>
          <p:nvPr/>
        </p:nvSpPr>
        <p:spPr bwMode="auto">
          <a:xfrm>
            <a:off x="4104208" y="2319647"/>
            <a:ext cx="360040" cy="1610878"/>
          </a:xfrm>
          <a:prstGeom prst="rect">
            <a:avLst/>
          </a:prstGeom>
          <a:solidFill>
            <a:srgbClr val="298D7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icrosoft YaHei" charset="-122"/>
              </a:rPr>
              <a:t>FRAMOS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7" name="Заголовок 12"/>
          <p:cNvSpPr txBox="1">
            <a:spLocks/>
          </p:cNvSpPr>
          <p:nvPr/>
        </p:nvSpPr>
        <p:spPr>
          <a:xfrm>
            <a:off x="503238" y="301625"/>
            <a:ext cx="9069387" cy="126047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207267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FRAUD MONITORING SYSTEM</a:t>
            </a:r>
          </a:p>
          <a:p>
            <a:pPr marL="0" marR="0" lvl="0" indent="0" algn="l" defTabSz="449263" rtl="0" eaLnBrk="0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n-US" sz="4400" b="1" kern="0" dirty="0" smtClean="0">
                <a:solidFill>
                  <a:srgbClr val="207267"/>
                </a:solidFill>
                <a:latin typeface="+mj-lt"/>
                <a:ea typeface="+mj-ea"/>
                <a:cs typeface="+mj-cs"/>
              </a:rPr>
              <a:t>(FRAMOS)</a:t>
            </a:r>
            <a:endParaRPr kumimoji="0" lang="ru-RU" sz="4400" b="1" i="0" u="none" strike="noStrike" kern="0" cap="none" spc="0" normalizeH="0" baseline="0" noProof="0" dirty="0">
              <a:ln>
                <a:noFill/>
              </a:ln>
              <a:solidFill>
                <a:srgbClr val="207267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705761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Без соломки больно падать.</a:t>
            </a:r>
            <a:br>
              <a:rPr lang="ru-RU" b="1" dirty="0" smtClean="0">
                <a:solidFill>
                  <a:srgbClr val="207267"/>
                </a:solidFill>
              </a:rPr>
            </a:br>
            <a:r>
              <a:rPr lang="ru-RU" b="1" dirty="0" smtClean="0">
                <a:solidFill>
                  <a:srgbClr val="207267"/>
                </a:solidFill>
              </a:rPr>
              <a:t>Когда она нужна?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DB1E2E"/>
                </a:solidFill>
              </a:rPr>
              <a:t>Нештатные ситуации</a:t>
            </a:r>
          </a:p>
          <a:p>
            <a:r>
              <a:rPr lang="ru-RU" sz="2800" dirty="0" smtClean="0"/>
              <a:t>	</a:t>
            </a:r>
            <a:r>
              <a:rPr lang="ru-RU" sz="2800" b="1" dirty="0" smtClean="0">
                <a:solidFill>
                  <a:srgbClr val="DB1E2E"/>
                </a:solidFill>
              </a:rPr>
              <a:t>Внешние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ru-RU" sz="2400" dirty="0" smtClean="0"/>
              <a:t>Финансовые риски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ru-RU" sz="2400" dirty="0" smtClean="0"/>
              <a:t>Угроза репутации компании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ru-RU" sz="2400" dirty="0" smtClean="0"/>
              <a:t>Утечка информации</a:t>
            </a:r>
          </a:p>
          <a:p>
            <a:pPr marL="685800" lvl="1"/>
            <a:r>
              <a:rPr lang="ru-RU" sz="2800" b="1" dirty="0" smtClean="0">
                <a:solidFill>
                  <a:srgbClr val="DB1E2E"/>
                </a:solidFill>
              </a:rPr>
              <a:t>Внутренние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ru-RU" sz="2400" dirty="0" smtClean="0"/>
              <a:t>Увольнение/болезнь коллеги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ru-RU" sz="2400" dirty="0" smtClean="0"/>
              <a:t>Продолжительные сборки в режиме цейтнота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ru-RU" sz="2400" dirty="0" smtClean="0"/>
              <a:t>Неисправность техники на рабочем месте</a:t>
            </a:r>
          </a:p>
          <a:p>
            <a:pPr marL="285750" indent="-285750"/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Без соломки больно падать.</a:t>
            </a:r>
            <a:br>
              <a:rPr lang="ru-RU" b="1" dirty="0" smtClean="0">
                <a:solidFill>
                  <a:srgbClr val="207267"/>
                </a:solidFill>
              </a:rPr>
            </a:br>
            <a:r>
              <a:rPr lang="ru-RU" b="1" dirty="0" smtClean="0">
                <a:solidFill>
                  <a:srgbClr val="207267"/>
                </a:solidFill>
              </a:rPr>
              <a:t>Когда она нужна?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DB1E2E"/>
                </a:solidFill>
              </a:rPr>
              <a:t>Изменение требований внешних</a:t>
            </a:r>
          </a:p>
          <a:p>
            <a:r>
              <a:rPr lang="ru-RU" b="1" dirty="0" smtClean="0">
                <a:solidFill>
                  <a:srgbClr val="DB1E2E"/>
                </a:solidFill>
              </a:rPr>
              <a:t>регуляторов</a:t>
            </a:r>
          </a:p>
          <a:p>
            <a:pPr lvl="1">
              <a:buFont typeface="Arial" pitchFamily="34" charset="0"/>
              <a:buChar char="•"/>
            </a:pPr>
            <a:r>
              <a:rPr lang="ru-RU" dirty="0" smtClean="0">
                <a:solidFill>
                  <a:srgbClr val="333333"/>
                </a:solidFill>
              </a:rPr>
              <a:t>Центрального Банка Российской Федерации</a:t>
            </a:r>
          </a:p>
          <a:p>
            <a:pPr lvl="1">
              <a:buFont typeface="Arial" pitchFamily="34" charset="0"/>
              <a:buChar char="•"/>
            </a:pPr>
            <a:r>
              <a:rPr lang="ru-RU" dirty="0" smtClean="0">
                <a:solidFill>
                  <a:srgbClr val="333333"/>
                </a:solidFill>
              </a:rPr>
              <a:t>Законодательства</a:t>
            </a: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r>
              <a:rPr lang="ru-RU" sz="2800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Пять способов подготовки к тестированию в режиме аврала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333333"/>
                </a:solidFill>
              </a:rPr>
              <a:t>Мощь </a:t>
            </a:r>
            <a:r>
              <a:rPr lang="ru-RU" dirty="0" err="1" smtClean="0">
                <a:solidFill>
                  <a:srgbClr val="333333"/>
                </a:solidFill>
              </a:rPr>
              <a:t>автотестов</a:t>
            </a:r>
            <a:endParaRPr lang="ru-RU" dirty="0" smtClean="0">
              <a:solidFill>
                <a:srgbClr val="333333"/>
              </a:solidFill>
            </a:endParaRP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333333"/>
                </a:solidFill>
              </a:rPr>
              <a:t>Знание сила</a:t>
            </a: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333333"/>
                </a:solidFill>
              </a:rPr>
              <a:t>Кто предупрежден – тот вооружен</a:t>
            </a: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333333"/>
                </a:solidFill>
              </a:rPr>
              <a:t>Время – деньги</a:t>
            </a:r>
          </a:p>
          <a:p>
            <a:pPr marL="514350" indent="-514350" eaLnBrk="1"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333333"/>
                </a:solidFill>
              </a:rPr>
              <a:t>Метод шпаргалок</a:t>
            </a:r>
          </a:p>
          <a:p>
            <a:endParaRPr lang="ru-RU" dirty="0" smtClean="0">
              <a:solidFill>
                <a:srgbClr val="333333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r>
              <a:rPr lang="ru-RU" sz="2800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68424" y="6984206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Open Sans" pitchFamily="32" charset="0"/>
              </a:rPr>
              <a:t>Тестирование в режиме аврала. Пять способов подстелить себе соломку.</a:t>
            </a:r>
            <a:endParaRPr lang="ru-RU" altLang="ru-RU" dirty="0">
              <a:solidFill>
                <a:schemeClr val="bg1"/>
              </a:solidFill>
              <a:latin typeface="Open Sans" pitchFamily="32" charset="0"/>
            </a:endParaRPr>
          </a:p>
        </p:txBody>
      </p:sp>
      <p:pic>
        <p:nvPicPr>
          <p:cNvPr id="614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931025"/>
            <a:ext cx="6873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207267"/>
                </a:solidFill>
              </a:rPr>
              <a:t>Мощь </a:t>
            </a:r>
            <a:r>
              <a:rPr lang="ru-RU" b="1" dirty="0" err="1" smtClean="0">
                <a:solidFill>
                  <a:srgbClr val="207267"/>
                </a:solidFill>
              </a:rPr>
              <a:t>автотестов</a:t>
            </a:r>
            <a:endParaRPr lang="ru-RU" b="1" dirty="0">
              <a:solidFill>
                <a:srgbClr val="207267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ru-RU" altLang="ru-RU" dirty="0" smtClean="0"/>
              <a:t>Продуманная система </a:t>
            </a:r>
            <a:r>
              <a:rPr lang="ru-RU" altLang="ru-RU" b="1" dirty="0" smtClean="0">
                <a:solidFill>
                  <a:srgbClr val="DB1E2E"/>
                </a:solidFill>
              </a:rPr>
              <a:t>качественных</a:t>
            </a:r>
            <a:endParaRPr lang="ru-RU" altLang="ru-RU" dirty="0" smtClean="0">
              <a:solidFill>
                <a:srgbClr val="DB1E2E"/>
              </a:solidFill>
            </a:endParaRPr>
          </a:p>
          <a:p>
            <a:pPr eaLnBrk="1"/>
            <a:r>
              <a:rPr lang="ru-RU" altLang="ru-RU" dirty="0" smtClean="0"/>
              <a:t>регрессионных </a:t>
            </a:r>
            <a:r>
              <a:rPr lang="ru-RU" altLang="ru-RU" dirty="0" err="1" smtClean="0"/>
              <a:t>автотестов</a:t>
            </a:r>
            <a:endParaRPr lang="ru-RU" altLang="ru-RU" dirty="0" smtClean="0"/>
          </a:p>
          <a:p>
            <a:pPr eaLnBrk="1"/>
            <a:endParaRPr lang="ru-RU" altLang="ru-RU" dirty="0" smtClean="0"/>
          </a:p>
          <a:p>
            <a:pPr eaLnBrk="1"/>
            <a:r>
              <a:rPr lang="ru-RU" altLang="ru-RU" dirty="0" smtClean="0"/>
              <a:t>Тесты помогают:</a:t>
            </a:r>
          </a:p>
          <a:p>
            <a:pPr lvl="1" eaLnBrk="1">
              <a:buFont typeface="Arial" pitchFamily="34" charset="0"/>
              <a:buChar char="•"/>
            </a:pPr>
            <a:r>
              <a:rPr lang="ru-RU" altLang="ru-RU" dirty="0" smtClean="0"/>
              <a:t>быстро провести регрессионное тестирование</a:t>
            </a:r>
          </a:p>
          <a:p>
            <a:pPr lvl="1" eaLnBrk="1">
              <a:buFont typeface="Arial" pitchFamily="34" charset="0"/>
              <a:buChar char="•"/>
            </a:pPr>
            <a:r>
              <a:rPr lang="ru-RU" altLang="ru-RU" dirty="0" smtClean="0"/>
              <a:t>протестировать доработку - для этого нужно</a:t>
            </a:r>
          </a:p>
          <a:p>
            <a:pPr lvl="1" eaLnBrk="1"/>
            <a:r>
              <a:rPr lang="ru-RU" altLang="ru-RU" dirty="0" smtClean="0"/>
              <a:t>сделать лишь несколько изменений в них</a:t>
            </a:r>
          </a:p>
          <a:p>
            <a:pPr marL="514350" indent="-514350" eaLnBrk="1">
              <a:defRPr/>
            </a:pPr>
            <a:endParaRPr lang="ru-RU" dirty="0" smtClean="0">
              <a:solidFill>
                <a:srgbClr val="333333"/>
              </a:solidFill>
            </a:endParaRPr>
          </a:p>
          <a:p>
            <a:endParaRPr lang="ru-RU" dirty="0" smtClean="0">
              <a:solidFill>
                <a:srgbClr val="333333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endParaRPr lang="ru-RU" b="1" dirty="0" smtClean="0">
              <a:solidFill>
                <a:srgbClr val="DB1E2E"/>
              </a:solidFill>
            </a:endParaRPr>
          </a:p>
          <a:p>
            <a:r>
              <a:rPr lang="ru-RU" sz="2800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7878</TotalTime>
  <Words>726</Words>
  <Application>Microsoft Office PowerPoint</Application>
  <PresentationFormat>Произвольный</PresentationFormat>
  <Paragraphs>223</Paragraphs>
  <Slides>21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О компании</vt:lpstr>
      <vt:lpstr>О спикере</vt:lpstr>
      <vt:lpstr>FRAUD</vt:lpstr>
      <vt:lpstr>Слайд 5</vt:lpstr>
      <vt:lpstr>Без соломки больно падать. Когда она нужна?</vt:lpstr>
      <vt:lpstr>Без соломки больно падать. Когда она нужна?</vt:lpstr>
      <vt:lpstr>Пять способов подготовки к тестированию в режиме аврала</vt:lpstr>
      <vt:lpstr>Мощь автотестов</vt:lpstr>
      <vt:lpstr>Как использовать мощь автотестов?</vt:lpstr>
      <vt:lpstr>Знание - сила</vt:lpstr>
      <vt:lpstr>Как использовать силу знаний?</vt:lpstr>
      <vt:lpstr>Кто предупрежден, тот вооружен</vt:lpstr>
      <vt:lpstr>Как разобраться в тестах коллег?</vt:lpstr>
      <vt:lpstr>Время - деньги</vt:lpstr>
      <vt:lpstr>Как сэкономить время?</vt:lpstr>
      <vt:lpstr>Метод шпаргалок</vt:lpstr>
      <vt:lpstr>Результаты</vt:lpstr>
      <vt:lpstr>Результаты</vt:lpstr>
      <vt:lpstr>Пять способов подготовки к тестированию в режиме аврала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Григорьев Александр Евгеньевич</dc:creator>
  <cp:lastModifiedBy>1</cp:lastModifiedBy>
  <cp:revision>131</cp:revision>
  <cp:lastPrinted>1601-01-01T00:00:00Z</cp:lastPrinted>
  <dcterms:created xsi:type="dcterms:W3CDTF">2015-01-21T10:52:29Z</dcterms:created>
  <dcterms:modified xsi:type="dcterms:W3CDTF">2016-08-29T16:21:05Z</dcterms:modified>
</cp:coreProperties>
</file>