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5"/>
  </p:notesMasterIdLst>
  <p:sldIdLst>
    <p:sldId id="322" r:id="rId2"/>
    <p:sldId id="356" r:id="rId3"/>
    <p:sldId id="357" r:id="rId4"/>
    <p:sldId id="358" r:id="rId5"/>
    <p:sldId id="348" r:id="rId6"/>
    <p:sldId id="497" r:id="rId7"/>
    <p:sldId id="498" r:id="rId8"/>
    <p:sldId id="499" r:id="rId9"/>
    <p:sldId id="500" r:id="rId10"/>
    <p:sldId id="501" r:id="rId11"/>
    <p:sldId id="502" r:id="rId12"/>
    <p:sldId id="360" r:id="rId13"/>
    <p:sldId id="407" r:id="rId14"/>
    <p:sldId id="507" r:id="rId15"/>
    <p:sldId id="508" r:id="rId16"/>
    <p:sldId id="509" r:id="rId17"/>
    <p:sldId id="359" r:id="rId18"/>
    <p:sldId id="408" r:id="rId19"/>
    <p:sldId id="510" r:id="rId20"/>
    <p:sldId id="409" r:id="rId21"/>
    <p:sldId id="511" r:id="rId22"/>
    <p:sldId id="512" r:id="rId23"/>
    <p:sldId id="365" r:id="rId24"/>
    <p:sldId id="366" r:id="rId25"/>
    <p:sldId id="503" r:id="rId26"/>
    <p:sldId id="410" r:id="rId27"/>
    <p:sldId id="367" r:id="rId28"/>
    <p:sldId id="432" r:id="rId29"/>
    <p:sldId id="431" r:id="rId30"/>
    <p:sldId id="430" r:id="rId31"/>
    <p:sldId id="413" r:id="rId32"/>
    <p:sldId id="442" r:id="rId33"/>
    <p:sldId id="395" r:id="rId34"/>
    <p:sldId id="434" r:id="rId35"/>
    <p:sldId id="465" r:id="rId36"/>
    <p:sldId id="370" r:id="rId37"/>
    <p:sldId id="468" r:id="rId38"/>
    <p:sldId id="467" r:id="rId39"/>
    <p:sldId id="466" r:id="rId40"/>
    <p:sldId id="437" r:id="rId41"/>
    <p:sldId id="515" r:id="rId42"/>
    <p:sldId id="516" r:id="rId43"/>
    <p:sldId id="517" r:id="rId44"/>
    <p:sldId id="470" r:id="rId45"/>
    <p:sldId id="463" r:id="rId46"/>
    <p:sldId id="464" r:id="rId47"/>
    <p:sldId id="417" r:id="rId48"/>
    <p:sldId id="349" r:id="rId49"/>
    <p:sldId id="396" r:id="rId50"/>
    <p:sldId id="418" r:id="rId51"/>
    <p:sldId id="473" r:id="rId52"/>
    <p:sldId id="474" r:id="rId53"/>
    <p:sldId id="475" r:id="rId54"/>
    <p:sldId id="476" r:id="rId55"/>
    <p:sldId id="477" r:id="rId56"/>
    <p:sldId id="397" r:id="rId57"/>
    <p:sldId id="478" r:id="rId58"/>
    <p:sldId id="371" r:id="rId59"/>
    <p:sldId id="438" r:id="rId60"/>
    <p:sldId id="373" r:id="rId61"/>
    <p:sldId id="374" r:id="rId62"/>
    <p:sldId id="479" r:id="rId63"/>
    <p:sldId id="375" r:id="rId64"/>
    <p:sldId id="439" r:id="rId65"/>
    <p:sldId id="376" r:id="rId66"/>
    <p:sldId id="377" r:id="rId67"/>
    <p:sldId id="378" r:id="rId68"/>
    <p:sldId id="480" r:id="rId69"/>
    <p:sldId id="379" r:id="rId70"/>
    <p:sldId id="380" r:id="rId71"/>
    <p:sldId id="381" r:id="rId72"/>
    <p:sldId id="482" r:id="rId73"/>
    <p:sldId id="481" r:id="rId74"/>
    <p:sldId id="382" r:id="rId75"/>
    <p:sldId id="483" r:id="rId76"/>
    <p:sldId id="383" r:id="rId77"/>
    <p:sldId id="419" r:id="rId78"/>
    <p:sldId id="420" r:id="rId79"/>
    <p:sldId id="421" r:id="rId80"/>
    <p:sldId id="484" r:id="rId81"/>
    <p:sldId id="519" r:id="rId82"/>
    <p:sldId id="485" r:id="rId83"/>
    <p:sldId id="504" r:id="rId84"/>
    <p:sldId id="422" r:id="rId85"/>
    <p:sldId id="520" r:id="rId86"/>
    <p:sldId id="423" r:id="rId87"/>
    <p:sldId id="386" r:id="rId88"/>
    <p:sldId id="424" r:id="rId89"/>
    <p:sldId id="399" r:id="rId90"/>
    <p:sldId id="400" r:id="rId91"/>
    <p:sldId id="425" r:id="rId92"/>
    <p:sldId id="385" r:id="rId93"/>
    <p:sldId id="521" r:id="rId94"/>
    <p:sldId id="522" r:id="rId95"/>
    <p:sldId id="505" r:id="rId96"/>
    <p:sldId id="487" r:id="rId97"/>
    <p:sldId id="488" r:id="rId98"/>
    <p:sldId id="506" r:id="rId99"/>
    <p:sldId id="489" r:id="rId100"/>
    <p:sldId id="443" r:id="rId101"/>
    <p:sldId id="490" r:id="rId102"/>
    <p:sldId id="491" r:id="rId103"/>
    <p:sldId id="451" r:id="rId104"/>
    <p:sldId id="492" r:id="rId105"/>
    <p:sldId id="493" r:id="rId106"/>
    <p:sldId id="444" r:id="rId107"/>
    <p:sldId id="494" r:id="rId108"/>
    <p:sldId id="496" r:id="rId109"/>
    <p:sldId id="426" r:id="rId110"/>
    <p:sldId id="391" r:id="rId111"/>
    <p:sldId id="518" r:id="rId112"/>
    <p:sldId id="486" r:id="rId113"/>
    <p:sldId id="321" r:id="rId114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EA8"/>
    <a:srgbClr val="71D2FC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A712F7-AAB5-4207-BEF7-E79AB67DBBFF}">
  <a:tblStyle styleId="{5AA712F7-AAB5-4207-BEF7-E79AB67DBB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78" autoAdjust="0"/>
    <p:restoredTop sz="86450"/>
  </p:normalViewPr>
  <p:slideViewPr>
    <p:cSldViewPr snapToGrid="0" snapToObjects="1">
      <p:cViewPr>
        <p:scale>
          <a:sx n="157" d="100"/>
          <a:sy n="157" d="100"/>
        </p:scale>
        <p:origin x="92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notesMaster" Target="notesMasters/notesMaster1.xml"/><Relationship Id="rId116" Type="http://schemas.openxmlformats.org/officeDocument/2006/relationships/presProps" Target="presProps.xml"/><Relationship Id="rId117" Type="http://schemas.openxmlformats.org/officeDocument/2006/relationships/viewProps" Target="viewProps.xml"/><Relationship Id="rId118" Type="http://schemas.openxmlformats.org/officeDocument/2006/relationships/theme" Target="theme/theme1.xml"/><Relationship Id="rId119" Type="http://schemas.openxmlformats.org/officeDocument/2006/relationships/tableStyles" Target="tableStyle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26268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9001B52-52A1-4FAC-89F0-BF527D9FBDD9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9" name="Date Placeholder 4"/>
          <p:cNvSpPr>
            <a:spLocks noGrp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FD5E1D5-49C1-419E-A280-3EF47990E150}" type="datetime4">
              <a:rPr lang="en-GB" smtClean="0">
                <a:solidFill>
                  <a:prstClr val="black"/>
                </a:solidFill>
              </a:rPr>
              <a:pPr/>
              <a:t>4 May 2019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1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26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8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ne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29" descr="ppt_title_slides_140210_01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grpSp>
        <p:nvGrpSpPr>
          <p:cNvPr id="18" name="Group 23"/>
          <p:cNvGrpSpPr>
            <a:grpSpLocks/>
          </p:cNvGrpSpPr>
          <p:nvPr userDrawn="1"/>
        </p:nvGrpSpPr>
        <p:grpSpPr bwMode="auto">
          <a:xfrm>
            <a:off x="0" y="202317"/>
            <a:ext cx="1086849" cy="263838"/>
            <a:chOff x="0" y="222355"/>
            <a:chExt cx="1595573" cy="389190"/>
          </a:xfrm>
        </p:grpSpPr>
        <p:sp>
          <p:nvSpPr>
            <p:cNvPr id="19" name="TextBox 18"/>
            <p:cNvSpPr txBox="1"/>
            <p:nvPr userDrawn="1"/>
          </p:nvSpPr>
          <p:spPr bwMode="auto">
            <a:xfrm>
              <a:off x="0" y="438361"/>
              <a:ext cx="1595573" cy="173184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 defTabSz="512751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763" kern="1200" dirty="0">
                  <a:solidFill>
                    <a:srgbClr val="0092D0"/>
                  </a:solidFill>
                  <a:ea typeface="+mn-ea"/>
                  <a:cs typeface="Arial" charset="0"/>
                </a:rPr>
                <a:t>Technology</a:t>
              </a:r>
              <a:r>
                <a:rPr lang="en-US" sz="763" kern="1200" baseline="0" dirty="0">
                  <a:solidFill>
                    <a:srgbClr val="0092D0"/>
                  </a:solidFill>
                  <a:ea typeface="+mn-ea"/>
                  <a:cs typeface="Arial" charset="0"/>
                </a:rPr>
                <a:t> Centre</a:t>
              </a:r>
              <a:endParaRPr lang="en-US" sz="763" kern="1200" dirty="0">
                <a:solidFill>
                  <a:srgbClr val="0092D0"/>
                </a:solidFill>
                <a:ea typeface="+mn-ea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 bwMode="auto">
            <a:xfrm>
              <a:off x="0" y="222355"/>
              <a:ext cx="1357886" cy="173184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 defTabSz="512751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763" kern="1200" dirty="0">
                  <a:solidFill>
                    <a:srgbClr val="0018A8"/>
                  </a:solidFill>
                  <a:ea typeface="+mn-ea"/>
                  <a:cs typeface="Arial" charset="0"/>
                </a:rPr>
                <a:t>Deutsche Bank</a:t>
              </a:r>
            </a:p>
          </p:txBody>
        </p:sp>
      </p:grpSp>
      <p:sp>
        <p:nvSpPr>
          <p:cNvPr id="4214" name="Rectangle 118"/>
          <p:cNvSpPr>
            <a:spLocks noGrp="1" noChangeArrowheads="1"/>
          </p:cNvSpPr>
          <p:nvPr>
            <p:ph type="ctrTitle" sz="quarter"/>
          </p:nvPr>
        </p:nvSpPr>
        <p:spPr>
          <a:xfrm>
            <a:off x="901004" y="1457883"/>
            <a:ext cx="5590761" cy="679333"/>
          </a:xfrm>
        </p:spPr>
        <p:txBody>
          <a:bodyPr bIns="126000" anchor="b"/>
          <a:lstStyle>
            <a:lvl1pPr>
              <a:tabLst/>
              <a:defRPr sz="1627" b="0" baseline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15" name="Rectangle 1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01004" y="2137216"/>
            <a:ext cx="5590761" cy="438837"/>
          </a:xfrm>
        </p:spPr>
        <p:txBody>
          <a:bodyPr bIns="277200" anchor="b">
            <a:noAutofit/>
          </a:bodyPr>
          <a:lstStyle>
            <a:lvl1pPr eaLnBrk="0" hangingPunct="0">
              <a:spcBef>
                <a:spcPct val="0"/>
              </a:spcBef>
              <a:spcAft>
                <a:spcPts val="0"/>
              </a:spcAft>
              <a:defRPr b="0" baseline="0">
                <a:solidFill>
                  <a:srgbClr val="000000"/>
                </a:solidFill>
                <a:latin typeface="+mn-lt"/>
              </a:defRPr>
            </a:lvl1pPr>
            <a:lvl2pPr marL="0" lvl="1" eaLnBrk="0" hangingPunct="0">
              <a:spcBef>
                <a:spcPct val="0"/>
              </a:spcBef>
              <a:defRPr sz="916">
                <a:solidFill>
                  <a:schemeClr val="tx2"/>
                </a:solidFill>
              </a:defRPr>
            </a:lvl2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4"/>
          <p:cNvSpPr>
            <a:spLocks noEditPoints="1"/>
          </p:cNvSpPr>
          <p:nvPr userDrawn="1"/>
        </p:nvSpPr>
        <p:spPr bwMode="black">
          <a:xfrm>
            <a:off x="6124450" y="367164"/>
            <a:ext cx="367316" cy="36608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51275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017" kern="120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96" y="265280"/>
            <a:ext cx="938850" cy="58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8422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6" name="Straight Connector 9"/>
          <p:cNvCxnSpPr>
            <a:cxnSpLocks noChangeShapeType="1"/>
          </p:cNvCxnSpPr>
          <p:nvPr userDrawn="1"/>
        </p:nvCxnSpPr>
        <p:spPr bwMode="auto">
          <a:xfrm rot="10800000">
            <a:off x="367316" y="6368450"/>
            <a:ext cx="6124449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 rot="10800000">
            <a:off x="481615" y="6520850"/>
            <a:ext cx="6124449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8" name="Straight Connector 9"/>
          <p:cNvCxnSpPr>
            <a:cxnSpLocks noChangeShapeType="1"/>
          </p:cNvCxnSpPr>
          <p:nvPr userDrawn="1"/>
        </p:nvCxnSpPr>
        <p:spPr bwMode="auto">
          <a:xfrm rot="10800000">
            <a:off x="595916" y="6673250"/>
            <a:ext cx="6124449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9" name="Straight Connector 9"/>
          <p:cNvCxnSpPr>
            <a:cxnSpLocks noChangeShapeType="1"/>
          </p:cNvCxnSpPr>
          <p:nvPr userDrawn="1"/>
        </p:nvCxnSpPr>
        <p:spPr bwMode="auto">
          <a:xfrm rot="10800000">
            <a:off x="710215" y="6825650"/>
            <a:ext cx="6124449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233775" y="4771505"/>
            <a:ext cx="63904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170143" y="4772020"/>
            <a:ext cx="1006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dirty="0">
                <a:solidFill>
                  <a:srgbClr val="0E2EA8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Deutsche Bank</a:t>
            </a:r>
          </a:p>
          <a:p>
            <a:r>
              <a:rPr lang="en-US" sz="600" b="0" dirty="0">
                <a:solidFill>
                  <a:srgbClr val="00B0F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Technology Centre</a:t>
            </a:r>
            <a:endParaRPr lang="ru-RU" sz="600" b="0" dirty="0">
              <a:solidFill>
                <a:srgbClr val="00B0F0"/>
              </a:solidFill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Freeform 4"/>
          <p:cNvSpPr>
            <a:spLocks noEditPoints="1"/>
          </p:cNvSpPr>
          <p:nvPr userDrawn="1"/>
        </p:nvSpPr>
        <p:spPr bwMode="black">
          <a:xfrm>
            <a:off x="6308107" y="309717"/>
            <a:ext cx="367316" cy="36608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51275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017" kern="12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Shape 17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5" name="Shape 18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94" y="4813344"/>
            <a:ext cx="441225" cy="273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8" name="Прямая соединительная линия 15">
            <a:extLst>
              <a:ext uri="{FF2B5EF4-FFF2-40B4-BE49-F238E27FC236}">
                <a16:creationId xmlns:a16="http://schemas.microsoft.com/office/drawing/2014/main" xmlns="" id="{76263453-85ED-514D-8A30-06D51C2E2C14}"/>
              </a:ext>
            </a:extLst>
          </p:cNvPr>
          <p:cNvCxnSpPr/>
          <p:nvPr userDrawn="1"/>
        </p:nvCxnSpPr>
        <p:spPr>
          <a:xfrm>
            <a:off x="233775" y="4771505"/>
            <a:ext cx="63904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1F3BB1-63E6-1A43-A3BE-E38A240049DC}"/>
              </a:ext>
            </a:extLst>
          </p:cNvPr>
          <p:cNvSpPr txBox="1"/>
          <p:nvPr userDrawn="1"/>
        </p:nvSpPr>
        <p:spPr>
          <a:xfrm>
            <a:off x="170143" y="4772020"/>
            <a:ext cx="977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dirty="0">
                <a:solidFill>
                  <a:srgbClr val="0E2EA8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Deutsche Bank</a:t>
            </a:r>
          </a:p>
          <a:p>
            <a:r>
              <a:rPr lang="en-US" sz="600" b="0" dirty="0">
                <a:solidFill>
                  <a:srgbClr val="00B0F0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Technology Centre</a:t>
            </a:r>
            <a:endParaRPr lang="ru-RU" sz="600" b="0" dirty="0">
              <a:solidFill>
                <a:srgbClr val="00B0F0"/>
              </a:solidFill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Shape 37">
            <a:extLst>
              <a:ext uri="{FF2B5EF4-FFF2-40B4-BE49-F238E27FC236}">
                <a16:creationId xmlns:a16="http://schemas.microsoft.com/office/drawing/2014/main" xmlns="" id="{DED04E22-2E9A-2F4F-8B33-454D1615A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 dirty="0"/>
          </a:p>
        </p:txBody>
      </p:sp>
      <p:sp>
        <p:nvSpPr>
          <p:cNvPr id="12" name="Shape 38">
            <a:extLst>
              <a:ext uri="{FF2B5EF4-FFF2-40B4-BE49-F238E27FC236}">
                <a16:creationId xmlns:a16="http://schemas.microsoft.com/office/drawing/2014/main" xmlns="" id="{726D9507-3515-424F-86F8-5315635BC19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 dirty="0"/>
          </a:p>
        </p:txBody>
      </p:sp>
      <p:sp>
        <p:nvSpPr>
          <p:cNvPr id="13" name="Shape 39">
            <a:extLst>
              <a:ext uri="{FF2B5EF4-FFF2-40B4-BE49-F238E27FC236}">
                <a16:creationId xmlns:a16="http://schemas.microsoft.com/office/drawing/2014/main" xmlns="" id="{7056644B-7FF9-C347-ACCF-45587BCA6B4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5" name="Freeform 4"/>
          <p:cNvSpPr>
            <a:spLocks noEditPoints="1"/>
          </p:cNvSpPr>
          <p:nvPr userDrawn="1"/>
        </p:nvSpPr>
        <p:spPr bwMode="black">
          <a:xfrm>
            <a:off x="6308107" y="309717"/>
            <a:ext cx="367316" cy="36608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51275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017" kern="120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94" y="4813344"/>
            <a:ext cx="441225" cy="2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3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0AEF07D9-15D0-F440-A5E8-F08C0810C07B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6124450" y="488114"/>
            <a:ext cx="367316" cy="488114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29"/>
          </a:p>
        </p:txBody>
      </p:sp>
      <p:cxnSp>
        <p:nvCxnSpPr>
          <p:cNvPr id="5" name="Прямая соединительная линия 15">
            <a:extLst>
              <a:ext uri="{FF2B5EF4-FFF2-40B4-BE49-F238E27FC236}">
                <a16:creationId xmlns:a16="http://schemas.microsoft.com/office/drawing/2014/main" xmlns="" id="{01F44410-E2EB-A24A-B488-ECBF36EDD637}"/>
              </a:ext>
            </a:extLst>
          </p:cNvPr>
          <p:cNvCxnSpPr/>
          <p:nvPr userDrawn="1"/>
        </p:nvCxnSpPr>
        <p:spPr>
          <a:xfrm>
            <a:off x="233775" y="4771505"/>
            <a:ext cx="63904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E8850C-3125-E844-B055-3FE0FFE3E15F}"/>
              </a:ext>
            </a:extLst>
          </p:cNvPr>
          <p:cNvSpPr txBox="1"/>
          <p:nvPr userDrawn="1"/>
        </p:nvSpPr>
        <p:spPr>
          <a:xfrm>
            <a:off x="170143" y="4772020"/>
            <a:ext cx="713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dirty="0">
                <a:solidFill>
                  <a:srgbClr val="0E2EA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Deutsche Bank</a:t>
            </a:r>
          </a:p>
          <a:p>
            <a:r>
              <a:rPr lang="en-US" sz="600" b="0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Russia</a:t>
            </a:r>
            <a:endParaRPr lang="ru-RU" sz="600" b="0" dirty="0">
              <a:solidFill>
                <a:srgbClr val="00B0F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0C4E22-0C8E-1F4C-B8F6-00AC952CAFB6}"/>
              </a:ext>
            </a:extLst>
          </p:cNvPr>
          <p:cNvSpPr txBox="1"/>
          <p:nvPr userDrawn="1"/>
        </p:nvSpPr>
        <p:spPr>
          <a:xfrm>
            <a:off x="1816746" y="4771506"/>
            <a:ext cx="713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baseline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Lilia Sapurina</a:t>
            </a:r>
          </a:p>
          <a:p>
            <a:r>
              <a:rPr lang="en-US" sz="600" b="0" baseline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SQA DAYS #</a:t>
            </a:r>
            <a:r>
              <a:rPr lang="en-US" sz="600" b="0" baseline="0" dirty="0">
                <a:solidFill>
                  <a:srgbClr val="0E2EA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442F7A6F-EFCE-234D-B232-D6F80B85BB76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6124450" y="488114"/>
            <a:ext cx="367316" cy="488114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29"/>
          </a:p>
        </p:txBody>
      </p:sp>
      <p:cxnSp>
        <p:nvCxnSpPr>
          <p:cNvPr id="4" name="Прямая соединительная линия 15">
            <a:extLst>
              <a:ext uri="{FF2B5EF4-FFF2-40B4-BE49-F238E27FC236}">
                <a16:creationId xmlns:a16="http://schemas.microsoft.com/office/drawing/2014/main" xmlns="" id="{0D89AE5F-6D95-9C4F-A894-7BE99D86A84A}"/>
              </a:ext>
            </a:extLst>
          </p:cNvPr>
          <p:cNvCxnSpPr/>
          <p:nvPr userDrawn="1"/>
        </p:nvCxnSpPr>
        <p:spPr>
          <a:xfrm>
            <a:off x="233775" y="4771505"/>
            <a:ext cx="63904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C244FB-22EB-DB46-B062-26327EE5F02E}"/>
              </a:ext>
            </a:extLst>
          </p:cNvPr>
          <p:cNvSpPr txBox="1"/>
          <p:nvPr userDrawn="1"/>
        </p:nvSpPr>
        <p:spPr>
          <a:xfrm>
            <a:off x="170143" y="4772020"/>
            <a:ext cx="713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dirty="0">
                <a:solidFill>
                  <a:srgbClr val="0E2EA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Deutsche Bank</a:t>
            </a:r>
          </a:p>
          <a:p>
            <a:r>
              <a:rPr lang="en-US" sz="600" b="0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Russia</a:t>
            </a:r>
            <a:endParaRPr lang="ru-RU" sz="600" b="0" dirty="0">
              <a:solidFill>
                <a:srgbClr val="00B0F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BA3E21-206A-0549-8FC4-85FBEA067CFD}"/>
              </a:ext>
            </a:extLst>
          </p:cNvPr>
          <p:cNvSpPr txBox="1"/>
          <p:nvPr userDrawn="1"/>
        </p:nvSpPr>
        <p:spPr>
          <a:xfrm>
            <a:off x="1816746" y="4771506"/>
            <a:ext cx="713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baseline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Lilia Sapurina</a:t>
            </a:r>
          </a:p>
          <a:p>
            <a:r>
              <a:rPr lang="en-US" sz="600" b="0" baseline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SQA DAYS #</a:t>
            </a:r>
            <a:r>
              <a:rPr lang="en-US" sz="600" b="0" baseline="0" dirty="0">
                <a:solidFill>
                  <a:srgbClr val="0E2EA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 - content are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 noEditPoints="1"/>
          </p:cNvSpPr>
          <p:nvPr userDrawn="1"/>
        </p:nvSpPr>
        <p:spPr bwMode="black">
          <a:xfrm>
            <a:off x="6124450" y="367164"/>
            <a:ext cx="367316" cy="36608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51275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017" kern="1200"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367316" y="4776338"/>
            <a:ext cx="6124449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1839821" y="4776339"/>
            <a:ext cx="429605" cy="27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8313" rIns="0" bIns="117202">
            <a:spAutoFit/>
          </a:bodyPr>
          <a:lstStyle/>
          <a:p>
            <a:pPr defTabSz="51275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58" kern="1200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Townhall</a:t>
            </a:r>
            <a:r>
              <a:rPr lang="en-US" sz="458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458" kern="1200" dirty="0"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458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>26 January 2018</a:t>
            </a:r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4776339"/>
            <a:ext cx="1291844" cy="368239"/>
            <a:chOff x="1" y="7040563"/>
            <a:chExt cx="1897528" cy="542925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1" y="7136575"/>
              <a:ext cx="1897528" cy="446913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defTabSz="512751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458" kern="1200" dirty="0">
                  <a:solidFill>
                    <a:srgbClr val="0092D0"/>
                  </a:solidFill>
                  <a:ea typeface="+mn-ea"/>
                  <a:cs typeface="Arial" charset="0"/>
                </a:rPr>
                <a:t>Country Management Russia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1" y="7040563"/>
              <a:ext cx="1370103" cy="162853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 defTabSz="512751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458" kern="1200">
                  <a:solidFill>
                    <a:srgbClr val="0018A8"/>
                  </a:solidFill>
                  <a:ea typeface="+mn-ea"/>
                  <a:cs typeface="Arial" charset="0"/>
                </a:rPr>
                <a:t>Deutsche Bank</a:t>
              </a:r>
            </a:p>
          </p:txBody>
        </p:sp>
      </p:grp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67486" y="1173627"/>
            <a:ext cx="6124764" cy="3215718"/>
          </a:xfrm>
        </p:spPr>
        <p:txBody>
          <a:bodyPr/>
          <a:lstStyle>
            <a:lvl1pPr marL="0" indent="0">
              <a:defRPr baseline="0">
                <a:solidFill>
                  <a:srgbClr val="0092D0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236" y="341839"/>
            <a:ext cx="5758214" cy="51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tabLst/>
              <a:defRPr lang="en-US" sz="1322" kern="1200" noProof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>
          <a:xfrm>
            <a:off x="360834" y="5049628"/>
            <a:ext cx="944218" cy="938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9"/>
          </p:nvPr>
        </p:nvSpPr>
        <p:spPr>
          <a:xfrm>
            <a:off x="1401202" y="5049826"/>
            <a:ext cx="1571895" cy="93675"/>
          </a:xfrm>
          <a:prstGeom prst="rect">
            <a:avLst/>
          </a:prstGeom>
        </p:spPr>
        <p:txBody>
          <a:bodyPr/>
          <a:lstStyle>
            <a:lvl1pPr algn="l">
              <a:defRPr sz="458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6B45-BF44-4008-A6C7-61336F285D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210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- content 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 rot="10800000">
            <a:off x="367316" y="4776338"/>
            <a:ext cx="6124449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0" y="4776339"/>
            <a:ext cx="1291844" cy="368239"/>
            <a:chOff x="1" y="7040563"/>
            <a:chExt cx="1897529" cy="542925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1" y="7136575"/>
              <a:ext cx="1897529" cy="446913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defTabSz="512751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458" kern="1200" dirty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Country Management Russia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" y="7040563"/>
              <a:ext cx="1370104" cy="162853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 defTabSz="512751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458" kern="1200">
                  <a:solidFill>
                    <a:srgbClr val="0018A8"/>
                  </a:solidFill>
                  <a:latin typeface="Arial" charset="0"/>
                  <a:ea typeface="+mn-ea"/>
                  <a:cs typeface="Arial" charset="0"/>
                </a:rPr>
                <a:t>Deutsche Bank</a:t>
              </a:r>
            </a:p>
          </p:txBody>
        </p:sp>
      </p:grp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>
            <a:off x="1839821" y="4776339"/>
            <a:ext cx="429605" cy="27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8313" rIns="0" bIns="117202">
            <a:spAutoFit/>
          </a:bodyPr>
          <a:lstStyle/>
          <a:p>
            <a:pPr defTabSz="51275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58" kern="1200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Townhall</a:t>
            </a:r>
            <a:r>
              <a:rPr lang="en-US" sz="458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458" kern="1200" dirty="0"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458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>26 January 2018</a:t>
            </a:r>
          </a:p>
        </p:txBody>
      </p:sp>
      <p:sp>
        <p:nvSpPr>
          <p:cNvPr id="14" name="Freeform 4"/>
          <p:cNvSpPr>
            <a:spLocks noEditPoints="1"/>
          </p:cNvSpPr>
          <p:nvPr userDrawn="1"/>
        </p:nvSpPr>
        <p:spPr bwMode="black">
          <a:xfrm>
            <a:off x="6124450" y="366087"/>
            <a:ext cx="367316" cy="36608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51275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017" kern="12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36" y="341839"/>
            <a:ext cx="5758214" cy="513079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1322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0"/>
          </p:nvPr>
        </p:nvSpPr>
        <p:spPr>
          <a:xfrm>
            <a:off x="360834" y="5049628"/>
            <a:ext cx="944218" cy="938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1401202" y="5049826"/>
            <a:ext cx="1571895" cy="93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C0A0-3B7D-4E2F-B160-7712D26E7A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9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 - content title and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9"/>
          <p:cNvCxnSpPr>
            <a:cxnSpLocks noChangeShapeType="1"/>
          </p:cNvCxnSpPr>
          <p:nvPr userDrawn="1"/>
        </p:nvCxnSpPr>
        <p:spPr bwMode="auto">
          <a:xfrm rot="10800000">
            <a:off x="367316" y="4776338"/>
            <a:ext cx="6124449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4776339"/>
            <a:ext cx="1291844" cy="368239"/>
            <a:chOff x="1" y="7040563"/>
            <a:chExt cx="1897528" cy="542925"/>
          </a:xfrm>
        </p:grpSpPr>
        <p:sp>
          <p:nvSpPr>
            <p:cNvPr id="8" name="TextBox 13"/>
            <p:cNvSpPr txBox="1"/>
            <p:nvPr userDrawn="1"/>
          </p:nvSpPr>
          <p:spPr>
            <a:xfrm>
              <a:off x="1" y="7136575"/>
              <a:ext cx="1897528" cy="446913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defTabSz="512751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458" kern="1200" dirty="0">
                  <a:solidFill>
                    <a:srgbClr val="0092D0"/>
                  </a:solidFill>
                  <a:ea typeface="+mn-ea"/>
                  <a:cs typeface="Arial" charset="0"/>
                </a:rPr>
                <a:t>Country Management Russia</a:t>
              </a:r>
            </a:p>
          </p:txBody>
        </p:sp>
        <p:sp>
          <p:nvSpPr>
            <p:cNvPr id="9" name="TextBox 14"/>
            <p:cNvSpPr txBox="1"/>
            <p:nvPr userDrawn="1"/>
          </p:nvSpPr>
          <p:spPr>
            <a:xfrm>
              <a:off x="1" y="7040563"/>
              <a:ext cx="1370103" cy="162853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 defTabSz="512751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458" kern="1200">
                  <a:solidFill>
                    <a:srgbClr val="0018A8"/>
                  </a:solidFill>
                  <a:latin typeface="Arial" charset="0"/>
                  <a:ea typeface="+mn-ea"/>
                  <a:cs typeface="Arial" charset="0"/>
                </a:rPr>
                <a:t>Deutsche Bank</a:t>
              </a:r>
            </a:p>
          </p:txBody>
        </p:sp>
      </p:grpSp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1839821" y="4776339"/>
            <a:ext cx="429605" cy="27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8313" rIns="0" bIns="117202">
            <a:spAutoFit/>
          </a:bodyPr>
          <a:lstStyle/>
          <a:p>
            <a:pPr defTabSz="51275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58" kern="1200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Townhall</a:t>
            </a:r>
            <a:r>
              <a:rPr lang="en-US" sz="458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458" kern="1200" dirty="0"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458" kern="1200" dirty="0">
                <a:latin typeface="Arial" pitchFamily="-109" charset="0"/>
                <a:ea typeface="Arial" pitchFamily="-109" charset="0"/>
                <a:cs typeface="Arial" pitchFamily="-109" charset="0"/>
              </a:rPr>
              <a:t>26 January 2018</a:t>
            </a:r>
          </a:p>
        </p:txBody>
      </p:sp>
      <p:sp>
        <p:nvSpPr>
          <p:cNvPr id="11" name="Freeform 4"/>
          <p:cNvSpPr>
            <a:spLocks noEditPoints="1"/>
          </p:cNvSpPr>
          <p:nvPr userDrawn="1"/>
        </p:nvSpPr>
        <p:spPr bwMode="black">
          <a:xfrm>
            <a:off x="6124450" y="366087"/>
            <a:ext cx="367316" cy="36608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51275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017" kern="12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236" y="341839"/>
            <a:ext cx="5757278" cy="5130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1322" kern="1200" baseline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9"/>
          </p:nvPr>
        </p:nvSpPr>
        <p:spPr>
          <a:xfrm>
            <a:off x="360834" y="5049628"/>
            <a:ext cx="944218" cy="938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1401202" y="5049826"/>
            <a:ext cx="1571895" cy="93675"/>
          </a:xfrm>
          <a:prstGeom prst="rect">
            <a:avLst/>
          </a:prstGeom>
        </p:spPr>
        <p:txBody>
          <a:bodyPr/>
          <a:lstStyle>
            <a:lvl1pPr algn="l">
              <a:defRPr sz="458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0C3C1-AAAE-41E7-A814-14A3BD553A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50">
                <a:solidFill>
                  <a:schemeClr val="dk2"/>
                </a:solidFill>
              </a:defRPr>
            </a:lvl1pPr>
            <a:lvl2pPr lvl="1" algn="r">
              <a:buNone/>
              <a:defRPr sz="750">
                <a:solidFill>
                  <a:schemeClr val="dk2"/>
                </a:solidFill>
              </a:defRPr>
            </a:lvl2pPr>
            <a:lvl3pPr lvl="2" algn="r">
              <a:buNone/>
              <a:defRPr sz="750">
                <a:solidFill>
                  <a:schemeClr val="dk2"/>
                </a:solidFill>
              </a:defRPr>
            </a:lvl3pPr>
            <a:lvl4pPr lvl="3" algn="r">
              <a:buNone/>
              <a:defRPr sz="750">
                <a:solidFill>
                  <a:schemeClr val="dk2"/>
                </a:solidFill>
              </a:defRPr>
            </a:lvl4pPr>
            <a:lvl5pPr lvl="4" algn="r">
              <a:buNone/>
              <a:defRPr sz="750">
                <a:solidFill>
                  <a:schemeClr val="dk2"/>
                </a:solidFill>
              </a:defRPr>
            </a:lvl5pPr>
            <a:lvl6pPr lvl="5" algn="r">
              <a:buNone/>
              <a:defRPr sz="750">
                <a:solidFill>
                  <a:schemeClr val="dk2"/>
                </a:solidFill>
              </a:defRPr>
            </a:lvl6pPr>
            <a:lvl7pPr lvl="6" algn="r">
              <a:buNone/>
              <a:defRPr sz="750">
                <a:solidFill>
                  <a:schemeClr val="dk2"/>
                </a:solidFill>
              </a:defRPr>
            </a:lvl7pPr>
            <a:lvl8pPr lvl="7" algn="r">
              <a:buNone/>
              <a:defRPr sz="750">
                <a:solidFill>
                  <a:schemeClr val="dk2"/>
                </a:solidFill>
              </a:defRPr>
            </a:lvl8pPr>
            <a:lvl9pPr lvl="8" algn="r">
              <a:buNone/>
              <a:defRPr sz="75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fc"/>
          <p:cNvSpPr txBox="1"/>
          <p:nvPr userDrawn="1"/>
        </p:nvSpPr>
        <p:spPr>
          <a:xfrm>
            <a:off x="0" y="4866640"/>
            <a:ext cx="6858000" cy="25391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de-DE" sz="105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0" r:id="rId3"/>
    <p:sldLayoutId id="2147483656" r:id="rId4"/>
    <p:sldLayoutId id="2147483658" r:id="rId5"/>
    <p:sldLayoutId id="2147483674" r:id="rId6"/>
    <p:sldLayoutId id="2147483675" r:id="rId7"/>
    <p:sldLayoutId id="2147483676" r:id="rId8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jpe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iliasapurina/sqa-demo" TargetMode="External"/><Relationship Id="rId4" Type="http://schemas.openxmlformats.org/officeDocument/2006/relationships/hyperlink" Target="https://junit.org/junit5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ergeyBudnik/SmartConfig" TargetMode="Externa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hyperlink" Target="https://sqadays.com/ru/talk/58158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anna@test.com" TargetMode="External"/><Relationship Id="rId4" Type="http://schemas.openxmlformats.org/officeDocument/2006/relationships/hyperlink" Target="mailto:viktor@kram@hg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JPG"/><Relationship Id="rId5" Type="http://schemas.openxmlformats.org/officeDocument/2006/relationships/hyperlink" Target="mailto:Sergey.budnik@db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ergeyBudnik/SmartConfig" TargetMode="Externa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ctrTitle" sz="quarter"/>
          </p:nvPr>
        </p:nvSpPr>
        <p:spPr>
          <a:xfrm>
            <a:off x="316523" y="1689740"/>
            <a:ext cx="4179027" cy="509559"/>
          </a:xfrm>
        </p:spPr>
        <p:txBody>
          <a:bodyPr/>
          <a:lstStyle/>
          <a:p>
            <a:r>
              <a:rPr lang="en-US" sz="3300" dirty="0"/>
              <a:t>Tips and Tricks</a:t>
            </a:r>
            <a:endParaRPr lang="en-GB" sz="3300" dirty="0"/>
          </a:p>
        </p:txBody>
      </p:sp>
      <p:sp>
        <p:nvSpPr>
          <p:cNvPr id="21508" name="Subtitle 2"/>
          <p:cNvSpPr>
            <a:spLocks noGrp="1"/>
          </p:cNvSpPr>
          <p:nvPr>
            <p:ph type="subTitle" sz="quarter" idx="1"/>
          </p:nvPr>
        </p:nvSpPr>
        <p:spPr>
          <a:xfrm>
            <a:off x="316522" y="2199299"/>
            <a:ext cx="5355575" cy="830609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500" dirty="0"/>
              <a:t>Упрощение синтаксиса тестов и </a:t>
            </a:r>
            <a:r>
              <a:rPr lang="en-US" sz="1500" dirty="0"/>
              <a:t>multi-environment </a:t>
            </a:r>
            <a:r>
              <a:rPr lang="ru-RU" sz="1500" dirty="0"/>
              <a:t>тестирование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dirty="0"/>
          </a:p>
        </p:txBody>
      </p:sp>
      <p:sp>
        <p:nvSpPr>
          <p:cNvPr id="2" name="TextBox 1"/>
          <p:cNvSpPr txBox="1"/>
          <p:nvPr/>
        </p:nvSpPr>
        <p:spPr bwMode="ltGray">
          <a:xfrm>
            <a:off x="316522" y="2658134"/>
            <a:ext cx="2220938" cy="23800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75685" tIns="37843" rIns="75685" bIns="37843" rtlCol="0" anchor="t" anchorCtr="0">
            <a:spAutoFit/>
          </a:bodyPr>
          <a:lstStyle/>
          <a:p>
            <a:pPr eaLnBrk="0" hangingPunct="0"/>
            <a:r>
              <a:rPr lang="ru-RU" sz="1050" dirty="0">
                <a:latin typeface="+mn-lt"/>
              </a:rPr>
              <a:t>Лиля Сапурина</a:t>
            </a:r>
          </a:p>
        </p:txBody>
      </p:sp>
    </p:spTree>
    <p:extLst>
      <p:ext uri="{BB962C8B-B14F-4D97-AF65-F5344CB8AC3E}">
        <p14:creationId xmlns:p14="http://schemas.microsoft.com/office/powerpoint/2010/main" val="21861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10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</a:t>
            </a:r>
            <a:r>
              <a:rPr lang="en-US" dirty="0" smtClean="0"/>
              <a:t>Java</a:t>
            </a:r>
          </a:p>
          <a:p>
            <a:r>
              <a:rPr lang="ru-RU" dirty="0" smtClean="0"/>
              <a:t>Синтаксические и логические улучшения</a:t>
            </a:r>
          </a:p>
          <a:p>
            <a:r>
              <a:rPr lang="en-US" dirty="0" smtClean="0"/>
              <a:t>Multi-environment </a:t>
            </a:r>
            <a:r>
              <a:rPr lang="ru-RU" dirty="0" smtClean="0"/>
              <a:t>тестирование</a:t>
            </a:r>
          </a:p>
          <a:p>
            <a:r>
              <a:rPr lang="ru-RU" dirty="0" smtClean="0"/>
              <a:t>Использование новых </a:t>
            </a:r>
            <a:r>
              <a:rPr lang="ru-RU" dirty="0" err="1" smtClean="0"/>
              <a:t>фич</a:t>
            </a:r>
            <a:r>
              <a:rPr lang="ru-RU" dirty="0" smtClean="0"/>
              <a:t> </a:t>
            </a:r>
            <a:r>
              <a:rPr lang="en-US" dirty="0" smtClean="0"/>
              <a:t>Selenide</a:t>
            </a:r>
          </a:p>
          <a:p>
            <a:r>
              <a:rPr lang="ru-RU" dirty="0" smtClean="0"/>
              <a:t>Опыт перехода с 4го на 5й </a:t>
            </a:r>
            <a:r>
              <a:rPr lang="en-US" dirty="0" smtClean="0"/>
              <a:t>JUnit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100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Junit 4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77" y="2125766"/>
            <a:ext cx="2480773" cy="715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8000" y="3580687"/>
            <a:ext cx="232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Логика выполнения теста</a:t>
            </a: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059536" y="2657742"/>
            <a:ext cx="470019" cy="897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1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101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Rule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3775" y="1499937"/>
            <a:ext cx="652133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@Rule </a:t>
            </a:r>
            <a:endParaRPr lang="en-US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public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ErrorCollector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collector= new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ErrorCollector</a:t>
            </a:r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@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Test </a:t>
            </a:r>
            <a:endParaRPr lang="en-US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public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void example() { </a:t>
            </a:r>
            <a:endParaRPr lang="en-US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dirty="0" err="1" smtClean="0">
                <a:latin typeface="Andale Mono" charset="0"/>
                <a:ea typeface="Andale Mono" charset="0"/>
                <a:cs typeface="Andale Mono" charset="0"/>
              </a:rPr>
              <a:t>collector.checkThat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("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Должны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совпадать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", "1", is("3</a:t>
            </a:r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"));</a:t>
            </a:r>
          </a:p>
          <a:p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dirty="0" err="1" smtClean="0">
                <a:latin typeface="Andale Mono" charset="0"/>
                <a:ea typeface="Andale Mono" charset="0"/>
                <a:cs typeface="Andale Mono" charset="0"/>
              </a:rPr>
              <a:t>collector.checkThat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("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Должны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совпадать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", "1", is("1</a:t>
            </a:r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"));</a:t>
            </a:r>
          </a:p>
          <a:p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dirty="0" err="1" smtClean="0">
                <a:latin typeface="Andale Mono" charset="0"/>
                <a:ea typeface="Andale Mono" charset="0"/>
                <a:cs typeface="Andale Mono" charset="0"/>
              </a:rPr>
              <a:t>collector.checkThat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("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Должны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совпадать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", "1", is("2")); </a:t>
            </a:r>
            <a:endParaRPr lang="en-US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9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102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Объединение </a:t>
            </a:r>
            <a:r>
              <a:rPr lang="ru-RU" dirty="0" err="1" smtClean="0"/>
              <a:t>раннеров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95" y="1526006"/>
            <a:ext cx="4211052" cy="2071134"/>
          </a:xfrm>
          <a:prstGeom prst="rect">
            <a:avLst/>
          </a:prstGeom>
        </p:spPr>
      </p:pic>
      <p:pic>
        <p:nvPicPr>
          <p:cNvPr id="19458" name="Picture 2" descr="Ð°ÑÑÐ¸Ð½ÐºÐ¸ Ð¿Ð¾ Ð·Ð°Ð¿ÑÐ¾ÑÑ Ð²Ð¾ÑÐ¸Ñ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5" y="2502569"/>
            <a:ext cx="1740568" cy="203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0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103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Junit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05928" y="3967874"/>
            <a:ext cx="232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Логика выполнения теста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12" y="1151309"/>
            <a:ext cx="4623275" cy="1883834"/>
          </a:xfrm>
          <a:prstGeom prst="rect">
            <a:avLst/>
          </a:prstGeom>
        </p:spPr>
      </p:pic>
      <p:cxnSp>
        <p:nvCxnSpPr>
          <p:cNvPr id="9" name="Прямая со стрелкой 8"/>
          <p:cNvCxnSpPr>
            <a:stCxn id="7" idx="0"/>
          </p:cNvCxnSpPr>
          <p:nvPr/>
        </p:nvCxnSpPr>
        <p:spPr>
          <a:xfrm flipH="1" flipV="1">
            <a:off x="1649338" y="2391818"/>
            <a:ext cx="618126" cy="1576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1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104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9125" y="318775"/>
            <a:ext cx="3033900" cy="555520"/>
          </a:xfrm>
        </p:spPr>
        <p:txBody>
          <a:bodyPr/>
          <a:lstStyle/>
          <a:p>
            <a:r>
              <a:rPr lang="en-US" smtClean="0"/>
              <a:t>JUnit4</a:t>
            </a:r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26206" y="318775"/>
            <a:ext cx="3033900" cy="55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JUnit5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15036" y="2104965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нет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950549" y="2104965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ndale Mono" charset="0"/>
                <a:ea typeface="Andale Mono" charset="0"/>
                <a:cs typeface="Andale Mono" charset="0"/>
              </a:rPr>
              <a:t>@</a:t>
            </a:r>
            <a:r>
              <a:rPr lang="en-US" sz="2000" dirty="0" err="1" smtClean="0">
                <a:latin typeface="Andale Mono" charset="0"/>
                <a:ea typeface="Andale Mono" charset="0"/>
                <a:cs typeface="Andale Mono" charset="0"/>
              </a:rPr>
              <a:t>ExtendWith</a:t>
            </a:r>
            <a:r>
              <a:rPr lang="en-US" sz="2000" dirty="0" smtClean="0">
                <a:latin typeface="Andale Mono" charset="0"/>
                <a:ea typeface="Andale Mono" charset="0"/>
                <a:cs typeface="Andale Mono" charset="0"/>
              </a:rPr>
              <a:t>()</a:t>
            </a:r>
            <a:endParaRPr lang="ru-RU" sz="2000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105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9125" y="318775"/>
            <a:ext cx="3033900" cy="555520"/>
          </a:xfrm>
        </p:spPr>
        <p:txBody>
          <a:bodyPr/>
          <a:lstStyle/>
          <a:p>
            <a:r>
              <a:rPr lang="en-US" smtClean="0"/>
              <a:t>JUnit4</a:t>
            </a:r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26206" y="318775"/>
            <a:ext cx="3033900" cy="55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JUnit5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-56148" y="1353274"/>
            <a:ext cx="3717684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@</a:t>
            </a:r>
            <a:r>
              <a:rPr lang="en-US" sz="800" dirty="0" err="1">
                <a:latin typeface="Andale Mono" charset="0"/>
                <a:ea typeface="Andale Mono" charset="0"/>
                <a:cs typeface="Andale Mono" charset="0"/>
              </a:rPr>
              <a:t>RunWith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800" dirty="0" err="1">
                <a:latin typeface="Andale Mono" charset="0"/>
                <a:ea typeface="Andale Mono" charset="0"/>
                <a:cs typeface="Andale Mono" charset="0"/>
              </a:rPr>
              <a:t>Parameterized.class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) </a:t>
            </a:r>
            <a:endParaRPr lang="en-US" sz="8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public 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class </a:t>
            </a:r>
            <a:r>
              <a:rPr lang="en-US" sz="800" dirty="0" err="1">
                <a:latin typeface="Andale Mono" charset="0"/>
                <a:ea typeface="Andale Mono" charset="0"/>
                <a:cs typeface="Andale Mono" charset="0"/>
              </a:rPr>
              <a:t>FibonacciTest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 { </a:t>
            </a:r>
            <a:endParaRPr lang="en-US" sz="8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   @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Parameters </a:t>
            </a:r>
            <a:endParaRPr lang="en-US" sz="8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  public 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static Collection&lt;Object[]&gt; data() { </a:t>
            </a:r>
            <a:endParaRPr lang="en-US" sz="8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     return </a:t>
            </a:r>
            <a:r>
              <a:rPr lang="en-US" sz="800" dirty="0" err="1">
                <a:latin typeface="Andale Mono" charset="0"/>
                <a:ea typeface="Andale Mono" charset="0"/>
                <a:cs typeface="Andale Mono" charset="0"/>
              </a:rPr>
              <a:t>Arrays.asList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(new Object[][] { </a:t>
            </a:r>
            <a:endParaRPr lang="en-US" sz="8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       { 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0, 0 }, { 1, 1 }, { 2, </a:t>
            </a:r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1} }); </a:t>
            </a: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   } </a:t>
            </a: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   private </a:t>
            </a:r>
            <a:r>
              <a:rPr lang="en-US" sz="8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800" dirty="0" err="1">
                <a:latin typeface="Andale Mono" charset="0"/>
                <a:ea typeface="Andale Mono" charset="0"/>
                <a:cs typeface="Andale Mono" charset="0"/>
              </a:rPr>
              <a:t>fInput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; </a:t>
            </a:r>
            <a:endParaRPr lang="en-US" sz="8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   private </a:t>
            </a:r>
            <a:r>
              <a:rPr lang="en-US" sz="8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800" dirty="0" err="1">
                <a:latin typeface="Andale Mono" charset="0"/>
                <a:ea typeface="Andale Mono" charset="0"/>
                <a:cs typeface="Andale Mono" charset="0"/>
              </a:rPr>
              <a:t>fExpected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; </a:t>
            </a:r>
            <a:endParaRPr lang="en-US" sz="800" dirty="0" smtClean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   public </a:t>
            </a:r>
            <a:r>
              <a:rPr lang="en-US" sz="800" dirty="0" err="1">
                <a:latin typeface="Andale Mono" charset="0"/>
                <a:ea typeface="Andale Mono" charset="0"/>
                <a:cs typeface="Andale Mono" charset="0"/>
              </a:rPr>
              <a:t>FibonacciTest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8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800" dirty="0" err="1" smtClean="0">
                <a:latin typeface="Andale Mono" charset="0"/>
                <a:ea typeface="Andale Mono" charset="0"/>
                <a:cs typeface="Andale Mono" charset="0"/>
              </a:rPr>
              <a:t>input,int</a:t>
            </a:r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expected) { </a:t>
            </a:r>
            <a:endParaRPr lang="en-US" sz="8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     </a:t>
            </a:r>
            <a:r>
              <a:rPr lang="en-US" sz="800" dirty="0" err="1" smtClean="0">
                <a:latin typeface="Andale Mono" charset="0"/>
                <a:ea typeface="Andale Mono" charset="0"/>
                <a:cs typeface="Andale Mono" charset="0"/>
              </a:rPr>
              <a:t>this.fInput</a:t>
            </a:r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= input; </a:t>
            </a:r>
            <a:endParaRPr lang="en-US" sz="8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en-US" sz="800" dirty="0" err="1" smtClean="0">
                <a:latin typeface="Andale Mono" charset="0"/>
                <a:ea typeface="Andale Mono" charset="0"/>
                <a:cs typeface="Andale Mono" charset="0"/>
              </a:rPr>
              <a:t>this.fExpected</a:t>
            </a:r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= expected; </a:t>
            </a:r>
            <a:endParaRPr lang="en-US" sz="8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   } </a:t>
            </a: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   @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Test </a:t>
            </a:r>
            <a:endParaRPr lang="en-US" sz="8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   public 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void test() { </a:t>
            </a:r>
            <a:endParaRPr lang="en-US" sz="8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en-US" sz="800" dirty="0" err="1" smtClean="0">
                <a:latin typeface="Andale Mono" charset="0"/>
                <a:ea typeface="Andale Mono" charset="0"/>
                <a:cs typeface="Andale Mono" charset="0"/>
              </a:rPr>
              <a:t>assertEquals</a:t>
            </a:r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800" dirty="0" err="1" smtClean="0">
                <a:latin typeface="Andale Mono" charset="0"/>
                <a:ea typeface="Andale Mono" charset="0"/>
                <a:cs typeface="Andale Mono" charset="0"/>
              </a:rPr>
              <a:t>fExpected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sz="800" dirty="0" err="1">
                <a:latin typeface="Andale Mono" charset="0"/>
                <a:ea typeface="Andale Mono" charset="0"/>
                <a:cs typeface="Andale Mono" charset="0"/>
              </a:rPr>
              <a:t>Fibonacci.compute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800" dirty="0" err="1">
                <a:latin typeface="Andale Mono" charset="0"/>
                <a:ea typeface="Andale Mono" charset="0"/>
                <a:cs typeface="Andale Mono" charset="0"/>
              </a:rPr>
              <a:t>fInput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)); </a:t>
            </a:r>
            <a:endParaRPr lang="en-US" sz="8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   } </a:t>
            </a: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8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1470" y="2030382"/>
            <a:ext cx="35349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@</a:t>
            </a:r>
            <a:r>
              <a:rPr lang="en-US" sz="800" dirty="0" err="1">
                <a:latin typeface="Andale Mono" charset="0"/>
                <a:ea typeface="Andale Mono" charset="0"/>
                <a:cs typeface="Andale Mono" charset="0"/>
              </a:rPr>
              <a:t>RunWith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800" dirty="0" err="1">
                <a:latin typeface="Andale Mono" charset="0"/>
                <a:ea typeface="Andale Mono" charset="0"/>
                <a:cs typeface="Andale Mono" charset="0"/>
              </a:rPr>
              <a:t>JUnitParamsRunner.</a:t>
            </a:r>
            <a:r>
              <a:rPr lang="en-US" sz="800" b="1" dirty="0" err="1">
                <a:latin typeface="Andale Mono" charset="0"/>
                <a:ea typeface="Andale Mono" charset="0"/>
                <a:cs typeface="Andale Mono" charset="0"/>
              </a:rPr>
              <a:t>class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) </a:t>
            </a:r>
            <a:endParaRPr lang="en-US" sz="8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800" b="1" dirty="0" smtClean="0"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800" b="1" dirty="0">
                <a:latin typeface="Andale Mono" charset="0"/>
                <a:ea typeface="Andale Mono" charset="0"/>
                <a:cs typeface="Andale Mono" charset="0"/>
              </a:rPr>
              <a:t>class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800" dirty="0" err="1">
                <a:latin typeface="Andale Mono" charset="0"/>
                <a:ea typeface="Andale Mono" charset="0"/>
                <a:cs typeface="Andale Mono" charset="0"/>
              </a:rPr>
              <a:t>PersonTest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 {   </a:t>
            </a:r>
            <a:endParaRPr lang="en-US" sz="8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 @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Test </a:t>
            </a:r>
            <a:endParaRPr lang="en-US" sz="8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 @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Parameters({"0, 0", "1, 1", "2, </a:t>
            </a:r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1"}) </a:t>
            </a:r>
          </a:p>
          <a:p>
            <a:r>
              <a:rPr lang="en-US" sz="800" b="1" dirty="0" smtClean="0">
                <a:latin typeface="Andale Mono" charset="0"/>
                <a:ea typeface="Andale Mono" charset="0"/>
                <a:cs typeface="Andale Mono" charset="0"/>
              </a:rPr>
              <a:t>  public</a:t>
            </a:r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800" b="1" dirty="0">
                <a:latin typeface="Andale Mono" charset="0"/>
                <a:ea typeface="Andale Mono" charset="0"/>
                <a:cs typeface="Andale Mono" charset="0"/>
              </a:rPr>
              <a:t>void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800" dirty="0" err="1">
                <a:latin typeface="Andale Mono" charset="0"/>
                <a:ea typeface="Andale Mono" charset="0"/>
                <a:cs typeface="Andale Mono" charset="0"/>
              </a:rPr>
              <a:t>personIsAdult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800" b="1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 input, </a:t>
            </a:r>
            <a:r>
              <a:rPr lang="en-US" sz="800" b="1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 expected) { </a:t>
            </a:r>
            <a:endParaRPr lang="en-US" sz="8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800" dirty="0" err="1" smtClean="0">
                <a:latin typeface="Andale Mono" charset="0"/>
                <a:ea typeface="Andale Mono" charset="0"/>
                <a:cs typeface="Andale Mono" charset="0"/>
              </a:rPr>
              <a:t>assertEquals</a:t>
            </a:r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(expected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sz="800" dirty="0" err="1">
                <a:latin typeface="Andale Mono" charset="0"/>
                <a:ea typeface="Andale Mono" charset="0"/>
                <a:cs typeface="Andale Mono" charset="0"/>
              </a:rPr>
              <a:t>Fibonacci.compute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(input)); </a:t>
            </a:r>
            <a:endParaRPr lang="en-US" sz="8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  } </a:t>
            </a:r>
            <a:r>
              <a:rPr lang="en-US" sz="800" dirty="0">
                <a:latin typeface="Andale Mono" charset="0"/>
                <a:ea typeface="Andale Mono" charset="0"/>
                <a:cs typeface="Andale Mono" charset="0"/>
              </a:rPr>
              <a:t>  </a:t>
            </a:r>
            <a:endParaRPr lang="en-US" sz="8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800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800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106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Allure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242"/>
            <a:ext cx="4516889" cy="2353061"/>
          </a:xfrm>
          <a:prstGeom prst="rect">
            <a:avLst/>
          </a:prstGeom>
        </p:spPr>
      </p:pic>
      <p:pic>
        <p:nvPicPr>
          <p:cNvPr id="12292" name="Picture 4" descr="Ð°ÑÑÐ¸Ð½ÐºÐ¸ Ð¿Ð¾ Ð·Ð°Ð¿ÑÐ¾ÑÑ allure report log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96" y="1521927"/>
            <a:ext cx="2535773" cy="142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Ð°ÑÑÐ¸Ð½ÐºÐ¸ Ð¿Ð¾ Ð·Ð°Ð¿ÑÐ¾ÑÑ allure report log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26" y="859460"/>
            <a:ext cx="1239140" cy="12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107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9125" y="318775"/>
            <a:ext cx="3033900" cy="555520"/>
          </a:xfrm>
        </p:spPr>
        <p:txBody>
          <a:bodyPr/>
          <a:lstStyle/>
          <a:p>
            <a:r>
              <a:rPr lang="en-US" smtClean="0"/>
              <a:t>JUnit4</a:t>
            </a:r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26206" y="318775"/>
            <a:ext cx="3033900" cy="55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JUnit5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10405" y="2108414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SuiteRunner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79412" y="2108414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2000" dirty="0" err="1" smtClean="0">
                <a:latin typeface="+mj-lt"/>
                <a:ea typeface="Andale Mono" charset="0"/>
                <a:cs typeface="Andale Mono" charset="0"/>
              </a:rPr>
              <a:t>JunitPlatform</a:t>
            </a:r>
            <a:endParaRPr lang="ru-RU" sz="2000" dirty="0">
              <a:latin typeface="+mj-lt"/>
              <a:ea typeface="Andale Mono" charset="0"/>
              <a:cs typeface="Andale Mono" charset="0"/>
            </a:endParaRPr>
          </a:p>
        </p:txBody>
      </p:sp>
      <p:cxnSp>
        <p:nvCxnSpPr>
          <p:cNvPr id="12" name="Соединительная линия уступом 11"/>
          <p:cNvCxnSpPr>
            <a:stCxn id="8" idx="2"/>
            <a:endCxn id="7" idx="2"/>
          </p:cNvCxnSpPr>
          <p:nvPr/>
        </p:nvCxnSpPr>
        <p:spPr>
          <a:xfrm rot="5400000">
            <a:off x="3456283" y="768317"/>
            <a:ext cx="12700" cy="3480415"/>
          </a:xfrm>
          <a:prstGeom prst="bentConnector3">
            <a:avLst>
              <a:gd name="adj1" fmla="val 710526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28485" y="3489158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Based on</a:t>
            </a:r>
            <a:endParaRPr lang="ru-RU" sz="2000" dirty="0"/>
          </a:p>
        </p:txBody>
      </p:sp>
      <p:pic>
        <p:nvPicPr>
          <p:cNvPr id="20482" name="Picture 2" descr="Ð°ÑÑÐ¸Ð½ÐºÐ¸ Ð¿Ð¾ Ð·Ð°Ð¿ÑÐ¾ÑÑ wt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70" y="3545305"/>
            <a:ext cx="2376443" cy="110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108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9125" y="318775"/>
            <a:ext cx="3033900" cy="555520"/>
          </a:xfrm>
        </p:spPr>
        <p:txBody>
          <a:bodyPr/>
          <a:lstStyle/>
          <a:p>
            <a:r>
              <a:rPr lang="en-US" smtClean="0"/>
              <a:t>JUnit4</a:t>
            </a:r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26206" y="318775"/>
            <a:ext cx="3033900" cy="55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JUnit5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3120" y="2108414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Сьют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98451" y="2108414"/>
            <a:ext cx="228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2000" dirty="0" smtClean="0">
                <a:latin typeface="+mj-lt"/>
                <a:ea typeface="Andale Mono" charset="0"/>
                <a:cs typeface="Andale Mono" charset="0"/>
              </a:rPr>
              <a:t>Одиночный тест</a:t>
            </a:r>
            <a:endParaRPr lang="ru-RU" sz="2000" dirty="0">
              <a:latin typeface="+mj-lt"/>
              <a:ea typeface="Andale Mono" charset="0"/>
              <a:cs typeface="Andale Mon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113103">
            <a:off x="201543" y="1084849"/>
            <a:ext cx="3029061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en-US" sz="2800" dirty="0" smtClean="0">
                <a:solidFill>
                  <a:srgbClr val="7030A0"/>
                </a:solidFill>
              </a:rPr>
              <a:t>Vintage engine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912486">
            <a:off x="3705073" y="1168190"/>
            <a:ext cx="3029061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</a:rPr>
              <a:t>  </a:t>
            </a:r>
            <a:r>
              <a:rPr lang="en-US" sz="2800" smtClean="0">
                <a:solidFill>
                  <a:srgbClr val="7030A0"/>
                </a:solidFill>
              </a:rPr>
              <a:t>Jupiter engine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109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9897" y="1147344"/>
            <a:ext cx="4410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Выделить критичную </a:t>
            </a:r>
            <a:r>
              <a:rPr lang="ru-RU" smtClean="0"/>
              <a:t>функциональность заранее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dirty="0" err="1" smtClean="0"/>
              <a:t>Мониторить</a:t>
            </a:r>
            <a:r>
              <a:rPr lang="ru-RU" dirty="0" smtClean="0"/>
              <a:t> обновления</a:t>
            </a:r>
            <a:endParaRPr lang="en-US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2" name="Picture 4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9" y="1802045"/>
            <a:ext cx="5006138" cy="250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11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E2EA8"/>
                </a:solidFill>
              </a:rPr>
              <a:t>Почему </a:t>
            </a:r>
            <a:r>
              <a:rPr lang="en-US" sz="2800" dirty="0" smtClean="0">
                <a:solidFill>
                  <a:srgbClr val="0E2EA8"/>
                </a:solidFill>
              </a:rPr>
              <a:t>Java</a:t>
            </a:r>
          </a:p>
          <a:p>
            <a:r>
              <a:rPr lang="ru-RU" dirty="0" smtClean="0"/>
              <a:t>Синтаксические и логические улучшения</a:t>
            </a:r>
          </a:p>
          <a:p>
            <a:r>
              <a:rPr lang="en-US" dirty="0" smtClean="0"/>
              <a:t>Multi-environment </a:t>
            </a:r>
            <a:r>
              <a:rPr lang="ru-RU" dirty="0" smtClean="0"/>
              <a:t>тестирование</a:t>
            </a:r>
          </a:p>
          <a:p>
            <a:r>
              <a:rPr lang="ru-RU" dirty="0" smtClean="0"/>
              <a:t>Использование новых </a:t>
            </a:r>
            <a:r>
              <a:rPr lang="ru-RU" dirty="0" err="1" smtClean="0"/>
              <a:t>фич</a:t>
            </a:r>
            <a:r>
              <a:rPr lang="ru-RU" dirty="0" smtClean="0"/>
              <a:t> </a:t>
            </a:r>
            <a:r>
              <a:rPr lang="en-US" dirty="0" smtClean="0"/>
              <a:t>Selenide</a:t>
            </a:r>
          </a:p>
          <a:p>
            <a:r>
              <a:rPr lang="ru-RU" dirty="0" smtClean="0"/>
              <a:t>Опыт перехода с 4го на 5й </a:t>
            </a:r>
            <a:r>
              <a:rPr lang="en-US" dirty="0" smtClean="0"/>
              <a:t>JUnit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постулаты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Тест читаемый как обычный текст</a:t>
            </a:r>
          </a:p>
          <a:p>
            <a:r>
              <a:rPr lang="ru-RU" dirty="0" smtClean="0"/>
              <a:t>Никакой внутренней логики</a:t>
            </a:r>
            <a:endParaRPr lang="ru-RU" dirty="0"/>
          </a:p>
          <a:p>
            <a:r>
              <a:rPr lang="ru-RU" dirty="0" smtClean="0"/>
              <a:t>Технические надстройки вынесены</a:t>
            </a:r>
          </a:p>
          <a:p>
            <a:r>
              <a:rPr lang="ru-RU" dirty="0" smtClean="0"/>
              <a:t>Изменение применимо ко всей регрессии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8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111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Компонетные</a:t>
            </a:r>
            <a:r>
              <a:rPr lang="ru-RU" dirty="0" smtClean="0"/>
              <a:t> тесты</a:t>
            </a:r>
          </a:p>
          <a:p>
            <a:r>
              <a:rPr lang="ru-RU" dirty="0" smtClean="0"/>
              <a:t>80</a:t>
            </a:r>
            <a:r>
              <a:rPr lang="en-US" dirty="0" smtClean="0"/>
              <a:t>% </a:t>
            </a:r>
            <a:r>
              <a:rPr lang="ru-RU" dirty="0" smtClean="0"/>
              <a:t>мануальной регрессии покрыто</a:t>
            </a:r>
          </a:p>
          <a:p>
            <a:r>
              <a:rPr lang="ru-RU" dirty="0" smtClean="0"/>
              <a:t>5 сторонних команд</a:t>
            </a:r>
          </a:p>
          <a:p>
            <a:r>
              <a:rPr lang="en-US" dirty="0" smtClean="0"/>
              <a:t>To be continued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OpenSource</a:t>
            </a:r>
            <a:endParaRPr lang="ru-RU" dirty="0"/>
          </a:p>
        </p:txBody>
      </p:sp>
      <p:pic>
        <p:nvPicPr>
          <p:cNvPr id="8200" name="Picture 8" descr="Ð°ÑÑÐ¸Ð½ÐºÐ¸ Ð¿Ð¾ Ð·Ð°Ð¿ÑÐ¾ÑÑ To be continu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56" y="2533697"/>
            <a:ext cx="3770888" cy="22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112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ссылки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SmartConfig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github.com/SergeyBudnik/SmartConfig</a:t>
            </a:r>
            <a:endParaRPr lang="en-US" dirty="0" smtClean="0"/>
          </a:p>
          <a:p>
            <a:r>
              <a:rPr lang="en-US" dirty="0" smtClean="0"/>
              <a:t>SQA demo </a:t>
            </a:r>
            <a:r>
              <a:rPr lang="en-US" dirty="0"/>
              <a:t>example: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github.com/liliasapurina/sqa-demo</a:t>
            </a:r>
            <a:endParaRPr lang="en-US" dirty="0" smtClean="0"/>
          </a:p>
          <a:p>
            <a:r>
              <a:rPr lang="en-US" dirty="0" smtClean="0"/>
              <a:t>JUnit5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https://junit.org/junit5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8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113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Дисклеймер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ru-RU" sz="1200" dirty="0"/>
              <a:t>Данный материал не является предложением или предоставлением какой-либо услуги. Данный материал предназначен исключительно для информационных и иллюстративных целей и не предназначен для распространения в рекламных целях. Любой анализ третьих сторон не предполагает какого-либо одобрения или рекомендации. Мнения, выраженные в данном материале, являются актуальными на текущий момент, появляются только в этом материале и могут быть изменены без предварительного уведомления. Эта информация предоставляется с пониманием того, что в отношении материала, предоставленного здесь, вы будете принимать самостоятельное решение в отношении любых действий в связи с настоящим материалом, и это решение является основанным на вашем собственном суждении, и что вы способны понять и оценить последствия этих действий. ООО "Дойче Банк </a:t>
            </a:r>
            <a:r>
              <a:rPr lang="ru-RU" sz="1200" dirty="0" err="1"/>
              <a:t>Техцентр</a:t>
            </a:r>
            <a:r>
              <a:rPr lang="ru-RU" sz="1200" dirty="0"/>
              <a:t>" не несет никакой ответственности за любые убытки любого рода, относящихся к этому материалу.</a:t>
            </a:r>
          </a:p>
        </p:txBody>
      </p:sp>
    </p:spTree>
    <p:extLst>
      <p:ext uri="{BB962C8B-B14F-4D97-AF65-F5344CB8AC3E}">
        <p14:creationId xmlns:p14="http://schemas.microsoft.com/office/powerpoint/2010/main" val="405295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596B45-BF44-4008-A6C7-61336F285D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Старые подходы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33775" y="1779914"/>
            <a:ext cx="2586337" cy="17988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112" y="2300052"/>
            <a:ext cx="3364211" cy="7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Общий язык с разработчиками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42" y="1417648"/>
            <a:ext cx="4488802" cy="2845646"/>
          </a:xfrm>
          <a:prstGeom prst="rect">
            <a:avLst/>
          </a:prstGeom>
        </p:spPr>
      </p:pic>
      <p:pic>
        <p:nvPicPr>
          <p:cNvPr id="1028" name="Picture 4" descr="Ð°ÑÑÐ¸Ð½ÐºÐ¸ Ð¿Ð¾ Ð·Ð°Ð¿ÑÐ¾ÑÑ developer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5" y="1700613"/>
            <a:ext cx="1577183" cy="128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Общий язык с разработчиками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42" y="1417648"/>
            <a:ext cx="4488802" cy="2845646"/>
          </a:xfrm>
          <a:prstGeom prst="rect">
            <a:avLst/>
          </a:prstGeom>
        </p:spPr>
      </p:pic>
      <p:pic>
        <p:nvPicPr>
          <p:cNvPr id="1028" name="Picture 4" descr="Ð°ÑÑÐ¸Ð½ÐºÐ¸ Ð¿Ð¾ Ð·Ð°Ð¿ÑÐ¾ÑÑ developer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5" y="1700613"/>
            <a:ext cx="1577183" cy="128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68" y="3056512"/>
            <a:ext cx="849741" cy="8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Ð°ÑÑÐ¸Ð½ÐºÐ¸ Ð¿Ð¾ Ð·Ð°Ð¿ÑÐ¾ÑÑ kotlin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14" y="3292877"/>
            <a:ext cx="374333" cy="37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88" y="2939517"/>
            <a:ext cx="1081052" cy="108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Ð°ÑÑÐ¸Ð½ÐºÐ¸ Ð¿Ð¾ Ð·Ð°Ð¿ÑÐ¾ÑÑ angular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85" y="3930456"/>
            <a:ext cx="585537" cy="58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Ð°ÑÑÐ¸Ð½ÐºÐ¸ Ð¿Ð¾ Ð·Ð°Ð¿ÑÐ¾ÑÑ .net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0" y="826468"/>
            <a:ext cx="1041572" cy="10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Ð°ÑÑÐ¸Ð½ÐºÐ¸ Ð¿Ð¾ Ð·Ð°Ð¿ÑÐ¾ÑÑ react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3152" y="3853939"/>
            <a:ext cx="1045767" cy="7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2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Общий язык с разработчиками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42" y="1417648"/>
            <a:ext cx="4488802" cy="2845646"/>
          </a:xfrm>
          <a:prstGeom prst="rect">
            <a:avLst/>
          </a:prstGeom>
        </p:spPr>
      </p:pic>
      <p:pic>
        <p:nvPicPr>
          <p:cNvPr id="1028" name="Picture 4" descr="Ð°ÑÑÐ¸Ð½ÐºÐ¸ Ð¿Ð¾ Ð·Ð°Ð¿ÑÐ¾ÑÑ developer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5" y="1700613"/>
            <a:ext cx="1577183" cy="128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68" y="3056512"/>
            <a:ext cx="849741" cy="8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Ð°ÑÑÐ¸Ð½ÐºÐ¸ Ð¿Ð¾ Ð·Ð°Ð¿ÑÐ¾ÑÑ kotlin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14" y="3292877"/>
            <a:ext cx="374333" cy="37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88" y="2939517"/>
            <a:ext cx="1081052" cy="108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Ð°ÑÑÐ¸Ð½ÐºÐ¸ Ð¿Ð¾ Ð·Ð°Ð¿ÑÐ¾ÑÑ angular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85" y="3930456"/>
            <a:ext cx="585537" cy="58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Ð°ÑÑÐ¸Ð½ÐºÐ¸ Ð¿Ð¾ Ð·Ð°Ð¿ÑÐ¾ÑÑ .net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0" y="826468"/>
            <a:ext cx="1041572" cy="10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Ð°ÑÑÐ¸Ð½ÐºÐ¸ Ð¿Ð¾ Ð·Ð°Ð¿ÑÐ¾ÑÑ react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3152" y="3853939"/>
            <a:ext cx="1045767" cy="7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21113103">
            <a:off x="2705656" y="3530774"/>
            <a:ext cx="172901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Ruby?!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Общий язык с разработчиками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42" y="1417648"/>
            <a:ext cx="4488802" cy="2845646"/>
          </a:xfrm>
          <a:prstGeom prst="rect">
            <a:avLst/>
          </a:prstGeom>
        </p:spPr>
      </p:pic>
      <p:pic>
        <p:nvPicPr>
          <p:cNvPr id="1028" name="Picture 4" descr="Ð°ÑÑÐ¸Ð½ÐºÐ¸ Ð¿Ð¾ Ð·Ð°Ð¿ÑÐ¾ÑÑ developer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5" y="1700613"/>
            <a:ext cx="1577183" cy="128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68" y="3056512"/>
            <a:ext cx="849741" cy="8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Ð°ÑÑÐ¸Ð½ÐºÐ¸ Ð¿Ð¾ Ð·Ð°Ð¿ÑÐ¾ÑÑ kotlin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14" y="3292877"/>
            <a:ext cx="374333" cy="37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88" y="2939517"/>
            <a:ext cx="1081052" cy="108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Ð°ÑÑÐ¸Ð½ÐºÐ¸ Ð¿Ð¾ Ð·Ð°Ð¿ÑÐ¾ÑÑ angular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85" y="3930456"/>
            <a:ext cx="585537" cy="58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Ð°ÑÑÐ¸Ð½ÐºÐ¸ Ð¿Ð¾ Ð·Ð°Ð¿ÑÐ¾ÑÑ .net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0" y="826468"/>
            <a:ext cx="1041572" cy="10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Ð°ÑÑÐ¸Ð½ÐºÐ¸ Ð¿Ð¾ Ð·Ð°Ð¿ÑÐ¾ÑÑ react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3152" y="3853939"/>
            <a:ext cx="1045767" cy="7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19014" y="2925374"/>
            <a:ext cx="1032599" cy="108105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9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596B45-BF44-4008-A6C7-61336F285D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Старые подходы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66668052"/>
              </p:ext>
            </p:extLst>
          </p:nvPr>
        </p:nvGraphicFramePr>
        <p:xfrm>
          <a:off x="165409" y="2033898"/>
          <a:ext cx="6532095" cy="1293557"/>
        </p:xfrm>
        <a:graphic>
          <a:graphicData uri="http://schemas.openxmlformats.org/drawingml/2006/table">
            <a:tbl>
              <a:tblPr firstRow="1" bandRow="1">
                <a:tableStyleId>{5AA712F7-AAB5-4207-BEF7-E79AB67DBBFF}</a:tableStyleId>
              </a:tblPr>
              <a:tblGrid>
                <a:gridCol w="1056640"/>
                <a:gridCol w="1444239"/>
                <a:gridCol w="1367327"/>
                <a:gridCol w="1726250"/>
                <a:gridCol w="937639"/>
              </a:tblGrid>
              <a:tr h="63326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язык с разработчиками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Разнообразие</a:t>
                      </a:r>
                      <a:r>
                        <a:rPr lang="ru-RU" sz="1200" baseline="0" dirty="0" smtClean="0"/>
                        <a:t> тестируемых компонент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Переиспользование</a:t>
                      </a:r>
                      <a:r>
                        <a:rPr lang="ru-RU" sz="1200" baseline="0" dirty="0" smtClean="0"/>
                        <a:t> другими командами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Debug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</a:tr>
              <a:tr h="3301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Ruby</a:t>
                      </a:r>
                      <a:endParaRPr lang="ru-RU" sz="14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98" marR="68598" marT="34290" marB="34290"/>
                </a:tc>
              </a:tr>
              <a:tr h="3301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Protractor</a:t>
                      </a:r>
                      <a:endParaRPr lang="ru-RU" sz="14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93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0A0C3C1-AAAE-41E7-A814-14A3BD553A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Переиспользование другими командами</a:t>
            </a:r>
            <a:br>
              <a:rPr lang="ru-RU" dirty="0"/>
            </a:br>
            <a:endParaRPr lang="ru-RU" dirty="0"/>
          </a:p>
        </p:txBody>
      </p:sp>
      <p:pic>
        <p:nvPicPr>
          <p:cNvPr id="2054" name="Picture 6" descr="Ð°ÑÑÐ¸Ð½ÐºÐ¸ Ð¿Ð¾ Ð·Ð°Ð¿ÑÐ¾ÑÑ ÑÐµÐ»Ð¾Ð²ÐµÐº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44" y="1584252"/>
            <a:ext cx="880218" cy="14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Ð°ÑÑÐ¸Ð½ÐºÐ¸ Ð¿Ð¾ Ð·Ð°Ð¿ÑÐ¾ÑÑ ÑÐµÐ»Ð¾Ð²ÐµÐº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56297" y="1446296"/>
            <a:ext cx="679725" cy="156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Ð°ÑÑÐ¸Ð½ÐºÐ¸ Ð¿Ð¾ Ð·Ð°Ð¿ÑÐ¾ÑÑ ÑÐµÐ»Ð¾Ð²ÐµÐº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96" y="1017725"/>
            <a:ext cx="930437" cy="9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89" y="2012520"/>
            <a:ext cx="2372408" cy="26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596B45-BF44-4008-A6C7-61336F285D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Старые подходы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61593245"/>
              </p:ext>
            </p:extLst>
          </p:nvPr>
        </p:nvGraphicFramePr>
        <p:xfrm>
          <a:off x="165409" y="2033898"/>
          <a:ext cx="6532095" cy="1293557"/>
        </p:xfrm>
        <a:graphic>
          <a:graphicData uri="http://schemas.openxmlformats.org/drawingml/2006/table">
            <a:tbl>
              <a:tblPr firstRow="1" bandRow="1">
                <a:tableStyleId>{5AA712F7-AAB5-4207-BEF7-E79AB67DBBFF}</a:tableStyleId>
              </a:tblPr>
              <a:tblGrid>
                <a:gridCol w="1056640"/>
                <a:gridCol w="1444239"/>
                <a:gridCol w="1367327"/>
                <a:gridCol w="1726250"/>
                <a:gridCol w="937639"/>
              </a:tblGrid>
              <a:tr h="63326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язык с разработчиками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Разнообразие</a:t>
                      </a:r>
                      <a:r>
                        <a:rPr lang="ru-RU" sz="1200" baseline="0" dirty="0" smtClean="0"/>
                        <a:t> тестируемых компонент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Переиспользование</a:t>
                      </a:r>
                      <a:r>
                        <a:rPr lang="ru-RU" sz="1200" baseline="0" dirty="0" smtClean="0"/>
                        <a:t> другими командами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Debug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</a:tr>
              <a:tr h="3301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Ruby</a:t>
                      </a:r>
                      <a:endParaRPr lang="ru-RU" sz="14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98" marR="68598" marT="34290" marB="34290"/>
                </a:tc>
              </a:tr>
              <a:tr h="3301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Protractor</a:t>
                      </a:r>
                      <a:endParaRPr lang="ru-RU" sz="14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23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45" y="1724845"/>
            <a:ext cx="1686500" cy="1655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ltGray">
          <a:xfrm>
            <a:off x="2050741" y="4384875"/>
            <a:ext cx="152913" cy="23800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pPr eaLnBrk="0" hangingPunct="0"/>
            <a:endParaRPr lang="ru-RU" sz="105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23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0A0C3C1-AAAE-41E7-A814-14A3BD553A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Разнообразие тестируемых компонент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Ð°ÑÑÐ¸Ð½ÐºÐ¸ Ð¿Ð¾ Ð·Ð°Ð¿ÑÐ¾ÑÑ ch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" y="1859928"/>
            <a:ext cx="1080358" cy="108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Ð°ÑÑÐ¸Ð½ÐºÐ¸ Ð¿Ð¾ Ð·Ð°Ð¿ÑÐ¾ÑÑ 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38" y="1998393"/>
            <a:ext cx="857803" cy="84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Ð°ÑÑÐ¸Ð½ÐºÐ¸ Ð¿Ð¾ Ð·Ð°Ð¿ÑÐ¾ÑÑ mo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9" y="2940286"/>
            <a:ext cx="865857" cy="86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Ð°ÑÑÐ¸Ð½ÐºÐ¸ Ð¿Ð¾ Ð·Ð°Ð¿ÑÐ¾ÑÑ desktop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62" y="1978181"/>
            <a:ext cx="1827962" cy="182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Ð°ÑÑÐ¸Ð½ÐºÐ¸ Ð¿Ð¾ Ð·Ð°Ð¿ÑÐ¾ÑÑ android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48" y="1181041"/>
            <a:ext cx="1156536" cy="13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Ð°ÑÑÐ¸Ð½ÐºÐ¸ Ð¿Ð¾ Ð·Ð°Ð¿ÑÐ¾ÑÑ ios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59" y="2653834"/>
            <a:ext cx="1500673" cy="150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5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596B45-BF44-4008-A6C7-61336F285D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Старые подходы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9634592"/>
              </p:ext>
            </p:extLst>
          </p:nvPr>
        </p:nvGraphicFramePr>
        <p:xfrm>
          <a:off x="165409" y="2033898"/>
          <a:ext cx="6532095" cy="1293557"/>
        </p:xfrm>
        <a:graphic>
          <a:graphicData uri="http://schemas.openxmlformats.org/drawingml/2006/table">
            <a:tbl>
              <a:tblPr firstRow="1" bandRow="1">
                <a:tableStyleId>{5AA712F7-AAB5-4207-BEF7-E79AB67DBBFF}</a:tableStyleId>
              </a:tblPr>
              <a:tblGrid>
                <a:gridCol w="1056640"/>
                <a:gridCol w="1444239"/>
                <a:gridCol w="1367327"/>
                <a:gridCol w="1726250"/>
                <a:gridCol w="937639"/>
              </a:tblGrid>
              <a:tr h="63326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язык с разработчиками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Разнообразие</a:t>
                      </a:r>
                      <a:r>
                        <a:rPr lang="ru-RU" sz="1200" baseline="0" dirty="0" smtClean="0"/>
                        <a:t> тестируемых компонент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Переиспользование</a:t>
                      </a:r>
                      <a:r>
                        <a:rPr lang="ru-RU" sz="1200" baseline="0" dirty="0" smtClean="0"/>
                        <a:t> другими командами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Debug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</a:tr>
              <a:tr h="3301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Ruby</a:t>
                      </a:r>
                      <a:endParaRPr lang="ru-RU" sz="14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98" marR="68598" marT="34290" marB="34290"/>
                </a:tc>
              </a:tr>
              <a:tr h="3301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Protractor</a:t>
                      </a:r>
                      <a:endParaRPr lang="ru-RU" sz="14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9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596B45-BF44-4008-A6C7-61336F285D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Старые подходы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98458463"/>
              </p:ext>
            </p:extLst>
          </p:nvPr>
        </p:nvGraphicFramePr>
        <p:xfrm>
          <a:off x="165409" y="2033898"/>
          <a:ext cx="6532095" cy="1293557"/>
        </p:xfrm>
        <a:graphic>
          <a:graphicData uri="http://schemas.openxmlformats.org/drawingml/2006/table">
            <a:tbl>
              <a:tblPr firstRow="1" bandRow="1">
                <a:tableStyleId>{5AA712F7-AAB5-4207-BEF7-E79AB67DBBFF}</a:tableStyleId>
              </a:tblPr>
              <a:tblGrid>
                <a:gridCol w="1056640"/>
                <a:gridCol w="1444239"/>
                <a:gridCol w="1367327"/>
                <a:gridCol w="1726250"/>
                <a:gridCol w="937639"/>
              </a:tblGrid>
              <a:tr h="63326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язык с разработчиками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Разнообразие</a:t>
                      </a:r>
                      <a:r>
                        <a:rPr lang="ru-RU" sz="1200" baseline="0" dirty="0" smtClean="0"/>
                        <a:t> тестируемых компонент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Переиспользование</a:t>
                      </a:r>
                      <a:r>
                        <a:rPr lang="ru-RU" sz="1200" baseline="0" dirty="0" smtClean="0"/>
                        <a:t> другими командами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Debug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</a:tr>
              <a:tr h="3301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Ruby</a:t>
                      </a:r>
                      <a:endParaRPr lang="ru-RU" sz="14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92D050"/>
                    </a:solidFill>
                  </a:tcPr>
                </a:tc>
              </a:tr>
              <a:tr h="3301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Protractor</a:t>
                      </a:r>
                      <a:endParaRPr lang="ru-RU" sz="14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0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596B45-BF44-4008-A6C7-61336F285D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Старые подходы </a:t>
            </a:r>
            <a:r>
              <a:rPr lang="en-US" dirty="0" smtClean="0"/>
              <a:t>vs </a:t>
            </a:r>
            <a:r>
              <a:rPr lang="ru-RU" dirty="0" smtClean="0"/>
              <a:t>новый</a:t>
            </a:r>
            <a:endParaRPr lang="ru-RU" dirty="0"/>
          </a:p>
        </p:txBody>
      </p:sp>
      <p:pic>
        <p:nvPicPr>
          <p:cNvPr id="7170" name="Picture 2" descr="Ð°ÑÑÐ¸Ð½ÐºÐ¸ Ð¿Ð¾ Ð·Ð°Ð¿ÑÐ¾ÑÑ juni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62" y="3162516"/>
            <a:ext cx="1781675" cy="1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807094"/>
              </p:ext>
            </p:extLst>
          </p:nvPr>
        </p:nvGraphicFramePr>
        <p:xfrm>
          <a:off x="165409" y="2033898"/>
          <a:ext cx="6532095" cy="1623702"/>
        </p:xfrm>
        <a:graphic>
          <a:graphicData uri="http://schemas.openxmlformats.org/drawingml/2006/table">
            <a:tbl>
              <a:tblPr firstRow="1" bandRow="1">
                <a:tableStyleId>{5AA712F7-AAB5-4207-BEF7-E79AB67DBBFF}</a:tableStyleId>
              </a:tblPr>
              <a:tblGrid>
                <a:gridCol w="1056640"/>
                <a:gridCol w="1444239"/>
                <a:gridCol w="1367327"/>
                <a:gridCol w="1726250"/>
                <a:gridCol w="937639"/>
              </a:tblGrid>
              <a:tr h="63326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язык с разработчиками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Разнообразие</a:t>
                      </a:r>
                      <a:r>
                        <a:rPr lang="ru-RU" sz="1200" baseline="0" dirty="0" smtClean="0"/>
                        <a:t> тестируемых компонент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Переиспользование</a:t>
                      </a:r>
                      <a:r>
                        <a:rPr lang="ru-RU" sz="1200" baseline="0" dirty="0" smtClean="0"/>
                        <a:t> другими командами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Debug</a:t>
                      </a:r>
                      <a:endParaRPr lang="ru-RU" sz="1200" dirty="0"/>
                    </a:p>
                  </a:txBody>
                  <a:tcPr marL="68598" marR="68598" marT="34290" marB="34290"/>
                </a:tc>
              </a:tr>
              <a:tr h="3301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Ruby</a:t>
                      </a:r>
                      <a:endParaRPr lang="ru-RU" sz="14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92D050"/>
                    </a:solidFill>
                  </a:tcPr>
                </a:tc>
              </a:tr>
              <a:tr h="3301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Protractor</a:t>
                      </a:r>
                      <a:endParaRPr lang="ru-RU" sz="14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FF0000"/>
                    </a:solidFill>
                  </a:tcPr>
                </a:tc>
              </a:tr>
              <a:tr h="330145">
                <a:tc>
                  <a:txBody>
                    <a:bodyPr/>
                    <a:lstStyle/>
                    <a:p>
                      <a:pPr marL="0" marR="0" indent="0" algn="l" defTabSz="6843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Java</a:t>
                      </a:r>
                      <a:endParaRPr lang="ru-RU" sz="1400" dirty="0" smtClean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98" marR="68598" marT="34290" marB="3429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856" y="2458974"/>
            <a:ext cx="3017319" cy="159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5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одного </a:t>
            </a:r>
            <a:r>
              <a:rPr lang="ru-RU" dirty="0" err="1" smtClean="0"/>
              <a:t>фреймворка</a:t>
            </a:r>
            <a:r>
              <a:rPr lang="ru-RU" dirty="0" smtClean="0"/>
              <a:t> мало?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609" y="1539388"/>
            <a:ext cx="2952750" cy="243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25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</a:t>
            </a:r>
            <a:r>
              <a:rPr lang="en-US" dirty="0" smtClean="0"/>
              <a:t>Java</a:t>
            </a:r>
          </a:p>
          <a:p>
            <a:r>
              <a:rPr lang="ru-RU" sz="2800" dirty="0" smtClean="0">
                <a:solidFill>
                  <a:srgbClr val="0E2EA8"/>
                </a:solidFill>
              </a:rPr>
              <a:t>Синтаксические и логические улучшения</a:t>
            </a:r>
          </a:p>
          <a:p>
            <a:r>
              <a:rPr lang="en-US" dirty="0" smtClean="0"/>
              <a:t>Multi-environment </a:t>
            </a:r>
            <a:r>
              <a:rPr lang="ru-RU" dirty="0" smtClean="0"/>
              <a:t>тестирование</a:t>
            </a:r>
          </a:p>
          <a:p>
            <a:r>
              <a:rPr lang="ru-RU" dirty="0" smtClean="0"/>
              <a:t>Использование новых </a:t>
            </a:r>
            <a:r>
              <a:rPr lang="ru-RU" dirty="0" err="1" smtClean="0"/>
              <a:t>фич</a:t>
            </a:r>
            <a:r>
              <a:rPr lang="ru-RU" dirty="0" smtClean="0"/>
              <a:t> </a:t>
            </a:r>
            <a:r>
              <a:rPr lang="en-US" dirty="0" smtClean="0"/>
              <a:t>Selenide</a:t>
            </a:r>
          </a:p>
          <a:p>
            <a:r>
              <a:rPr lang="ru-RU" dirty="0" smtClean="0"/>
              <a:t>Опыт перехода с 4го на 5й </a:t>
            </a:r>
            <a:r>
              <a:rPr lang="en-US" dirty="0" smtClean="0"/>
              <a:t>JUnit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0A0C3C1-AAAE-41E7-A814-14A3BD553A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Трехслойная структура классов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 bwMode="ltGray">
          <a:xfrm>
            <a:off x="1949367" y="1684576"/>
            <a:ext cx="2587810" cy="14614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pPr marL="257175" indent="-257175" eaLnBrk="0" hangingPunct="0">
              <a:buAutoNum type="arabicPeriod"/>
            </a:pPr>
            <a:r>
              <a:rPr lang="en-US" sz="3000" dirty="0">
                <a:latin typeface="+mn-lt"/>
              </a:rPr>
              <a:t>Page Block</a:t>
            </a:r>
          </a:p>
          <a:p>
            <a:pPr marL="257175" indent="-257175" eaLnBrk="0" hangingPunct="0">
              <a:buAutoNum type="arabicPeriod"/>
            </a:pPr>
            <a:r>
              <a:rPr lang="en-US" sz="3000" dirty="0">
                <a:latin typeface="+mn-lt"/>
              </a:rPr>
              <a:t>Page Object</a:t>
            </a:r>
          </a:p>
          <a:p>
            <a:pPr marL="257175" indent="-257175" eaLnBrk="0" hangingPunct="0">
              <a:buAutoNum type="arabicPeriod"/>
            </a:pPr>
            <a:r>
              <a:rPr lang="en-US" sz="3000" dirty="0">
                <a:latin typeface="+mn-lt"/>
              </a:rPr>
              <a:t>Step</a:t>
            </a:r>
            <a:endParaRPr lang="ru-RU" sz="3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240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7" y="1222777"/>
            <a:ext cx="5640650" cy="290327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Block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 bwMode="ltGray">
          <a:xfrm>
            <a:off x="64418" y="1625383"/>
            <a:ext cx="806873" cy="3072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pPr eaLnBrk="0" hangingPunct="0"/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Header</a:t>
            </a:r>
            <a:endParaRPr lang="ru-RU" sz="1500" b="1" dirty="0" err="1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4" name="Прямая со стрелкой 13"/>
          <p:cNvCxnSpPr>
            <a:stCxn id="12" idx="0"/>
          </p:cNvCxnSpPr>
          <p:nvPr/>
        </p:nvCxnSpPr>
        <p:spPr bwMode="auto">
          <a:xfrm flipV="1">
            <a:off x="467855" y="1288719"/>
            <a:ext cx="546522" cy="33666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/>
          </a:ln>
        </p:spPr>
      </p:cxnSp>
      <p:sp>
        <p:nvSpPr>
          <p:cNvPr id="17" name="TextBox 16"/>
          <p:cNvSpPr txBox="1"/>
          <p:nvPr/>
        </p:nvSpPr>
        <p:spPr bwMode="ltGray">
          <a:xfrm>
            <a:off x="6057026" y="3287216"/>
            <a:ext cx="794049" cy="3072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pPr eaLnBrk="0" hangingPunct="0"/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Cookie</a:t>
            </a:r>
            <a:endParaRPr lang="ru-RU" sz="1500" b="1" dirty="0" err="1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9" name="Прямая со стрелкой 18"/>
          <p:cNvCxnSpPr>
            <a:stCxn id="17" idx="2"/>
          </p:cNvCxnSpPr>
          <p:nvPr/>
        </p:nvCxnSpPr>
        <p:spPr bwMode="auto">
          <a:xfrm flipH="1">
            <a:off x="5703785" y="3594474"/>
            <a:ext cx="750266" cy="25800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/>
          </a:ln>
        </p:spPr>
      </p:cxnSp>
      <p:sp>
        <p:nvSpPr>
          <p:cNvPr id="20" name="TextBox 19"/>
          <p:cNvSpPr txBox="1"/>
          <p:nvPr/>
        </p:nvSpPr>
        <p:spPr bwMode="ltGray">
          <a:xfrm>
            <a:off x="5464454" y="1607586"/>
            <a:ext cx="1316628" cy="3072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pPr eaLnBrk="0" hangingPunct="0"/>
            <a:r>
              <a:rPr lang="en-US" sz="15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MainContent</a:t>
            </a:r>
            <a:endParaRPr lang="ru-RU" sz="1500" b="1" dirty="0" err="1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2" name="Прямая со стрелкой 21"/>
          <p:cNvCxnSpPr>
            <a:stCxn id="20" idx="2"/>
          </p:cNvCxnSpPr>
          <p:nvPr/>
        </p:nvCxnSpPr>
        <p:spPr bwMode="auto">
          <a:xfrm flipH="1">
            <a:off x="4951756" y="1914844"/>
            <a:ext cx="1171012" cy="3796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213901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0A0C3C1-AAAE-41E7-A814-14A3BD553A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PageBlock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ltGray">
          <a:xfrm>
            <a:off x="913538" y="1284125"/>
            <a:ext cx="5643309" cy="256941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75685" tIns="37843" rIns="75685" bIns="37843" rtlCol="0" anchor="t" anchorCtr="0">
            <a:spAutoFit/>
          </a:bodyPr>
          <a:lstStyle/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@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FindBy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className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350" dirty="0">
                <a:solidFill>
                  <a:schemeClr val="accent5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“header”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)</a:t>
            </a:r>
          </a:p>
          <a:p>
            <a:pPr eaLnBrk="0" hangingPunct="0"/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class Header {</a:t>
            </a: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@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FindBy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className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350" dirty="0">
                <a:solidFill>
                  <a:schemeClr val="accent5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“login”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)</a:t>
            </a: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SelenideElement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login;</a:t>
            </a:r>
          </a:p>
          <a:p>
            <a:pPr eaLnBrk="0" hangingPunct="0"/>
            <a:endParaRPr lang="en-US" sz="135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@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FindByTitle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(title = </a:t>
            </a:r>
            <a:r>
              <a:rPr lang="en-US" sz="1350" dirty="0">
                <a:solidFill>
                  <a:schemeClr val="accent5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“</a:t>
            </a:r>
            <a:r>
              <a:rPr lang="ru-RU" sz="1350" dirty="0">
                <a:solidFill>
                  <a:schemeClr val="accent5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Программа”</a:t>
            </a:r>
            <a:r>
              <a:rPr lang="ru-RU" sz="1350" dirty="0"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element = LINK)</a:t>
            </a: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SelenideElement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program;</a:t>
            </a:r>
          </a:p>
          <a:p>
            <a:pPr eaLnBrk="0" hangingPunct="0"/>
            <a:endParaRPr lang="en-US" sz="135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void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goToProgram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   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program.click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}</a:t>
            </a:r>
          </a:p>
          <a:p>
            <a:pPr eaLnBrk="0" hangingPunct="0"/>
            <a:r>
              <a:rPr lang="en-US" sz="1350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350" dirty="0" err="1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3538" y="1222009"/>
            <a:ext cx="3470456" cy="350417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E2E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0A0C3C1-AAAE-41E7-A814-14A3BD553A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PageBlock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ltGray">
          <a:xfrm>
            <a:off x="913538" y="1284125"/>
            <a:ext cx="5643309" cy="256941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75685" tIns="37843" rIns="75685" bIns="37843" rtlCol="0" anchor="t" anchorCtr="0">
            <a:spAutoFit/>
          </a:bodyPr>
          <a:lstStyle/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@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FindBy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className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350" dirty="0">
                <a:solidFill>
                  <a:schemeClr val="accent5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“header”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)</a:t>
            </a:r>
          </a:p>
          <a:p>
            <a:pPr eaLnBrk="0" hangingPunct="0"/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class Header {</a:t>
            </a: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@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FindBy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className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350" dirty="0">
                <a:solidFill>
                  <a:schemeClr val="accent5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“login”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)</a:t>
            </a: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SelenideElement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login;</a:t>
            </a:r>
          </a:p>
          <a:p>
            <a:pPr eaLnBrk="0" hangingPunct="0"/>
            <a:endParaRPr lang="en-US" sz="135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@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FindByTitle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(title = </a:t>
            </a:r>
            <a:r>
              <a:rPr lang="en-US" sz="1350" dirty="0">
                <a:solidFill>
                  <a:schemeClr val="accent5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“</a:t>
            </a:r>
            <a:r>
              <a:rPr lang="ru-RU" sz="1350" dirty="0">
                <a:solidFill>
                  <a:schemeClr val="accent5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Программа”</a:t>
            </a:r>
            <a:r>
              <a:rPr lang="ru-RU" sz="1350" dirty="0"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element = LINK)</a:t>
            </a: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SelenideElement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program;</a:t>
            </a:r>
          </a:p>
          <a:p>
            <a:pPr eaLnBrk="0" hangingPunct="0"/>
            <a:endParaRPr lang="en-US" sz="135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void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goToProgram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   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program.click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}</a:t>
            </a:r>
          </a:p>
          <a:p>
            <a:pPr eaLnBrk="0" hangingPunct="0"/>
            <a:r>
              <a:rPr lang="en-US" sz="1350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350" dirty="0" err="1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3537" y="1717677"/>
            <a:ext cx="5643309" cy="1136618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3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3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45" y="1724845"/>
            <a:ext cx="1686500" cy="1655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75" y="1724846"/>
            <a:ext cx="2177477" cy="181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0A0C3C1-AAAE-41E7-A814-14A3BD553A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PageBlock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ltGray">
          <a:xfrm>
            <a:off x="913538" y="1284125"/>
            <a:ext cx="5643309" cy="256941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75685" tIns="37843" rIns="75685" bIns="37843" rtlCol="0" anchor="t" anchorCtr="0">
            <a:spAutoFit/>
          </a:bodyPr>
          <a:lstStyle/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@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FindBy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className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350" dirty="0">
                <a:solidFill>
                  <a:schemeClr val="accent5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“header”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)</a:t>
            </a:r>
          </a:p>
          <a:p>
            <a:pPr eaLnBrk="0" hangingPunct="0"/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class Header {</a:t>
            </a: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@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FindBy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className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350" dirty="0">
                <a:solidFill>
                  <a:schemeClr val="accent5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“login”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)</a:t>
            </a: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SelenideElement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login;</a:t>
            </a:r>
          </a:p>
          <a:p>
            <a:pPr eaLnBrk="0" hangingPunct="0"/>
            <a:endParaRPr lang="en-US" sz="135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@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FindByTitle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(title = </a:t>
            </a:r>
            <a:r>
              <a:rPr lang="en-US" sz="1350" dirty="0">
                <a:solidFill>
                  <a:schemeClr val="accent5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“</a:t>
            </a:r>
            <a:r>
              <a:rPr lang="ru-RU" sz="1350" dirty="0">
                <a:solidFill>
                  <a:schemeClr val="accent5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Программа”</a:t>
            </a:r>
            <a:r>
              <a:rPr lang="ru-RU" sz="1350" dirty="0"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element = LINK)</a:t>
            </a: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SelenideElement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program;</a:t>
            </a:r>
          </a:p>
          <a:p>
            <a:pPr eaLnBrk="0" hangingPunct="0"/>
            <a:endParaRPr lang="en-US" sz="135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void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goToProgram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   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program.click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pPr eaLnBrk="0" hangingPunct="0"/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}</a:t>
            </a:r>
          </a:p>
          <a:p>
            <a:pPr eaLnBrk="0" hangingPunct="0"/>
            <a:r>
              <a:rPr lang="en-US" sz="1350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350" dirty="0" err="1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3538" y="2862841"/>
            <a:ext cx="3470456" cy="786213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F09D1E5-8154-498E-9FDC-313D8266BD2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PageObject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ltGray">
          <a:xfrm>
            <a:off x="170916" y="1101222"/>
            <a:ext cx="6687084" cy="335424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75685" tIns="37843" rIns="75685" bIns="37843" rtlCol="0" anchor="t" anchorCtr="0">
            <a:spAutoFit/>
          </a:bodyPr>
          <a:lstStyle/>
          <a:p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class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{</a:t>
            </a:r>
            <a:endParaRPr lang="ru-RU" sz="135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Header header = </a:t>
            </a:r>
            <a:r>
              <a:rPr lang="en-US" sz="1350" dirty="0" err="1" smtClean="0">
                <a:latin typeface="Andale Mono" charset="0"/>
                <a:ea typeface="Andale Mono" charset="0"/>
                <a:cs typeface="Andale Mono" charset="0"/>
              </a:rPr>
              <a:t>Selenide.page</a:t>
            </a:r>
            <a:r>
              <a:rPr lang="en-US" sz="1350" dirty="0" smtClean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350" dirty="0" err="1" smtClean="0">
                <a:latin typeface="Andale Mono" charset="0"/>
                <a:ea typeface="Andale Mono" charset="0"/>
                <a:cs typeface="Andale Mono" charset="0"/>
              </a:rPr>
              <a:t>Header.class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);</a:t>
            </a:r>
            <a:endParaRPr lang="ru-RU" sz="135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35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Selenide.</a:t>
            </a:r>
            <a:r>
              <a:rPr lang="en-US" sz="1350" dirty="0" err="1" smtClean="0">
                <a:latin typeface="Andale Mono" charset="0"/>
                <a:ea typeface="Andale Mono" charset="0"/>
                <a:cs typeface="Andale Mono" charset="0"/>
              </a:rPr>
              <a:t>page</a:t>
            </a:r>
            <a:r>
              <a:rPr lang="en-US" sz="1350" dirty="0" smtClean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350" dirty="0" err="1" smtClean="0">
                <a:latin typeface="Andale Mono" charset="0"/>
                <a:ea typeface="Andale Mono" charset="0"/>
                <a:cs typeface="Andale Mono" charset="0"/>
              </a:rPr>
              <a:t>MainPage.class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);</a:t>
            </a:r>
            <a:endParaRPr lang="ru-RU" sz="135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35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CookieAlert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cookieAlert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Selenide.</a:t>
            </a:r>
            <a:r>
              <a:rPr lang="en-US" sz="1350" dirty="0" err="1" smtClean="0">
                <a:latin typeface="Andale Mono" charset="0"/>
                <a:ea typeface="Andale Mono" charset="0"/>
                <a:cs typeface="Andale Mono" charset="0"/>
              </a:rPr>
              <a:t>page</a:t>
            </a:r>
            <a:r>
              <a:rPr lang="en-US" sz="1350" dirty="0" smtClean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350" dirty="0" err="1" smtClean="0">
                <a:latin typeface="Andale Mono" charset="0"/>
                <a:ea typeface="Andale Mono" charset="0"/>
                <a:cs typeface="Andale Mono" charset="0"/>
              </a:rPr>
              <a:t>CookieAlert.class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);</a:t>
            </a:r>
            <a:endParaRPr lang="ru-RU" sz="135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35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void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goToProgram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() {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header.goToProgram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(); }</a:t>
            </a:r>
          </a:p>
          <a:p>
            <a:endParaRPr lang="en-US" sz="135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void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acceptCookieAndRefresh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() { 	</a:t>
            </a: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cookieAlert.accept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Selenide.refresh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cookieAlert.verifyIsHidden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}</a:t>
            </a:r>
            <a:endParaRPr lang="ru-RU" sz="135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35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endParaRPr lang="ru-RU" sz="1050" b="1" dirty="0" err="1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839" y="1324599"/>
            <a:ext cx="6236030" cy="1187840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F09D1E5-8154-498E-9FDC-313D8266BD2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PageObject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ltGray">
          <a:xfrm>
            <a:off x="170916" y="1101222"/>
            <a:ext cx="6687084" cy="335424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75685" tIns="37843" rIns="75685" bIns="37843" rtlCol="0" anchor="t" anchorCtr="0">
            <a:spAutoFit/>
          </a:bodyPr>
          <a:lstStyle/>
          <a:p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class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{</a:t>
            </a:r>
            <a:endParaRPr lang="ru-RU" sz="135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Header header = </a:t>
            </a:r>
            <a:r>
              <a:rPr lang="en-US" sz="1350" dirty="0" err="1" smtClean="0">
                <a:latin typeface="Andale Mono" charset="0"/>
                <a:ea typeface="Andale Mono" charset="0"/>
                <a:cs typeface="Andale Mono" charset="0"/>
              </a:rPr>
              <a:t>Selenide.page</a:t>
            </a:r>
            <a:r>
              <a:rPr lang="en-US" sz="1350" dirty="0" smtClean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350" dirty="0" err="1" smtClean="0">
                <a:latin typeface="Andale Mono" charset="0"/>
                <a:ea typeface="Andale Mono" charset="0"/>
                <a:cs typeface="Andale Mono" charset="0"/>
              </a:rPr>
              <a:t>Header.class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);</a:t>
            </a:r>
            <a:endParaRPr lang="ru-RU" sz="135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35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Selenide.</a:t>
            </a:r>
            <a:r>
              <a:rPr lang="en-US" sz="1350" dirty="0" err="1" smtClean="0">
                <a:latin typeface="Andale Mono" charset="0"/>
                <a:ea typeface="Andale Mono" charset="0"/>
                <a:cs typeface="Andale Mono" charset="0"/>
              </a:rPr>
              <a:t>page</a:t>
            </a:r>
            <a:r>
              <a:rPr lang="en-US" sz="1350" dirty="0" smtClean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350" dirty="0" err="1" smtClean="0">
                <a:latin typeface="Andale Mono" charset="0"/>
                <a:ea typeface="Andale Mono" charset="0"/>
                <a:cs typeface="Andale Mono" charset="0"/>
              </a:rPr>
              <a:t>MainPage.class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);</a:t>
            </a:r>
            <a:endParaRPr lang="ru-RU" sz="135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35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CookieAlert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cookieAlert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Selenide.</a:t>
            </a:r>
            <a:r>
              <a:rPr lang="en-US" sz="1350" dirty="0" err="1" smtClean="0">
                <a:latin typeface="Andale Mono" charset="0"/>
                <a:ea typeface="Andale Mono" charset="0"/>
                <a:cs typeface="Andale Mono" charset="0"/>
              </a:rPr>
              <a:t>page</a:t>
            </a:r>
            <a:r>
              <a:rPr lang="en-US" sz="1350" dirty="0" smtClean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350" dirty="0" err="1" smtClean="0">
                <a:latin typeface="Andale Mono" charset="0"/>
                <a:ea typeface="Andale Mono" charset="0"/>
                <a:cs typeface="Andale Mono" charset="0"/>
              </a:rPr>
              <a:t>CookieAlert.class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);</a:t>
            </a:r>
            <a:endParaRPr lang="ru-RU" sz="135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35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void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goToProgram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() {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header.goToProgram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(); }</a:t>
            </a:r>
          </a:p>
          <a:p>
            <a:endParaRPr lang="en-US" sz="135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void 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acceptCookieAndRefresh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() { 	</a:t>
            </a: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cookieAlert.accept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Selenide.refresh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350" dirty="0" err="1">
                <a:latin typeface="Andale Mono" charset="0"/>
                <a:ea typeface="Andale Mono" charset="0"/>
                <a:cs typeface="Andale Mono" charset="0"/>
              </a:rPr>
              <a:t>cookieAlert.verifyIsHidden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    }</a:t>
            </a:r>
            <a:endParaRPr lang="ru-RU" sz="135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35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endParaRPr lang="ru-RU" sz="1050" b="1" dirty="0" err="1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839" y="2469734"/>
            <a:ext cx="6236030" cy="1623701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5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0A0C3C1-AAAE-41E7-A814-14A3BD553A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ltGray">
          <a:xfrm>
            <a:off x="527849" y="1110949"/>
            <a:ext cx="5638324" cy="356199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class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{</a:t>
            </a: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LoginPage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loginPage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= new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LoginPage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new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();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ProgramPage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programPage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= new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ProgramPage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();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@Step(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“Login and go to program”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)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void </a:t>
            </a:r>
            <a:r>
              <a:rPr lang="en-US" sz="1200" dirty="0" err="1" smtClean="0">
                <a:latin typeface="Andale Mono" charset="0"/>
                <a:ea typeface="Andale Mono" charset="0"/>
                <a:cs typeface="Andale Mono" charset="0"/>
              </a:rPr>
              <a:t>loginAndGoToProgram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(String user) 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{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    </a:t>
            </a:r>
            <a:r>
              <a:rPr lang="en-US" sz="1200" dirty="0" err="1" smtClean="0">
                <a:latin typeface="Andale Mono" charset="0"/>
                <a:ea typeface="Andale Mono" charset="0"/>
                <a:cs typeface="Andale Mono" charset="0"/>
              </a:rPr>
              <a:t>loginPage.login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(user);</a:t>
            </a:r>
            <a:endParaRPr lang="en-US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mainPage.goToProgram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()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ru-RU" sz="12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@Step(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“Verify speakers count”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)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void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verifySpeakersCount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(String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expectedCount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) {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    </a:t>
            </a:r>
            <a:r>
              <a:rPr lang="ru-RU" sz="1200" dirty="0" err="1">
                <a:latin typeface="Andale Mono" charset="0"/>
                <a:ea typeface="Andale Mono" charset="0"/>
                <a:cs typeface="Andale Mono" charset="0"/>
              </a:rPr>
              <a:t>programPage.v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erifySpeakersCount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expectedCount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);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eaLnBrk="0" hangingPunct="0"/>
            <a:endParaRPr lang="ru-RU" sz="1050" dirty="0" err="1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9419" y="1350237"/>
            <a:ext cx="5710687" cy="982765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1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0A0C3C1-AAAE-41E7-A814-14A3BD553A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ltGray">
          <a:xfrm>
            <a:off x="527849" y="1110949"/>
            <a:ext cx="5638324" cy="356199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class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{</a:t>
            </a: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LoginPage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loginPage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= new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LoginPage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new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();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ProgramPage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programPage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= new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ProgramPage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();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@Step(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“Login and go to program”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)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void </a:t>
            </a:r>
            <a:r>
              <a:rPr lang="en-US" sz="1200" dirty="0" err="1" smtClean="0">
                <a:latin typeface="Andale Mono" charset="0"/>
                <a:ea typeface="Andale Mono" charset="0"/>
                <a:cs typeface="Andale Mono" charset="0"/>
              </a:rPr>
              <a:t>loginAndGoToProgram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(String user) 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{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    </a:t>
            </a:r>
            <a:r>
              <a:rPr lang="en-US" sz="1200" dirty="0" err="1" smtClean="0">
                <a:latin typeface="Andale Mono" charset="0"/>
                <a:ea typeface="Andale Mono" charset="0"/>
                <a:cs typeface="Andale Mono" charset="0"/>
              </a:rPr>
              <a:t>loginPage.login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(user);</a:t>
            </a:r>
            <a:endParaRPr lang="en-US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mainPage.goToProgram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()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ru-RU" sz="12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@Step(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“Verify speakers count”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)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void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verifySpeakersCount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(String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expectedCount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) {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    </a:t>
            </a:r>
            <a:r>
              <a:rPr lang="ru-RU" sz="1200" dirty="0" err="1">
                <a:latin typeface="Andale Mono" charset="0"/>
                <a:ea typeface="Andale Mono" charset="0"/>
                <a:cs typeface="Andale Mono" charset="0"/>
              </a:rPr>
              <a:t>programPage.v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erifySpeakersCount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expectedCount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);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eaLnBrk="0" hangingPunct="0"/>
            <a:endParaRPr lang="ru-RU" sz="1050" dirty="0" err="1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9419" y="2367211"/>
            <a:ext cx="5710687" cy="1956961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6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35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 bwMode="ltGray">
          <a:xfrm>
            <a:off x="303398" y="1632318"/>
            <a:ext cx="6382118" cy="2177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class </a:t>
            </a:r>
            <a:r>
              <a:rPr lang="en-US" dirty="0" err="1" smtClean="0">
                <a:latin typeface="Andale Mono" charset="0"/>
                <a:ea typeface="Andale Mono" charset="0"/>
                <a:cs typeface="Andale Mono" charset="0"/>
              </a:rPr>
              <a:t>ProgramPageTest</a:t>
            </a:r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 {</a:t>
            </a:r>
            <a:endParaRPr lang="ru-RU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dirty="0" err="1" smtClean="0"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 smtClean="0"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= new </a:t>
            </a:r>
            <a:r>
              <a:rPr lang="en-US" dirty="0" err="1" smtClean="0"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@Test</a:t>
            </a:r>
            <a:endParaRPr lang="ru-RU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void </a:t>
            </a:r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test()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{</a:t>
            </a:r>
            <a:endParaRPr lang="ru-RU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       </a:t>
            </a:r>
            <a:r>
              <a:rPr lang="en-US" dirty="0" err="1" smtClean="0">
                <a:latin typeface="Andale Mono" charset="0"/>
                <a:ea typeface="Andale Mono" charset="0"/>
                <a:cs typeface="Andale Mono" charset="0"/>
              </a:rPr>
              <a:t>programSteps.loginAndGoToProgram</a:t>
            </a:r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(“</a:t>
            </a:r>
            <a:r>
              <a:rPr lang="en-US" dirty="0" err="1" smtClean="0">
                <a:latin typeface="Andale Mono" charset="0"/>
                <a:ea typeface="Andale Mono" charset="0"/>
                <a:cs typeface="Andale Mono" charset="0"/>
              </a:rPr>
              <a:t>petr@test.com</a:t>
            </a:r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”);</a:t>
            </a: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  </a:t>
            </a:r>
            <a:r>
              <a:rPr lang="en-US" dirty="0" err="1" smtClean="0">
                <a:latin typeface="Andale Mono" charset="0"/>
                <a:ea typeface="Andale Mono" charset="0"/>
                <a:cs typeface="Andale Mono" charset="0"/>
              </a:rPr>
              <a:t>programSteps.verifySpeakersCount</a:t>
            </a:r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(30);</a:t>
            </a:r>
            <a:endParaRPr lang="ru-RU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ru-RU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 </a:t>
            </a:r>
            <a:r>
              <a:rPr lang="ru-RU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endParaRPr lang="ru-RU" sz="105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39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Одностраничное приложение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79" y="1150925"/>
            <a:ext cx="3897541" cy="2954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1153" y="4139997"/>
            <a:ext cx="3935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tx1"/>
                </a:solidFill>
              </a:rPr>
              <a:t>PageObject</a:t>
            </a:r>
            <a:r>
              <a:rPr lang="ru-RU" sz="2800" dirty="0" smtClean="0">
                <a:solidFill>
                  <a:schemeClr val="tx1"/>
                </a:solidFill>
              </a:rPr>
              <a:t> не нужны!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0A0C3C1-AAAE-41E7-A814-14A3BD553A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ltGray">
          <a:xfrm>
            <a:off x="118776" y="1143033"/>
            <a:ext cx="6846988" cy="28233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class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{</a:t>
            </a: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LoginPage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loginPage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= new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LoginPage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endParaRPr lang="ru-RU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ru-RU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new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();</a:t>
            </a:r>
            <a:endParaRPr lang="ru-RU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endParaRPr lang="ru-RU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PreviousConferenceSteps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= new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PreviousConferenceSteps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();</a:t>
            </a:r>
            <a:endParaRPr lang="ru-RU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ProgramPage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programPage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= new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ProgramPage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CookiesAlertBlock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cookiesAlertBlock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=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page(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CookiesAlertBlock.class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);</a:t>
            </a:r>
            <a:endParaRPr lang="ru-RU" sz="1200" dirty="0" smtClean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endParaRPr lang="ru-RU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 //</a:t>
            </a:r>
            <a:r>
              <a:rPr lang="mr-IN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…</a:t>
            </a:r>
            <a:endParaRPr lang="ru-RU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endParaRPr lang="ru-RU" sz="1050" dirty="0" err="1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387" y="2767264"/>
            <a:ext cx="6309482" cy="360948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0A0C3C1-AAAE-41E7-A814-14A3BD553A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ltGray">
          <a:xfrm>
            <a:off x="118776" y="1143033"/>
            <a:ext cx="6846988" cy="28233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class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{</a:t>
            </a: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LoginPage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loginPage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= new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LoginPage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endParaRPr lang="ru-RU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ru-RU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new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();</a:t>
            </a:r>
            <a:endParaRPr lang="ru-RU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endParaRPr lang="ru-RU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PreviousConferenceSteps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= new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PreviousConferenceSteps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();</a:t>
            </a:r>
            <a:endParaRPr lang="ru-RU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ProgramPage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programPage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= new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ProgramPage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CookiesAlertBlock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cookiesAlertBlock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=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page(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CookiesAlertBlock.class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);</a:t>
            </a:r>
            <a:endParaRPr lang="ru-RU" sz="1200" dirty="0" smtClean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endParaRPr lang="ru-RU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 //</a:t>
            </a:r>
            <a:r>
              <a:rPr lang="mr-IN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…</a:t>
            </a:r>
            <a:endParaRPr lang="ru-RU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endParaRPr lang="ru-RU" sz="1050" dirty="0" err="1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387" y="2005269"/>
            <a:ext cx="6309482" cy="360948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5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0A0C3C1-AAAE-41E7-A814-14A3BD553A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ltGray">
          <a:xfrm>
            <a:off x="118776" y="1143033"/>
            <a:ext cx="6846988" cy="28233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class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Program</a:t>
            </a:r>
            <a:r>
              <a:rPr lang="en-US" sz="1200" dirty="0" err="1">
                <a:solidFill>
                  <a:srgbClr val="0E2EA8"/>
                </a:solidFill>
                <a:latin typeface="Andale Mono" charset="0"/>
                <a:ea typeface="Andale Mono" charset="0"/>
                <a:cs typeface="Andale Mono" charset="0"/>
              </a:rPr>
              <a:t>Steps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{</a:t>
            </a: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Login</a:t>
            </a:r>
            <a:r>
              <a:rPr lang="en-US" sz="1200" dirty="0" err="1">
                <a:solidFill>
                  <a:srgbClr val="0E2EA8"/>
                </a:solidFill>
                <a:latin typeface="Andale Mono" charset="0"/>
                <a:ea typeface="Andale Mono" charset="0"/>
                <a:cs typeface="Andale Mono" charset="0"/>
              </a:rPr>
              <a:t>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login</a:t>
            </a:r>
            <a:r>
              <a:rPr lang="en-US" sz="1200" dirty="0" err="1">
                <a:solidFill>
                  <a:srgbClr val="0E2EA8"/>
                </a:solidFill>
                <a:latin typeface="Andale Mono" charset="0"/>
                <a:ea typeface="Andale Mono" charset="0"/>
                <a:cs typeface="Andale Mono" charset="0"/>
              </a:rPr>
              <a:t>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= new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Login</a:t>
            </a:r>
            <a:r>
              <a:rPr lang="en-US" sz="1200" dirty="0" err="1">
                <a:solidFill>
                  <a:srgbClr val="0E2EA8"/>
                </a:solidFill>
                <a:latin typeface="Andale Mono" charset="0"/>
                <a:ea typeface="Andale Mono" charset="0"/>
                <a:cs typeface="Andale Mono" charset="0"/>
              </a:rPr>
              <a:t>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Main</a:t>
            </a:r>
            <a:r>
              <a:rPr lang="en-US" sz="1200" dirty="0" err="1">
                <a:solidFill>
                  <a:srgbClr val="0E2EA8"/>
                </a:solidFill>
                <a:latin typeface="Andale Mono" charset="0"/>
                <a:ea typeface="Andale Mono" charset="0"/>
                <a:cs typeface="Andale Mono" charset="0"/>
              </a:rPr>
              <a:t>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main</a:t>
            </a:r>
            <a:r>
              <a:rPr lang="en-US" sz="1200" dirty="0" err="1">
                <a:solidFill>
                  <a:srgbClr val="0E2EA8"/>
                </a:solidFill>
                <a:latin typeface="Andale Mono" charset="0"/>
                <a:ea typeface="Andale Mono" charset="0"/>
                <a:cs typeface="Andale Mono" charset="0"/>
              </a:rPr>
              <a:t>Page</a:t>
            </a:r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new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Main</a:t>
            </a:r>
            <a:r>
              <a:rPr lang="en-US" sz="1200" dirty="0" err="1">
                <a:solidFill>
                  <a:srgbClr val="0E2EA8"/>
                </a:solidFill>
                <a:latin typeface="Andale Mono" charset="0"/>
                <a:ea typeface="Andale Mono" charset="0"/>
                <a:cs typeface="Andale Mono" charset="0"/>
              </a:rPr>
              <a:t>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();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PreviousConference</a:t>
            </a:r>
            <a:r>
              <a:rPr lang="en-US" sz="1200" dirty="0" err="1">
                <a:solidFill>
                  <a:srgbClr val="0E2EA8"/>
                </a:solidFill>
                <a:latin typeface="Andale Mono" charset="0"/>
                <a:ea typeface="Andale Mono" charset="0"/>
                <a:cs typeface="Andale Mono" charset="0"/>
              </a:rPr>
              <a:t>Steps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= new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PreviousConference</a:t>
            </a:r>
            <a:r>
              <a:rPr lang="en-US" sz="1200" dirty="0" err="1">
                <a:solidFill>
                  <a:srgbClr val="0E2EA8"/>
                </a:solidFill>
                <a:latin typeface="Andale Mono" charset="0"/>
                <a:ea typeface="Andale Mono" charset="0"/>
                <a:cs typeface="Andale Mono" charset="0"/>
              </a:rPr>
              <a:t>Steps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();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Program</a:t>
            </a:r>
            <a:r>
              <a:rPr lang="en-US" sz="1200" dirty="0" err="1">
                <a:solidFill>
                  <a:srgbClr val="0E2EA8"/>
                </a:solidFill>
                <a:latin typeface="Andale Mono" charset="0"/>
                <a:ea typeface="Andale Mono" charset="0"/>
                <a:cs typeface="Andale Mono" charset="0"/>
              </a:rPr>
              <a:t>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program</a:t>
            </a:r>
            <a:r>
              <a:rPr lang="en-US" sz="1200" dirty="0" err="1">
                <a:solidFill>
                  <a:srgbClr val="0E2EA8"/>
                </a:solidFill>
                <a:latin typeface="Andale Mono" charset="0"/>
                <a:ea typeface="Andale Mono" charset="0"/>
                <a:cs typeface="Andale Mono" charset="0"/>
              </a:rPr>
              <a:t>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= new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Program</a:t>
            </a:r>
            <a:r>
              <a:rPr lang="en-US" sz="1200" dirty="0" err="1">
                <a:solidFill>
                  <a:srgbClr val="0E2EA8"/>
                </a:solidFill>
                <a:latin typeface="Andale Mono" charset="0"/>
                <a:ea typeface="Andale Mono" charset="0"/>
                <a:cs typeface="Andale Mono" charset="0"/>
              </a:rPr>
              <a:t>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endParaRPr lang="en-US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 smtClean="0">
                <a:latin typeface="Andale Mono" charset="0"/>
                <a:ea typeface="Andale Mono" charset="0"/>
                <a:cs typeface="Andale Mono" charset="0"/>
              </a:rPr>
              <a:t>CookiesAlert</a:t>
            </a:r>
            <a:r>
              <a:rPr lang="en-US" sz="1200" dirty="0" err="1" smtClean="0">
                <a:solidFill>
                  <a:srgbClr val="0E2EA8"/>
                </a:solidFill>
                <a:latin typeface="Andale Mono" charset="0"/>
                <a:ea typeface="Andale Mono" charset="0"/>
                <a:cs typeface="Andale Mono" charset="0"/>
              </a:rPr>
              <a:t>Block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latin typeface="Andale Mono" charset="0"/>
                <a:ea typeface="Andale Mono" charset="0"/>
                <a:cs typeface="Andale Mono" charset="0"/>
              </a:rPr>
              <a:t>cookiesAlert</a:t>
            </a:r>
            <a:r>
              <a:rPr lang="en-US" sz="1200" dirty="0" err="1" smtClean="0">
                <a:solidFill>
                  <a:srgbClr val="0E2EA8"/>
                </a:solidFill>
                <a:latin typeface="Andale Mono" charset="0"/>
                <a:ea typeface="Andale Mono" charset="0"/>
                <a:cs typeface="Andale Mono" charset="0"/>
              </a:rPr>
              <a:t>Block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= 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page(</a:t>
            </a:r>
            <a:r>
              <a:rPr lang="en-US" sz="1200" dirty="0" err="1" smtClean="0">
                <a:latin typeface="Andale Mono" charset="0"/>
                <a:ea typeface="Andale Mono" charset="0"/>
                <a:cs typeface="Andale Mono" charset="0"/>
              </a:rPr>
              <a:t>CookiesAlert</a:t>
            </a:r>
            <a:r>
              <a:rPr lang="en-US" sz="1200" dirty="0" err="1" smtClean="0">
                <a:solidFill>
                  <a:srgbClr val="0E2EA8"/>
                </a:solidFill>
                <a:latin typeface="Andale Mono" charset="0"/>
                <a:ea typeface="Andale Mono" charset="0"/>
                <a:cs typeface="Andale Mono" charset="0"/>
              </a:rPr>
              <a:t>Block</a:t>
            </a:r>
            <a:r>
              <a:rPr lang="en-US" sz="1200" dirty="0" err="1" smtClean="0">
                <a:latin typeface="Andale Mono" charset="0"/>
                <a:ea typeface="Andale Mono" charset="0"/>
                <a:cs typeface="Andale Mono" charset="0"/>
              </a:rPr>
              <a:t>.class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);</a:t>
            </a:r>
            <a:endParaRPr lang="ru-RU" sz="1200" dirty="0" smtClean="0">
              <a:latin typeface="Andale Mono" charset="0"/>
              <a:ea typeface="Andale Mono" charset="0"/>
              <a:cs typeface="Andale Mono" charset="0"/>
            </a:endParaRPr>
          </a:p>
          <a:p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 smtClean="0">
                <a:latin typeface="Andale Mono" charset="0"/>
                <a:ea typeface="Andale Mono" charset="0"/>
                <a:cs typeface="Andale Mono" charset="0"/>
              </a:rPr>
              <a:t>    //</a:t>
            </a:r>
            <a:r>
              <a:rPr lang="mr-IN" sz="1200" dirty="0" smtClean="0">
                <a:latin typeface="Andale Mono" charset="0"/>
                <a:ea typeface="Andale Mono" charset="0"/>
                <a:cs typeface="Andale Mono" charset="0"/>
              </a:rPr>
              <a:t>…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endParaRPr lang="ru-RU" sz="105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16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4</a:t>
            </a:fld>
            <a:endParaRPr lang="uk-UA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45" y="1724845"/>
            <a:ext cx="1686500" cy="1655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88" y="1801034"/>
            <a:ext cx="2373737" cy="17376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75" y="1724846"/>
            <a:ext cx="2177477" cy="181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0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0A0C3C1-AAAE-41E7-A814-14A3BD553A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</a:t>
            </a:r>
            <a:r>
              <a:rPr lang="ru-RU" dirty="0" err="1" smtClean="0"/>
              <a:t>покемона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ltGray">
          <a:xfrm>
            <a:off x="527849" y="1110949"/>
            <a:ext cx="5731298" cy="31926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class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{</a:t>
            </a: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LoginPage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loginPage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= new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LoginPage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new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();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PreviousConferenceSteps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= new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PreviousConferenceSteps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();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ProgramPage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programPage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= new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ProgramPage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endParaRPr lang="en-US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 smtClean="0">
                <a:latin typeface="Andale Mono" charset="0"/>
                <a:ea typeface="Andale Mono" charset="0"/>
                <a:cs typeface="Andale Mono" charset="0"/>
              </a:rPr>
              <a:t>CookiesAlert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latin typeface="Andale Mono" charset="0"/>
                <a:ea typeface="Andale Mono" charset="0"/>
                <a:cs typeface="Andale Mono" charset="0"/>
              </a:rPr>
              <a:t>cookiesAlert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= 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page(</a:t>
            </a:r>
            <a:r>
              <a:rPr lang="en-US" sz="1200" dirty="0" err="1" smtClean="0">
                <a:latin typeface="Andale Mono" charset="0"/>
                <a:ea typeface="Andale Mono" charset="0"/>
                <a:cs typeface="Andale Mono" charset="0"/>
              </a:rPr>
              <a:t>CookiesAlert.class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);</a:t>
            </a:r>
          </a:p>
          <a:p>
            <a:endParaRPr lang="en-US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    Participants 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participants = new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Participans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();</a:t>
            </a:r>
            <a:endParaRPr lang="ru-RU" sz="1200" dirty="0" smtClean="0">
              <a:latin typeface="Andale Mono" charset="0"/>
              <a:ea typeface="Andale Mono" charset="0"/>
              <a:cs typeface="Andale Mono" charset="0"/>
            </a:endParaRPr>
          </a:p>
          <a:p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 smtClean="0">
                <a:latin typeface="Andale Mono" charset="0"/>
                <a:ea typeface="Andale Mono" charset="0"/>
                <a:cs typeface="Andale Mono" charset="0"/>
              </a:rPr>
              <a:t>    //</a:t>
            </a:r>
            <a:r>
              <a:rPr lang="mr-IN" sz="1200" dirty="0" smtClean="0">
                <a:latin typeface="Andale Mono" charset="0"/>
                <a:ea typeface="Andale Mono" charset="0"/>
                <a:cs typeface="Andale Mono" charset="0"/>
              </a:rPr>
              <a:t>…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endParaRPr lang="ru-RU" sz="1050" dirty="0" err="1">
              <a:latin typeface="+mn-lt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863125" y="3049708"/>
            <a:ext cx="4477996" cy="419885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Ð°ÑÑÐ¸Ð½ÐºÐ¸ Ð¿Ð¾ Ð·Ð°Ð¿ÑÐ¾ÑÑ ÑÑÐ¾ ÑÑÐ¾ Ð·Ð° Ð¿Ð¾ÐºÐµÐ¼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85" y="3165881"/>
            <a:ext cx="1516975" cy="11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0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41</a:t>
            </a:fld>
            <a:endParaRPr lang="uk-U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87457" y="1435757"/>
            <a:ext cx="461356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ublic class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new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(); 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3488383" y="1435756"/>
            <a:ext cx="461356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ublic class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new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(); 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4988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42</a:t>
            </a:fld>
            <a:endParaRPr lang="uk-U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87457" y="1435757"/>
            <a:ext cx="461356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ublic class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new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(); 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3488383" y="1435756"/>
            <a:ext cx="461356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ublic class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new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(); 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1220" y="1684427"/>
            <a:ext cx="2955012" cy="457194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43</a:t>
            </a:fld>
            <a:endParaRPr lang="uk-U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87457" y="1435757"/>
            <a:ext cx="461356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ublic class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new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(); 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3488383" y="1435756"/>
            <a:ext cx="461356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ublic class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new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(); 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86420" y="1668385"/>
            <a:ext cx="2955012" cy="457194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44</a:t>
            </a:fld>
            <a:endParaRPr lang="uk-U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87457" y="1435757"/>
            <a:ext cx="461356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ublic class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new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(); 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3488383" y="1435756"/>
            <a:ext cx="461356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ublic class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new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(); 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1099870" y="2985318"/>
            <a:ext cx="525447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@Test</a:t>
            </a: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public void test()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= new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6921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45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цикличной зависимости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10" y="1652673"/>
            <a:ext cx="4051968" cy="215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46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цикличной зависимости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10" y="1652673"/>
            <a:ext cx="4051968" cy="2159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13103">
            <a:off x="884199" y="2409171"/>
            <a:ext cx="526436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StackOverflowException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0A0C3C1-AAAE-41E7-A814-14A3BD553A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</a:t>
            </a:r>
            <a:r>
              <a:rPr lang="mr-IN" dirty="0" smtClean="0"/>
              <a:t>–</a:t>
            </a:r>
            <a:r>
              <a:rPr lang="ru-RU" dirty="0" smtClean="0"/>
              <a:t> </a:t>
            </a:r>
            <a:r>
              <a:rPr lang="en-US" dirty="0" smtClean="0"/>
              <a:t>dependency injection</a:t>
            </a:r>
            <a:endParaRPr lang="ru-RU" dirty="0"/>
          </a:p>
        </p:txBody>
      </p:sp>
      <p:pic>
        <p:nvPicPr>
          <p:cNvPr id="5128" name="Picture 8" descr="Ð°ÑÑÐ¸Ð½ÐºÐ¸ Ð¿Ð¾ Ð·Ð°Ð¿ÑÐ¾ÑÑ ÑÐ¿ÑÐ¸Ñ .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57" y="1284125"/>
            <a:ext cx="3052634" cy="26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Ð°ÑÑÐ¸Ð½ÐºÐ¸ Ð¿Ð¾ Ð·Ð°Ð¿ÑÐ¾ÑÑ sprin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0298">
            <a:off x="4283092" y="2219370"/>
            <a:ext cx="1912981" cy="4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3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62345" y="2237863"/>
            <a:ext cx="4590185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ClrTx/>
              <a:buSzTx/>
            </a:pP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LoginForm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loginForm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en-US" sz="1200" dirty="0" smtClean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ClrTx/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        page(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LoginForm.class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);</a:t>
            </a: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4370519" y="2237863"/>
            <a:ext cx="2044149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buClrTx/>
              <a:buFont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@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PageBlock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eaLnBrk="1" fontAlgn="auto" hangingPunct="1">
              <a:buClrTx/>
              <a:buFontTx/>
            </a:pP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LoginForm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loginForm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;</a:t>
            </a:r>
            <a:endParaRPr lang="ru-RU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endParaRPr lang="ru-RU" sz="10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48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22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79436" y="2237863"/>
            <a:ext cx="461356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LoginSteps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loginSteps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en-US" sz="1200" dirty="0" smtClean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              new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LoginSteps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4124246" y="2237863"/>
            <a:ext cx="2230098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buClrTx/>
              <a:buFont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@Steps</a:t>
            </a:r>
          </a:p>
          <a:p>
            <a:pPr eaLnBrk="1" fontAlgn="auto" hangingPunct="1">
              <a:buClrTx/>
              <a:buFontTx/>
            </a:pP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LoginSteps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loginSteps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;</a:t>
            </a:r>
            <a:endParaRPr lang="ru-RU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endParaRPr lang="ru-RU" sz="10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49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756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5</a:t>
            </a:fld>
            <a:endParaRPr lang="uk-U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EF18F91-0360-B74B-BCE9-B7994604A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3" y="143804"/>
            <a:ext cx="2630408" cy="580271"/>
          </a:xfrm>
        </p:spPr>
        <p:txBody>
          <a:bodyPr/>
          <a:lstStyle/>
          <a:p>
            <a:pPr algn="l"/>
            <a:r>
              <a:rPr lang="ru-RU" sz="2100" dirty="0"/>
              <a:t>О себе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3607469" y="1796340"/>
            <a:ext cx="3097253" cy="234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ru-RU" sz="1350" dirty="0"/>
              <a:t>Компания </a:t>
            </a:r>
            <a:r>
              <a:rPr lang="en-US" sz="1350" dirty="0"/>
              <a:t>Deutsche Bank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50" dirty="0"/>
              <a:t>4 </a:t>
            </a:r>
            <a:r>
              <a:rPr lang="ru-RU" sz="1350" dirty="0"/>
              <a:t>года в автоматизации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350" dirty="0"/>
              <a:t>Создание систем автоматизации с нуля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350" dirty="0"/>
              <a:t>Поддержка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350" dirty="0"/>
              <a:t>Стабилизация </a:t>
            </a:r>
            <a:r>
              <a:rPr lang="ru-RU" sz="1350" dirty="0" smtClean="0"/>
              <a:t>процессов</a:t>
            </a:r>
            <a:endParaRPr lang="en-US" sz="1350" dirty="0" smtClean="0"/>
          </a:p>
          <a:p>
            <a:pPr algn="l">
              <a:buFont typeface="Arial" panose="020B0604020202020204" pitchFamily="34" charset="0"/>
              <a:buChar char="•"/>
            </a:pPr>
            <a:endParaRPr lang="en-US" sz="1350" dirty="0"/>
          </a:p>
          <a:p>
            <a:pPr algn="l">
              <a:buFont typeface="Arial" panose="020B0604020202020204" pitchFamily="34" charset="0"/>
              <a:buChar char="•"/>
            </a:pPr>
            <a:endParaRPr lang="en-US" sz="1350" dirty="0" smtClean="0"/>
          </a:p>
          <a:p>
            <a:pPr algn="l">
              <a:buFont typeface="Arial" panose="020B0604020202020204" pitchFamily="34" charset="0"/>
              <a:buChar char="•"/>
            </a:pPr>
            <a:endParaRPr lang="ru-RU" sz="1350" dirty="0"/>
          </a:p>
        </p:txBody>
      </p:sp>
      <p:pic>
        <p:nvPicPr>
          <p:cNvPr id="10" name="Picture 2" descr="https://pp.userapi.com/c841422/v841422024/4da3/UzOygadEE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7" y="1354186"/>
            <a:ext cx="1939914" cy="242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0786" y="4090850"/>
            <a:ext cx="62199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charset="0"/>
                <a:ea typeface="Comic Sans MS" charset="0"/>
                <a:cs typeface="Comic Sans MS" charset="0"/>
              </a:rPr>
              <a:t>«С чистого листа: стоит ли </a:t>
            </a:r>
            <a:r>
              <a:rPr lang="ru-RU" sz="1200" dirty="0" err="1" smtClean="0">
                <a:latin typeface="Comic Sans MS" charset="0"/>
                <a:ea typeface="Comic Sans MS" charset="0"/>
                <a:cs typeface="Comic Sans MS" charset="0"/>
              </a:rPr>
              <a:t>переодить</a:t>
            </a:r>
            <a:r>
              <a:rPr lang="ru-RU" sz="1200" dirty="0" smtClean="0">
                <a:latin typeface="Comic Sans MS" charset="0"/>
                <a:ea typeface="Comic Sans MS" charset="0"/>
                <a:cs typeface="Comic Sans MS" charset="0"/>
              </a:rPr>
              <a:t> на новый </a:t>
            </a:r>
            <a:r>
              <a:rPr lang="ru-RU" sz="1200" dirty="0" err="1" smtClean="0">
                <a:latin typeface="Comic Sans MS" charset="0"/>
                <a:ea typeface="Comic Sans MS" charset="0"/>
                <a:cs typeface="Comic Sans MS" charset="0"/>
              </a:rPr>
              <a:t>фреймворк</a:t>
            </a:r>
            <a:r>
              <a:rPr lang="ru-RU" sz="1200" dirty="0" smtClean="0">
                <a:latin typeface="Comic Sans MS" charset="0"/>
                <a:ea typeface="Comic Sans MS" charset="0"/>
                <a:cs typeface="Comic Sans MS" charset="0"/>
              </a:rPr>
              <a:t> для автоматизации»</a:t>
            </a:r>
          </a:p>
          <a:p>
            <a:pPr algn="ctr"/>
            <a:r>
              <a:rPr lang="en-US" sz="1200" dirty="0">
                <a:latin typeface="Comic Sans MS" charset="0"/>
                <a:ea typeface="Comic Sans MS" charset="0"/>
                <a:cs typeface="Comic Sans MS" charset="0"/>
                <a:hlinkClick r:id="rId3"/>
              </a:rPr>
              <a:t>https://</a:t>
            </a:r>
            <a:r>
              <a:rPr lang="en-US" sz="1200" dirty="0" smtClean="0">
                <a:latin typeface="Comic Sans MS" charset="0"/>
                <a:ea typeface="Comic Sans MS" charset="0"/>
                <a:cs typeface="Comic Sans MS" charset="0"/>
                <a:hlinkClick r:id="rId3"/>
              </a:rPr>
              <a:t>sqadays.com/ru/talk/58158</a:t>
            </a:r>
            <a:endParaRPr lang="ru-RU" sz="12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58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0A0C3C1-AAAE-41E7-A814-14A3BD553A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</a:t>
            </a:r>
            <a:r>
              <a:rPr lang="ru-RU" dirty="0" err="1" smtClean="0"/>
              <a:t>покемона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ltGray">
          <a:xfrm>
            <a:off x="1864989" y="1172352"/>
            <a:ext cx="3128022" cy="31926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 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class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{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@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PageObject</a:t>
            </a:r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	</a:t>
            </a:r>
            <a:endParaRPr lang="en-US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LoginPage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loginPage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endParaRPr lang="en-US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@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PageObject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latin typeface="Andale Mono" charset="0"/>
                <a:ea typeface="Andale Mono" charset="0"/>
                <a:cs typeface="Andale Mono" charset="0"/>
              </a:rPr>
              <a:t>mainPage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;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@Steps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 smtClean="0">
                <a:latin typeface="Andale Mono" charset="0"/>
                <a:ea typeface="Andale Mono" charset="0"/>
                <a:cs typeface="Andale Mono" charset="0"/>
              </a:rPr>
              <a:t>PreviousConferenceSteps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;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@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PageBlock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	</a:t>
            </a: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CoockiesAlert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latin typeface="Andale Mono" charset="0"/>
                <a:ea typeface="Andale Mono" charset="0"/>
                <a:cs typeface="Andale Mono" charset="0"/>
              </a:rPr>
              <a:t>coockiesAlert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;</a:t>
            </a:r>
            <a:endParaRPr lang="en-US" sz="12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@Steps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Participants 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participants;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eaLnBrk="0" hangingPunct="0"/>
            <a:endParaRPr lang="ru-RU" sz="1050" dirty="0" err="1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8251" y="3545311"/>
            <a:ext cx="2955012" cy="457194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Ð°ÑÑÐ¸Ð½ÐºÐ¸ Ð¿Ð¾ Ð·Ð°Ð¿ÑÐ¾ÑÑ Ð±ÑÐ»ÑÐ±Ð°Ð·Ð°Ð²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3" y="2422358"/>
            <a:ext cx="1695366" cy="158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51</a:t>
            </a:fld>
            <a:endParaRPr lang="uk-U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87457" y="1435757"/>
            <a:ext cx="461356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ublic class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@Steps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;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3488383" y="1435756"/>
            <a:ext cx="461356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ublic class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@Steps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;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1099870" y="2985318"/>
            <a:ext cx="525447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@Test</a:t>
            </a: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public void test()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@Steps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35768" y="3392905"/>
            <a:ext cx="4499811" cy="465622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2630905" y="1676400"/>
            <a:ext cx="970548" cy="1716505"/>
          </a:xfrm>
          <a:prstGeom prst="straightConnector1">
            <a:avLst/>
          </a:prstGeom>
          <a:ln w="19050">
            <a:solidFill>
              <a:srgbClr val="0E2E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9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52</a:t>
            </a:fld>
            <a:endParaRPr lang="uk-U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87457" y="1435757"/>
            <a:ext cx="461356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ublic class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@Steps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;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3488383" y="1435756"/>
            <a:ext cx="461356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ublic class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@Steps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1099870" y="2985318"/>
            <a:ext cx="525447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@Test</a:t>
            </a: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public void test()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@Steps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702469" y="841797"/>
            <a:ext cx="888331" cy="674182"/>
          </a:xfrm>
          <a:prstGeom prst="straightConnector1">
            <a:avLst/>
          </a:prstGeom>
          <a:ln w="19050">
            <a:solidFill>
              <a:srgbClr val="0E2E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394239" y="247837"/>
            <a:ext cx="2021305" cy="456786"/>
          </a:xfrm>
          <a:prstGeom prst="roundRect">
            <a:avLst/>
          </a:prstGeom>
          <a:solidFill>
            <a:srgbClr val="0E2EA8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Cache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9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53</a:t>
            </a:fld>
            <a:endParaRPr lang="uk-U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87457" y="1435757"/>
            <a:ext cx="461356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ublic class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@Steps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3488383" y="1435756"/>
            <a:ext cx="461356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ublic class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@Steps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1099870" y="2985318"/>
            <a:ext cx="525447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@Test</a:t>
            </a: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public void test()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@Steps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;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94239" y="247837"/>
            <a:ext cx="2021305" cy="456786"/>
          </a:xfrm>
          <a:prstGeom prst="roundRect">
            <a:avLst/>
          </a:prstGeom>
          <a:solidFill>
            <a:srgbClr val="0E2EA8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Cache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2927" y="1664904"/>
            <a:ext cx="2606842" cy="468696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54</a:t>
            </a:fld>
            <a:endParaRPr lang="uk-U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87457" y="1435757"/>
            <a:ext cx="461356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ublic class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@Steps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;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3488383" y="1435756"/>
            <a:ext cx="461356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ublic class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@Steps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;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1099870" y="2985318"/>
            <a:ext cx="525447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@Test</a:t>
            </a: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public void test()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@Steps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;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94239" y="247837"/>
            <a:ext cx="2021305" cy="456786"/>
          </a:xfrm>
          <a:prstGeom prst="roundRect">
            <a:avLst/>
          </a:prstGeom>
          <a:solidFill>
            <a:srgbClr val="0E2EA8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Cache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4130842" y="850232"/>
            <a:ext cx="794084" cy="585525"/>
          </a:xfrm>
          <a:prstGeom prst="straightConnector1">
            <a:avLst/>
          </a:prstGeom>
          <a:ln w="19050">
            <a:solidFill>
              <a:srgbClr val="0E2E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2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55</a:t>
            </a:fld>
            <a:endParaRPr lang="uk-U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87457" y="1435757"/>
            <a:ext cx="461356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ublic class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@Steps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;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3488383" y="1435756"/>
            <a:ext cx="461356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ublic class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TicketSteps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@Steps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;   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3A562CB1-A18F-C64A-A732-5114074BE604}"/>
              </a:ext>
            </a:extLst>
          </p:cNvPr>
          <p:cNvSpPr txBox="1">
            <a:spLocks/>
          </p:cNvSpPr>
          <p:nvPr/>
        </p:nvSpPr>
        <p:spPr>
          <a:xfrm>
            <a:off x="1099870" y="2985318"/>
            <a:ext cx="5254474" cy="10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@Test</a:t>
            </a: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public void test() {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@Steps</a:t>
            </a:r>
          </a:p>
          <a:p>
            <a:pPr marL="0" indent="0" algn="l">
              <a:buSzTx/>
            </a:pPr>
            <a:r>
              <a:rPr lang="en-US" sz="12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programSteps</a:t>
            </a: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;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>
              <a:buSzTx/>
            </a:pPr>
            <a:r>
              <a:rPr lang="en-US" sz="12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sz="1200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l" defTabSz="685800">
              <a:buClrTx/>
              <a:buSzTx/>
              <a:defRPr/>
            </a:pPr>
            <a:endParaRPr lang="ru-RU" sz="135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94239" y="247837"/>
            <a:ext cx="2021305" cy="456786"/>
          </a:xfrm>
          <a:prstGeom prst="roundRect">
            <a:avLst/>
          </a:prstGeom>
          <a:solidFill>
            <a:srgbClr val="0E2EA8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Cache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66148" y="1679209"/>
            <a:ext cx="2606842" cy="468696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66148" y="931360"/>
            <a:ext cx="2451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E2EA8"/>
                </a:solidFill>
              </a:rPr>
              <a:t>ProgramSteps</a:t>
            </a:r>
            <a:r>
              <a:rPr lang="en-US" dirty="0" smtClean="0">
                <a:solidFill>
                  <a:srgbClr val="0E2EA8"/>
                </a:solidFill>
              </a:rPr>
              <a:t> </a:t>
            </a:r>
            <a:r>
              <a:rPr lang="ru-RU" dirty="0" smtClean="0">
                <a:solidFill>
                  <a:srgbClr val="0E2EA8"/>
                </a:solidFill>
              </a:rPr>
              <a:t>уже в </a:t>
            </a:r>
            <a:r>
              <a:rPr lang="en-US" dirty="0" smtClean="0">
                <a:solidFill>
                  <a:srgbClr val="0E2EA8"/>
                </a:solidFill>
              </a:rPr>
              <a:t>Cache!</a:t>
            </a:r>
            <a:endParaRPr lang="ru-RU" dirty="0">
              <a:solidFill>
                <a:srgbClr val="0E2E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вложенности объектов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3520" y="1438162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PageBlock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400032" y="141731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PageObject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712693" y="1430900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Step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678154" y="2030213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Step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52143" y="3186219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Step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467358" y="3180479"/>
            <a:ext cx="125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PageObject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434572" y="3186219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PageBlock</a:t>
            </a:r>
            <a:endParaRPr lang="ru-RU" sz="1600" dirty="0"/>
          </a:p>
        </p:txBody>
      </p:sp>
      <p:pic>
        <p:nvPicPr>
          <p:cNvPr id="1032" name="Picture 8" descr="Ð°ÑÑÐ¸Ð½ÐºÐ¸ Ð¿Ð¾ Ð·Ð°Ð¿ÑÐ¾ÑÑ Ð³Ð°Ð»Ð¾ÑÐºÐ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78" y="1962347"/>
            <a:ext cx="339182" cy="3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Ð°ÑÑÐ¸Ð½ÐºÐ¸ Ð¿Ð¾ Ð·Ð°Ð¿ÑÐ¾ÑÑ Ð³Ð°Ð»Ð¾ÑÐºÐ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36" y="1438162"/>
            <a:ext cx="339182" cy="3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Ð°ÑÑÐ¸Ð½ÐºÐ¸ Ð¿Ð¾ Ð·Ð°Ð¿ÑÐ¾ÑÑ cro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25" y="3110867"/>
            <a:ext cx="312693" cy="37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33520" y="3750174"/>
            <a:ext cx="125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PageObject</a:t>
            </a:r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2467358" y="3750069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PageBlock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4712693" y="3750069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Step</a:t>
            </a:r>
            <a:endParaRPr lang="ru-RU" sz="1600" dirty="0"/>
          </a:p>
        </p:txBody>
      </p:sp>
      <p:pic>
        <p:nvPicPr>
          <p:cNvPr id="43" name="Picture 6" descr="Ð°ÑÑÐ¸Ð½ÐºÐ¸ Ð¿Ð¾ Ð·Ð°Ð¿ÑÐ¾ÑÑ cro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25" y="3698629"/>
            <a:ext cx="312693" cy="37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30891" y="2668203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Step</a:t>
            </a:r>
            <a:endParaRPr lang="ru-RU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2678154" y="2622264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Step</a:t>
            </a:r>
            <a:endParaRPr lang="ru-RU" sz="1600" dirty="0"/>
          </a:p>
        </p:txBody>
      </p:sp>
      <p:pic>
        <p:nvPicPr>
          <p:cNvPr id="47" name="Picture 8" descr="Ð°ÑÑÐ¸Ð½ÐºÐ¸ Ð¿Ð¾ Ð·Ð°Ð¿ÑÐ¾ÑÑ Ð³Ð°Ð»Ð¾ÑÐºÐ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36" y="2556350"/>
            <a:ext cx="339182" cy="3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94" y="1381654"/>
            <a:ext cx="460147" cy="46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33520" y="2030213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PageBlock</a:t>
            </a:r>
            <a:endParaRPr lang="ru-RU" sz="1600" dirty="0"/>
          </a:p>
        </p:txBody>
      </p:sp>
      <p:pic>
        <p:nvPicPr>
          <p:cNvPr id="35" name="Picture 2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190" y="1371902"/>
            <a:ext cx="460147" cy="46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111" y="1968878"/>
            <a:ext cx="460147" cy="46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111" y="2564114"/>
            <a:ext cx="460147" cy="46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93" y="3125422"/>
            <a:ext cx="460147" cy="46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111" y="3712646"/>
            <a:ext cx="460147" cy="46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189" y="3125422"/>
            <a:ext cx="460147" cy="46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24" y="3673423"/>
            <a:ext cx="460147" cy="46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57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екларативный подход рулит!</a:t>
            </a:r>
            <a:endParaRPr lang="ru-RU" dirty="0"/>
          </a:p>
        </p:txBody>
      </p:sp>
      <p:pic>
        <p:nvPicPr>
          <p:cNvPr id="6146" name="Picture 2" descr="Ð°ÑÑÐ¸Ð½ÐºÐ¸ Ð¿Ð¾ Ð·Ð°Ð¿ÑÐ¾ÑÑ Ð´ÐµÐºÐ»Ð°ÑÐ°ÑÐ¸Ð²Ð½ÑÐ¹ Ð¿Ð¾Ð´Ñ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5" y="1660358"/>
            <a:ext cx="6398422" cy="22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сценариев с несколькими пользователями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ltGray">
          <a:xfrm>
            <a:off x="1362933" y="1584613"/>
            <a:ext cx="4076999" cy="215391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login(</a:t>
            </a:r>
            <a:r>
              <a:rPr lang="en-US" sz="15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”</a:t>
            </a:r>
            <a:r>
              <a:rPr lang="en-US" sz="1500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petr@test.com</a:t>
            </a:r>
            <a:r>
              <a:rPr lang="en-US" sz="15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”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, password);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// Any actions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logout();</a:t>
            </a:r>
          </a:p>
          <a:p>
            <a:pPr eaLnBrk="0" hangingPunct="0"/>
            <a:endParaRPr lang="en-US" sz="150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login(</a:t>
            </a:r>
            <a:r>
              <a:rPr lang="en-US" sz="15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”</a:t>
            </a:r>
            <a:r>
              <a:rPr lang="en-US" sz="1500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maria@test.com</a:t>
            </a:r>
            <a:r>
              <a:rPr lang="en-US" sz="15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”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, password);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// Any actions</a:t>
            </a:r>
          </a:p>
          <a:p>
            <a:pPr eaLnBrk="0" hangingPunct="0"/>
            <a:r>
              <a:rPr lang="ru-RU" sz="1500" dirty="0">
                <a:latin typeface="Andale Mono" charset="0"/>
                <a:ea typeface="Andale Mono" charset="0"/>
                <a:cs typeface="Andale Mono" charset="0"/>
              </a:rPr>
              <a:t>l</a:t>
            </a:r>
            <a:r>
              <a:rPr lang="en-US" sz="1500" dirty="0" err="1">
                <a:latin typeface="Andale Mono" charset="0"/>
                <a:ea typeface="Andale Mono" charset="0"/>
                <a:cs typeface="Andale Mono" charset="0"/>
              </a:rPr>
              <a:t>ogout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pPr eaLnBrk="0" hangingPunct="0"/>
            <a:endParaRPr lang="en-US" sz="150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r>
              <a:rPr lang="mr-IN" sz="1500" dirty="0">
                <a:latin typeface="Andale Mono" charset="0"/>
                <a:ea typeface="Andale Mono" charset="0"/>
                <a:cs typeface="Andale Mono" charset="0"/>
              </a:rPr>
              <a:t>…</a:t>
            </a:r>
            <a:endParaRPr lang="ru-RU" sz="1500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4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сценариев с несколькими пользователями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ltGray">
          <a:xfrm>
            <a:off x="1362933" y="1584613"/>
            <a:ext cx="4076999" cy="23847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login(</a:t>
            </a:r>
            <a:r>
              <a:rPr lang="en-US" sz="15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”</a:t>
            </a:r>
            <a:r>
              <a:rPr lang="en-US" sz="1500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petr@test.com</a:t>
            </a:r>
            <a:r>
              <a:rPr lang="en-US" sz="15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”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, password);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// Any actions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logout();</a:t>
            </a:r>
          </a:p>
          <a:p>
            <a:pPr eaLnBrk="0" hangingPunct="0"/>
            <a:endParaRPr lang="en-US" sz="150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login(</a:t>
            </a:r>
            <a:r>
              <a:rPr lang="en-US" sz="15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”</a:t>
            </a:r>
            <a:r>
              <a:rPr lang="en-US" sz="1500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maria@test.com</a:t>
            </a:r>
            <a:r>
              <a:rPr lang="en-US" sz="15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”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, password);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// Any actions</a:t>
            </a:r>
          </a:p>
          <a:p>
            <a:pPr eaLnBrk="0" hangingPunct="0"/>
            <a:r>
              <a:rPr lang="ru-RU" sz="1500" dirty="0">
                <a:latin typeface="Andale Mono" charset="0"/>
                <a:ea typeface="Andale Mono" charset="0"/>
                <a:cs typeface="Andale Mono" charset="0"/>
              </a:rPr>
              <a:t>l</a:t>
            </a:r>
            <a:r>
              <a:rPr lang="en-US" sz="1500" dirty="0" err="1">
                <a:latin typeface="Andale Mono" charset="0"/>
                <a:ea typeface="Andale Mono" charset="0"/>
                <a:cs typeface="Andale Mono" charset="0"/>
              </a:rPr>
              <a:t>ogout</a:t>
            </a:r>
            <a:r>
              <a:rPr lang="en-US" sz="1500" dirty="0" smtClean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pPr eaLnBrk="0" hangingPunct="0"/>
            <a:endParaRPr lang="en-US" sz="150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login</a:t>
            </a:r>
            <a:r>
              <a:rPr lang="en-US" sz="1500" dirty="0" smtClean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”</a:t>
            </a:r>
            <a:r>
              <a:rPr lang="en-US" sz="15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anna@test.com</a:t>
            </a:r>
            <a:r>
              <a:rPr lang="en-US" sz="15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”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, password);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// Any </a:t>
            </a:r>
            <a:r>
              <a:rPr lang="en-US" sz="1500" dirty="0" smtClean="0">
                <a:latin typeface="Andale Mono" charset="0"/>
                <a:ea typeface="Andale Mono" charset="0"/>
                <a:cs typeface="Andale Mono" charset="0"/>
              </a:rPr>
              <a:t>actions</a:t>
            </a:r>
            <a:endParaRPr lang="en-US" sz="15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1256157" y="3336759"/>
            <a:ext cx="4477996" cy="688752"/>
          </a:xfrm>
          <a:prstGeom prst="frame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6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</a:t>
            </a:r>
            <a:r>
              <a:rPr lang="en-US" dirty="0" smtClean="0"/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16168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Хелпер метод для </a:t>
            </a:r>
            <a:r>
              <a:rPr lang="ru-RU" dirty="0" err="1" smtClean="0"/>
              <a:t>аунтификации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ltGray">
          <a:xfrm>
            <a:off x="688298" y="1806412"/>
            <a:ext cx="6039075" cy="14614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pPr eaLnBrk="0" hangingPunct="0"/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void </a:t>
            </a:r>
            <a:r>
              <a:rPr lang="en-US" sz="1500" dirty="0" err="1">
                <a:latin typeface="Andale Mono" charset="0"/>
                <a:ea typeface="Andale Mono" charset="0"/>
                <a:cs typeface="Andale Mono" charset="0"/>
              </a:rPr>
              <a:t>asUser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(String user, Runnable actions) {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   String password = </a:t>
            </a:r>
            <a:r>
              <a:rPr lang="en-US" sz="1500" dirty="0" err="1">
                <a:latin typeface="Andale Mono" charset="0"/>
                <a:ea typeface="Andale Mono" charset="0"/>
                <a:cs typeface="Andale Mono" charset="0"/>
              </a:rPr>
              <a:t>getPassword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   login(user, password);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500" dirty="0" err="1">
                <a:latin typeface="Andale Mono" charset="0"/>
                <a:ea typeface="Andale Mono" charset="0"/>
                <a:cs typeface="Andale Mono" charset="0"/>
              </a:rPr>
              <a:t>actions.run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   logout();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500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ltGray">
          <a:xfrm>
            <a:off x="136216" y="1806322"/>
            <a:ext cx="3313970" cy="169225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login(</a:t>
            </a:r>
            <a:r>
              <a:rPr lang="en-US" sz="1200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”</a:t>
            </a:r>
            <a:r>
              <a:rPr lang="en-US" sz="1200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petr@test.com</a:t>
            </a:r>
            <a:r>
              <a:rPr lang="en-US" sz="1200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”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, password);</a:t>
            </a:r>
          </a:p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// Any actions</a:t>
            </a:r>
          </a:p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logout();</a:t>
            </a:r>
          </a:p>
          <a:p>
            <a:pPr eaLnBrk="0" hangingPunct="0"/>
            <a:endParaRPr lang="en-US" sz="120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Login(</a:t>
            </a:r>
            <a:r>
              <a:rPr lang="en-US" sz="1200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”</a:t>
            </a:r>
            <a:r>
              <a:rPr lang="en-US" sz="1200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maria@test.com</a:t>
            </a:r>
            <a:r>
              <a:rPr lang="en-US" sz="1200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”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, password);</a:t>
            </a:r>
          </a:p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// Any actions</a:t>
            </a:r>
          </a:p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Logout();</a:t>
            </a:r>
          </a:p>
          <a:p>
            <a:pPr eaLnBrk="0" hangingPunct="0"/>
            <a:endParaRPr lang="en-US" sz="1050" dirty="0">
              <a:latin typeface="+mn-lt"/>
            </a:endParaRPr>
          </a:p>
          <a:p>
            <a:pPr eaLnBrk="0" hangingPunct="0"/>
            <a:r>
              <a:rPr lang="mr-IN" sz="1050" dirty="0">
                <a:latin typeface="+mn-lt"/>
              </a:rPr>
              <a:t>…</a:t>
            </a:r>
            <a:endParaRPr lang="ru-RU" sz="105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 bwMode="ltGray">
          <a:xfrm>
            <a:off x="3742803" y="1806322"/>
            <a:ext cx="3128022" cy="169225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pPr eaLnBrk="0" hangingPunct="0"/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asUser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200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“</a:t>
            </a:r>
            <a:r>
              <a:rPr lang="en-US" sz="1200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petr@test.com</a:t>
            </a:r>
            <a:r>
              <a:rPr lang="en-US" sz="1200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”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, () -&gt; {</a:t>
            </a:r>
          </a:p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// Any actions</a:t>
            </a:r>
          </a:p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});</a:t>
            </a:r>
          </a:p>
          <a:p>
            <a:pPr eaLnBrk="0" hangingPunct="0"/>
            <a:endParaRPr lang="en-US" sz="120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asUser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200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”</a:t>
            </a:r>
            <a:r>
              <a:rPr lang="en-US" sz="1200" dirty="0" err="1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maria@test.com</a:t>
            </a:r>
            <a:r>
              <a:rPr lang="en-US" sz="1200" dirty="0">
                <a:solidFill>
                  <a:srgbClr val="00B050"/>
                </a:solidFill>
                <a:latin typeface="Andale Mono" charset="0"/>
                <a:ea typeface="Andale Mono" charset="0"/>
                <a:cs typeface="Andale Mono" charset="0"/>
              </a:rPr>
              <a:t>”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, () -&gt; {</a:t>
            </a:r>
          </a:p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// Any actions</a:t>
            </a:r>
          </a:p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});</a:t>
            </a:r>
          </a:p>
          <a:p>
            <a:pPr eaLnBrk="0" hangingPunct="0"/>
            <a:endParaRPr lang="en-US" sz="1050" dirty="0">
              <a:latin typeface="+mn-lt"/>
            </a:endParaRPr>
          </a:p>
          <a:p>
            <a:pPr eaLnBrk="0" hangingPunct="0"/>
            <a:r>
              <a:rPr lang="mr-IN" sz="1050" dirty="0">
                <a:latin typeface="+mn-lt"/>
              </a:rPr>
              <a:t>…</a:t>
            </a:r>
            <a:endParaRPr lang="ru-RU" sz="1050" dirty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61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02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Ð°ÑÑÐ¸Ð½ÐºÐ¸ Ð¿Ð¾ Ð·Ð°Ð¿ÑÐ¾ÑÑ Ð±ÐµÐ»Ð°Ñ Ð²Ð¾ÑÐ¾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09" y="2013284"/>
            <a:ext cx="3869971" cy="236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62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Единый пароль для тестовых юзеров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9774816">
            <a:off x="1209377" y="2391675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petr@test.ru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96720" y="4071718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anna@test1.ru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140215">
            <a:off x="2951300" y="2337144"/>
            <a:ext cx="1342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vova14@ok.ru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775" y="1580990"/>
            <a:ext cx="1955972" cy="533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Password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endCxn id="6" idx="3"/>
          </p:cNvCxnSpPr>
          <p:nvPr/>
        </p:nvCxnSpPr>
        <p:spPr>
          <a:xfrm flipH="1" flipV="1">
            <a:off x="2189747" y="1847713"/>
            <a:ext cx="561474" cy="5586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0231" y="4071718"/>
            <a:ext cx="1372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white@crow.ru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013158" y="2166035"/>
            <a:ext cx="671134" cy="4408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4740948" y="1576387"/>
            <a:ext cx="1955972" cy="533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Config</a:t>
            </a:r>
            <a:r>
              <a:rPr lang="en-US" dirty="0" smtClean="0"/>
              <a:t> file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9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4084747" y="1588168"/>
            <a:ext cx="2539478" cy="689811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получения пароля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05" y="1199217"/>
            <a:ext cx="1237277" cy="2771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4747" y="1668379"/>
            <a:ext cx="2539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anna@test.com</a:t>
            </a:r>
            <a:r>
              <a:rPr lang="en-US" dirty="0" smtClean="0"/>
              <a:t> : pass123</a:t>
            </a:r>
          </a:p>
          <a:p>
            <a:r>
              <a:rPr lang="en-US" dirty="0" smtClean="0">
                <a:hlinkClick r:id="rId4"/>
              </a:rPr>
              <a:t>viktor@kram@hg.com</a:t>
            </a:r>
            <a:r>
              <a:rPr lang="en-US" dirty="0" smtClean="0"/>
              <a:t>: pass4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5221" y="2586867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Dpassword</a:t>
            </a:r>
            <a:r>
              <a:rPr lang="en-US" dirty="0" smtClean="0"/>
              <a:t> = pass23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4747" y="3501267"/>
            <a:ext cx="2130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password = pass23</a:t>
            </a:r>
          </a:p>
        </p:txBody>
      </p:sp>
    </p:spTree>
    <p:extLst>
      <p:ext uri="{BB962C8B-B14F-4D97-AF65-F5344CB8AC3E}">
        <p14:creationId xmlns:p14="http://schemas.microsoft.com/office/powerpoint/2010/main" val="18130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Инициализация окружения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ltGray">
          <a:xfrm>
            <a:off x="1978460" y="1469977"/>
            <a:ext cx="3038253" cy="23155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@Before</a:t>
            </a:r>
          </a:p>
          <a:p>
            <a:pPr eaLnBrk="0" hangingPunct="0"/>
            <a:r>
              <a:rPr lang="en-US" sz="150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500" dirty="0" err="1">
                <a:latin typeface="Andale Mono" charset="0"/>
                <a:ea typeface="Andale Mono" charset="0"/>
                <a:cs typeface="Andale Mono" charset="0"/>
              </a:rPr>
              <a:t>init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500" dirty="0" err="1">
                <a:latin typeface="Andale Mono" charset="0"/>
                <a:ea typeface="Andale Mono" charset="0"/>
                <a:cs typeface="Andale Mono" charset="0"/>
              </a:rPr>
              <a:t>createDBConnection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eaLnBrk="0" hangingPunct="0"/>
            <a:endParaRPr lang="en-US" sz="150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@After</a:t>
            </a:r>
          </a:p>
          <a:p>
            <a:pPr eaLnBrk="0" hangingPunct="0"/>
            <a:r>
              <a:rPr lang="en-US" sz="150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500" dirty="0" err="1">
                <a:latin typeface="Andale Mono" charset="0"/>
                <a:ea typeface="Andale Mono" charset="0"/>
                <a:cs typeface="Andale Mono" charset="0"/>
              </a:rPr>
              <a:t>tearDown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500" dirty="0" err="1">
                <a:latin typeface="Andale Mono" charset="0"/>
                <a:ea typeface="Andale Mono" charset="0"/>
                <a:cs typeface="Andale Mono" charset="0"/>
              </a:rPr>
              <a:t>destroyDBConnection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50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endParaRPr lang="ru-RU" sz="105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6638" y="1285311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В каждом тесте</a:t>
            </a:r>
          </a:p>
        </p:txBody>
      </p:sp>
      <p:cxnSp>
        <p:nvCxnSpPr>
          <p:cNvPr id="11" name="Прямая со стрелкой 10"/>
          <p:cNvCxnSpPr>
            <a:stCxn id="7" idx="2"/>
            <a:endCxn id="6" idx="3"/>
          </p:cNvCxnSpPr>
          <p:nvPr/>
        </p:nvCxnSpPr>
        <p:spPr>
          <a:xfrm flipH="1">
            <a:off x="5016713" y="1654643"/>
            <a:ext cx="628719" cy="9730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Инициализация окружения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ltGray">
          <a:xfrm>
            <a:off x="1978460" y="1469977"/>
            <a:ext cx="3038253" cy="23155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@Before</a:t>
            </a:r>
          </a:p>
          <a:p>
            <a:pPr eaLnBrk="0" hangingPunct="0"/>
            <a:r>
              <a:rPr lang="en-US" sz="150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500" dirty="0" err="1">
                <a:latin typeface="Andale Mono" charset="0"/>
                <a:ea typeface="Andale Mono" charset="0"/>
                <a:cs typeface="Andale Mono" charset="0"/>
              </a:rPr>
              <a:t>init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500" dirty="0" err="1">
                <a:latin typeface="Andale Mono" charset="0"/>
                <a:ea typeface="Andale Mono" charset="0"/>
                <a:cs typeface="Andale Mono" charset="0"/>
              </a:rPr>
              <a:t>createDBConnection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eaLnBrk="0" hangingPunct="0"/>
            <a:endParaRPr lang="en-US" sz="150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@After</a:t>
            </a:r>
          </a:p>
          <a:p>
            <a:pPr eaLnBrk="0" hangingPunct="0"/>
            <a:r>
              <a:rPr lang="en-US" sz="150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500" dirty="0" err="1">
                <a:latin typeface="Andale Mono" charset="0"/>
                <a:ea typeface="Andale Mono" charset="0"/>
                <a:cs typeface="Andale Mono" charset="0"/>
              </a:rPr>
              <a:t>tearDown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500" dirty="0" err="1">
                <a:latin typeface="Andale Mono" charset="0"/>
                <a:ea typeface="Andale Mono" charset="0"/>
                <a:cs typeface="Andale Mono" charset="0"/>
              </a:rPr>
              <a:t>destroyDBConnection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pPr eaLnBrk="0" hangingPunct="0"/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500" dirty="0">
              <a:latin typeface="Andale Mono" charset="0"/>
              <a:ea typeface="Andale Mono" charset="0"/>
              <a:cs typeface="Andale Mono" charset="0"/>
            </a:endParaRPr>
          </a:p>
          <a:p>
            <a:pPr eaLnBrk="0" hangingPunct="0"/>
            <a:endParaRPr lang="ru-RU" sz="105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775" y="3684600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В каждом </a:t>
            </a:r>
            <a:r>
              <a:rPr lang="ru-RU" sz="1800" b="1" dirty="0" err="1">
                <a:solidFill>
                  <a:srgbClr val="FF0000"/>
                </a:solidFill>
              </a:rPr>
              <a:t>сьюте</a:t>
            </a:r>
            <a:endParaRPr lang="ru-RU" sz="1800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>
            <a:stCxn id="8" idx="0"/>
          </p:cNvCxnSpPr>
          <p:nvPr/>
        </p:nvCxnSpPr>
        <p:spPr>
          <a:xfrm flipV="1">
            <a:off x="1261461" y="2952772"/>
            <a:ext cx="491945" cy="731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0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Initializer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ltGray">
          <a:xfrm>
            <a:off x="132440" y="1916481"/>
            <a:ext cx="6754014" cy="11844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class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DatabaseConnectionInitializer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implements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TestInitializer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{</a:t>
            </a:r>
          </a:p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@Override</a:t>
            </a:r>
          </a:p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public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init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createDBConnection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}</a:t>
            </a:r>
          </a:p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Terminator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 bwMode="ltGray">
          <a:xfrm>
            <a:off x="225455" y="1975264"/>
            <a:ext cx="6568066" cy="11844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75685" tIns="37843" rIns="75685" bIns="37843" rtlCol="0" anchor="t" anchorCtr="0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class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DatabaseConnectionTerminator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implements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TestTerminator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{</a:t>
            </a:r>
          </a:p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@Override</a:t>
            </a:r>
          </a:p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public terminate() {</a:t>
            </a:r>
          </a:p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    </a:t>
            </a:r>
            <a:r>
              <a:rPr lang="en-US" sz="1200" dirty="0" err="1">
                <a:latin typeface="Andale Mono" charset="0"/>
                <a:ea typeface="Andale Mono" charset="0"/>
                <a:cs typeface="Andale Mono" charset="0"/>
              </a:rPr>
              <a:t>destroyDBConnection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    }</a:t>
            </a:r>
          </a:p>
          <a:p>
            <a:pPr eaLnBrk="0" hangingPunct="0"/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200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113084" y="3758139"/>
            <a:ext cx="229776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62947" y="1159510"/>
            <a:ext cx="219139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68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ServiceLoader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1685" y="2101515"/>
            <a:ext cx="2590800" cy="834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Runner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82329" y="1159510"/>
            <a:ext cx="1972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t</a:t>
            </a:r>
            <a:r>
              <a:rPr lang="en-US" sz="2000" smtClean="0"/>
              <a:t>ype </a:t>
            </a:r>
            <a:r>
              <a:rPr lang="en-US" sz="2000" dirty="0" smtClean="0"/>
              <a:t>= Initializer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37316" y="3032152"/>
            <a:ext cx="397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ServiceLoaderUtils.loadByType</a:t>
            </a:r>
            <a:r>
              <a:rPr lang="en-US" sz="1800" dirty="0" smtClean="0"/>
              <a:t>(type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62947" y="3758139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ype = Terminator</a:t>
            </a:r>
            <a:endParaRPr lang="ru-RU" sz="2000" dirty="0"/>
          </a:p>
        </p:txBody>
      </p:sp>
      <p:cxnSp>
        <p:nvCxnSpPr>
          <p:cNvPr id="13" name="Прямая со стрелкой 12"/>
          <p:cNvCxnSpPr>
            <a:stCxn id="5" idx="3"/>
          </p:cNvCxnSpPr>
          <p:nvPr/>
        </p:nvCxnSpPr>
        <p:spPr>
          <a:xfrm flipV="1">
            <a:off x="3232485" y="1684422"/>
            <a:ext cx="2029326" cy="8341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3"/>
          </p:cNvCxnSpPr>
          <p:nvPr/>
        </p:nvCxnSpPr>
        <p:spPr>
          <a:xfrm>
            <a:off x="3232485" y="2518610"/>
            <a:ext cx="2029326" cy="11229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7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en-US" dirty="0" err="1" smtClean="0"/>
              <a:t>ustom</a:t>
            </a:r>
            <a:r>
              <a:rPr lang="en-US" dirty="0" smtClean="0"/>
              <a:t> Web Element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290763"/>
            <a:ext cx="4381500" cy="561975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1753467" y="2192699"/>
            <a:ext cx="1527463" cy="758103"/>
          </a:xfrm>
          <a:prstGeom prst="frame">
            <a:avLst>
              <a:gd name="adj1" fmla="val 9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3280930" y="2192699"/>
            <a:ext cx="1823604" cy="758103"/>
          </a:xfrm>
          <a:prstGeom prst="frame">
            <a:avLst>
              <a:gd name="adj1" fmla="val 9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7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</a:t>
            </a:r>
            <a:r>
              <a:rPr lang="en-US" dirty="0" smtClean="0"/>
              <a:t>Java</a:t>
            </a:r>
          </a:p>
          <a:p>
            <a:r>
              <a:rPr lang="ru-RU" dirty="0" smtClean="0"/>
              <a:t>Синтаксические и логические улучшения</a:t>
            </a:r>
          </a:p>
        </p:txBody>
      </p:sp>
    </p:spTree>
    <p:extLst>
      <p:ext uri="{BB962C8B-B14F-4D97-AF65-F5344CB8AC3E}">
        <p14:creationId xmlns:p14="http://schemas.microsoft.com/office/powerpoint/2010/main" val="7076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Web Elements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6212" y="1595561"/>
            <a:ext cx="584006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US" sz="1500" dirty="0" err="1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ublic</a:t>
            </a:r>
            <a:r>
              <a:rPr lang="en-US" sz="150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class </a:t>
            </a:r>
            <a:r>
              <a:rPr lang="en-US" sz="1500" dirty="0" err="1">
                <a:latin typeface="Andale Mono" charset="0"/>
                <a:ea typeface="Andale Mono" charset="0"/>
                <a:cs typeface="Andale Mono" charset="0"/>
              </a:rPr>
              <a:t>TimeBanner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extends </a:t>
            </a:r>
            <a:r>
              <a:rPr lang="en-US" sz="1500" dirty="0" err="1">
                <a:latin typeface="Andale Mono" charset="0"/>
                <a:ea typeface="Andale Mono" charset="0"/>
                <a:cs typeface="Andale Mono" charset="0"/>
              </a:rPr>
              <a:t>SelenideElement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{</a:t>
            </a:r>
          </a:p>
          <a:p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50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500" dirty="0" err="1">
                <a:latin typeface="Andale Mono" charset="0"/>
                <a:ea typeface="Andale Mono" charset="0"/>
                <a:cs typeface="Andale Mono" charset="0"/>
              </a:rPr>
              <a:t>getDays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     //</a:t>
            </a:r>
            <a:r>
              <a:rPr lang="mr-IN" sz="1500" dirty="0">
                <a:latin typeface="Andale Mono" charset="0"/>
                <a:ea typeface="Andale Mono" charset="0"/>
                <a:cs typeface="Andale Mono" charset="0"/>
              </a:rPr>
              <a:t>…</a:t>
            </a:r>
            <a:endParaRPr lang="en-US" sz="15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  }</a:t>
            </a:r>
          </a:p>
          <a:p>
            <a:endParaRPr lang="en-US" sz="15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50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500" dirty="0" err="1">
                <a:latin typeface="Andale Mono" charset="0"/>
                <a:ea typeface="Andale Mono" charset="0"/>
                <a:cs typeface="Andale Mono" charset="0"/>
              </a:rPr>
              <a:t>getTime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    //</a:t>
            </a:r>
            <a:r>
              <a:rPr lang="mr-IN" sz="1500" dirty="0">
                <a:latin typeface="Andale Mono" charset="0"/>
                <a:ea typeface="Andale Mono" charset="0"/>
                <a:cs typeface="Andale Mono" charset="0"/>
              </a:rPr>
              <a:t>…</a:t>
            </a:r>
            <a:endParaRPr lang="en-US" sz="15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  }</a:t>
            </a:r>
          </a:p>
          <a:p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500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4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91" y="1587645"/>
            <a:ext cx="4502365" cy="2180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1955" y="1325162"/>
            <a:ext cx="1160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С</a:t>
            </a:r>
            <a:r>
              <a:rPr lang="en-US" sz="1050" dirty="0" err="1"/>
              <a:t>onferencesList</a:t>
            </a:r>
            <a:endParaRPr lang="ru-RU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4625041" y="3768003"/>
            <a:ext cx="8835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Conference</a:t>
            </a:r>
            <a:endParaRPr lang="ru-RU" sz="1050" dirty="0"/>
          </a:p>
        </p:txBody>
      </p:sp>
      <p:cxnSp>
        <p:nvCxnSpPr>
          <p:cNvPr id="7" name="Прямая со стрелкой 6"/>
          <p:cNvCxnSpPr>
            <a:stCxn id="5" idx="0"/>
          </p:cNvCxnSpPr>
          <p:nvPr/>
        </p:nvCxnSpPr>
        <p:spPr>
          <a:xfrm flipH="1" flipV="1">
            <a:off x="4099214" y="3121171"/>
            <a:ext cx="967615" cy="646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5" idx="0"/>
          </p:cNvCxnSpPr>
          <p:nvPr/>
        </p:nvCxnSpPr>
        <p:spPr>
          <a:xfrm flipH="1" flipV="1">
            <a:off x="4625042" y="3121171"/>
            <a:ext cx="441787" cy="646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0"/>
          </p:cNvCxnSpPr>
          <p:nvPr/>
        </p:nvCxnSpPr>
        <p:spPr>
          <a:xfrm flipV="1">
            <a:off x="5066829" y="3121171"/>
            <a:ext cx="217221" cy="646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2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Конвертация</a:t>
            </a:r>
            <a:r>
              <a:rPr lang="en-US" dirty="0" smtClean="0"/>
              <a:t> Page Objects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3775" y="1983853"/>
            <a:ext cx="6726521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@</a:t>
            </a:r>
            <a:r>
              <a:rPr lang="en-US" sz="11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PageBlock</a:t>
            </a:r>
            <a:endParaRPr lang="ru-RU" sz="1100" dirty="0" smtClean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100" dirty="0" smtClean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class 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ConferenceList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 @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FindBy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(id = “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conferenceList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”)</a:t>
            </a:r>
          </a:p>
          <a:p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ElementsCollection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conferencesList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endParaRPr lang="en-US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public void 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iconsCount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() {}</a:t>
            </a:r>
          </a:p>
          <a:p>
            <a:endParaRPr lang="en-US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 public Conference 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getConferenceByIndex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index) {</a:t>
            </a:r>
          </a:p>
          <a:p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return 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createPageObject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conferencesList.get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(index), 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Conference.class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);</a:t>
            </a:r>
          </a:p>
          <a:p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 }</a:t>
            </a:r>
            <a:b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100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3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Конвертация</a:t>
            </a:r>
            <a:r>
              <a:rPr lang="en-US" dirty="0" smtClean="0"/>
              <a:t> Page Objects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3775" y="1983853"/>
            <a:ext cx="6726521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@</a:t>
            </a:r>
            <a:r>
              <a:rPr lang="en-US" sz="11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PageBlock</a:t>
            </a:r>
            <a:endParaRPr lang="ru-RU" sz="1100" dirty="0" smtClean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100" dirty="0" smtClean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class 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ConferenceList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 @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FindBy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(id = “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conferenceList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”)</a:t>
            </a:r>
          </a:p>
          <a:p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ElementsCollection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conferencesList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endParaRPr lang="en-US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public void 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iconsCount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() {}</a:t>
            </a:r>
          </a:p>
          <a:p>
            <a:endParaRPr lang="en-US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 public Conference 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getConferenceByIndex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index) {</a:t>
            </a:r>
          </a:p>
          <a:p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return 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createPageObject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conferencesList.get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(index), 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Conference.class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);</a:t>
            </a:r>
          </a:p>
          <a:p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 }</a:t>
            </a:r>
            <a:b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1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217" y="3187166"/>
            <a:ext cx="6344652" cy="590749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Конвертация</a:t>
            </a:r>
            <a:r>
              <a:rPr lang="en-US" dirty="0" smtClean="0"/>
              <a:t> Page Objects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79963" y="1947919"/>
            <a:ext cx="324319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@</a:t>
            </a:r>
            <a:r>
              <a:rPr lang="en-US" sz="1100" dirty="0" err="1" smtClean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PageBlock</a:t>
            </a:r>
            <a:endParaRPr lang="ru-RU" sz="1100" dirty="0" smtClean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100" dirty="0" smtClean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class Conference() {</a:t>
            </a:r>
          </a:p>
          <a:p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 @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FindBy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className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= “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iconTitle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”)</a:t>
            </a:r>
          </a:p>
          <a:p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SelenideElement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title;</a:t>
            </a:r>
          </a:p>
          <a:p>
            <a:endParaRPr lang="en-US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public void 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getIconTitle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() {}</a:t>
            </a:r>
          </a:p>
          <a:p>
            <a:endParaRPr lang="en-US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 public 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void 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clickOnTitle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() {}</a:t>
            </a:r>
          </a:p>
          <a:p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/>
            </a:r>
            <a:b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100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75</a:t>
            </a:fld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1941095" y="2052041"/>
            <a:ext cx="2871537" cy="6176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Listener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121" y="125837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7030A0"/>
                </a:solidFill>
              </a:rPr>
              <a:t>Before test started / finished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063" y="354184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After suite started / finished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121" y="217618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Test passed</a:t>
            </a:r>
            <a:endParaRPr lang="ru-RU" sz="1800" dirty="0">
              <a:solidFill>
                <a:srgbClr val="00B05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1855456" y="1659373"/>
            <a:ext cx="695239" cy="39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941095" y="2669662"/>
            <a:ext cx="729917" cy="667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283242" y="1647705"/>
            <a:ext cx="657727" cy="404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9121" y="3527551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7030A0"/>
                </a:solidFill>
              </a:rPr>
              <a:t>After test started / finished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3186" y="217618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Test failed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51562" y="126629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Before suite started / finished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4" name="Прямая со стрелкой 23"/>
          <p:cNvCxnSpPr>
            <a:stCxn id="5" idx="1"/>
            <a:endCxn id="8" idx="3"/>
          </p:cNvCxnSpPr>
          <p:nvPr/>
        </p:nvCxnSpPr>
        <p:spPr>
          <a:xfrm flipH="1" flipV="1">
            <a:off x="1540541" y="2360851"/>
            <a:ext cx="4005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3"/>
            <a:endCxn id="22" idx="1"/>
          </p:cNvCxnSpPr>
          <p:nvPr/>
        </p:nvCxnSpPr>
        <p:spPr>
          <a:xfrm flipV="1">
            <a:off x="4812632" y="2360851"/>
            <a:ext cx="4005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178968" y="2690626"/>
            <a:ext cx="858925" cy="588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2" descr="Ð°ÑÑÐ¸Ð½ÐºÐ¸ Ð¿Ð¾ Ð·Ð°Ð¿ÑÐ¾ÑÑ juni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169" y="-16328"/>
            <a:ext cx="1291387" cy="129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Исходный </a:t>
            </a:r>
            <a:r>
              <a:rPr lang="en-US" dirty="0"/>
              <a:t>Html </a:t>
            </a:r>
            <a:r>
              <a:rPr lang="ru-RU" dirty="0"/>
              <a:t>код страницы в момент ошибки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7974" y="1991975"/>
            <a:ext cx="330090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@Test</a:t>
            </a:r>
          </a:p>
          <a:p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@Html</a:t>
            </a:r>
          </a:p>
          <a:p>
            <a:r>
              <a:rPr lang="en-US" sz="150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void </a:t>
            </a:r>
            <a:r>
              <a:rPr lang="en-US" sz="1500" dirty="0" err="1">
                <a:latin typeface="Andale Mono" charset="0"/>
                <a:ea typeface="Andale Mono" charset="0"/>
                <a:cs typeface="Andale Mono" charset="0"/>
              </a:rPr>
              <a:t>testExample</a:t>
            </a:r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() {</a:t>
            </a:r>
          </a:p>
          <a:p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  //</a:t>
            </a:r>
            <a:r>
              <a:rPr lang="mr-IN" sz="1500" dirty="0">
                <a:latin typeface="Andale Mono" charset="0"/>
                <a:ea typeface="Andale Mono" charset="0"/>
                <a:cs typeface="Andale Mono" charset="0"/>
              </a:rPr>
              <a:t>…</a:t>
            </a:r>
            <a:endParaRPr lang="en-US" sz="15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500" dirty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500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Исходный </a:t>
            </a:r>
            <a:r>
              <a:rPr lang="en-US" dirty="0" smtClean="0"/>
              <a:t>Html </a:t>
            </a:r>
            <a:r>
              <a:rPr lang="ru-RU" dirty="0" smtClean="0"/>
              <a:t>код страницы в момент ошибки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3397" y="2067182"/>
            <a:ext cx="581120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 err="1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ru-RU" sz="135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350" dirty="0" err="1">
                <a:latin typeface="Andale Mono" charset="0"/>
                <a:ea typeface="Andale Mono" charset="0"/>
                <a:cs typeface="Andale Mono" charset="0"/>
              </a:rPr>
              <a:t>class</a:t>
            </a:r>
            <a:r>
              <a:rPr lang="ru-RU" sz="135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350" dirty="0" err="1">
                <a:latin typeface="Andale Mono" charset="0"/>
                <a:ea typeface="Andale Mono" charset="0"/>
                <a:cs typeface="Andale Mono" charset="0"/>
              </a:rPr>
              <a:t>PageHtmlRunListener</a:t>
            </a:r>
            <a:r>
              <a:rPr lang="ru-RU" sz="135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350" dirty="0" err="1">
                <a:latin typeface="Andale Mono" charset="0"/>
                <a:ea typeface="Andale Mono" charset="0"/>
                <a:cs typeface="Andale Mono" charset="0"/>
              </a:rPr>
              <a:t>extends</a:t>
            </a:r>
            <a:r>
              <a:rPr lang="ru-RU" sz="135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350" dirty="0" err="1">
                <a:latin typeface="Andale Mono" charset="0"/>
                <a:ea typeface="Andale Mono" charset="0"/>
                <a:cs typeface="Andale Mono" charset="0"/>
              </a:rPr>
              <a:t>RunListener</a:t>
            </a:r>
            <a:r>
              <a:rPr lang="ru-RU" sz="1350" dirty="0">
                <a:latin typeface="Andale Mono" charset="0"/>
                <a:ea typeface="Andale Mono" charset="0"/>
                <a:cs typeface="Andale Mono" charset="0"/>
              </a:rPr>
              <a:t> {</a:t>
            </a:r>
          </a:p>
          <a:p>
            <a:r>
              <a:rPr lang="en-US" sz="1350" dirty="0" smtClean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sz="1200" dirty="0" smtClean="0">
                <a:latin typeface="Andale Mono" charset="0"/>
                <a:ea typeface="Andale Mono" charset="0"/>
                <a:cs typeface="Andale Mono" charset="0"/>
              </a:rPr>
              <a:t>@</a:t>
            </a:r>
            <a:r>
              <a:rPr lang="en-US" sz="1200" dirty="0">
                <a:latin typeface="Andale Mono" charset="0"/>
                <a:ea typeface="Andale Mono" charset="0"/>
                <a:cs typeface="Andale Mono" charset="0"/>
              </a:rPr>
              <a:t>Override</a:t>
            </a:r>
            <a:r>
              <a:rPr lang="ru-RU" sz="1200" dirty="0">
                <a:latin typeface="Andale Mono" charset="0"/>
                <a:ea typeface="Andale Mono" charset="0"/>
                <a:cs typeface="Andale Mono" charset="0"/>
              </a:rPr>
              <a:t> </a:t>
            </a:r>
            <a:r>
              <a:rPr lang="ru-RU" sz="1350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r>
              <a:rPr lang="ru-RU" sz="1350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ru-RU" sz="1350" dirty="0" err="1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ru-RU" sz="135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350" dirty="0" err="1">
                <a:latin typeface="Andale Mono" charset="0"/>
                <a:ea typeface="Andale Mono" charset="0"/>
                <a:cs typeface="Andale Mono" charset="0"/>
              </a:rPr>
              <a:t>void</a:t>
            </a:r>
            <a:r>
              <a:rPr lang="ru-RU" sz="135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350" dirty="0" err="1">
                <a:latin typeface="Andale Mono" charset="0"/>
                <a:ea typeface="Andale Mono" charset="0"/>
                <a:cs typeface="Andale Mono" charset="0"/>
              </a:rPr>
              <a:t>testFailure</a:t>
            </a:r>
            <a:r>
              <a:rPr lang="ru-RU" sz="135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ru-RU" sz="1350" dirty="0" err="1">
                <a:latin typeface="Andale Mono" charset="0"/>
                <a:ea typeface="Andale Mono" charset="0"/>
                <a:cs typeface="Andale Mono" charset="0"/>
              </a:rPr>
              <a:t>Failure</a:t>
            </a:r>
            <a:r>
              <a:rPr lang="ru-RU" sz="135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350" dirty="0" err="1">
                <a:latin typeface="Andale Mono" charset="0"/>
                <a:ea typeface="Andale Mono" charset="0"/>
                <a:cs typeface="Andale Mono" charset="0"/>
              </a:rPr>
              <a:t>failure</a:t>
            </a:r>
            <a:r>
              <a:rPr lang="ru-RU" sz="1350" dirty="0">
                <a:latin typeface="Andale Mono" charset="0"/>
                <a:ea typeface="Andale Mono" charset="0"/>
                <a:cs typeface="Andale Mono" charset="0"/>
              </a:rPr>
              <a:t>) {</a:t>
            </a:r>
          </a:p>
          <a:p>
            <a:r>
              <a:rPr lang="ru-RU" sz="1350" dirty="0">
                <a:latin typeface="Andale Mono" charset="0"/>
                <a:ea typeface="Andale Mono" charset="0"/>
                <a:cs typeface="Andale Mono" charset="0"/>
              </a:rPr>
              <a:t>        </a:t>
            </a:r>
            <a:r>
              <a:rPr lang="en-US" sz="1350" dirty="0">
                <a:latin typeface="Andale Mono" charset="0"/>
                <a:ea typeface="Andale Mono" charset="0"/>
                <a:cs typeface="Andale Mono" charset="0"/>
              </a:rPr>
              <a:t>//</a:t>
            </a:r>
            <a:r>
              <a:rPr lang="mr-IN" sz="1350" dirty="0">
                <a:latin typeface="Andale Mono" charset="0"/>
                <a:ea typeface="Andale Mono" charset="0"/>
                <a:cs typeface="Andale Mono" charset="0"/>
              </a:rPr>
              <a:t>…</a:t>
            </a:r>
            <a:endParaRPr lang="ru-RU" sz="135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350" dirty="0">
                <a:latin typeface="Andale Mono" charset="0"/>
                <a:ea typeface="Andale Mono" charset="0"/>
                <a:cs typeface="Andale Mono" charset="0"/>
              </a:rPr>
              <a:t>    }</a:t>
            </a:r>
          </a:p>
          <a:p>
            <a:r>
              <a:rPr lang="ru-RU" sz="135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48157" y="2067182"/>
            <a:ext cx="2102265" cy="300003"/>
          </a:xfrm>
          <a:prstGeom prst="rect">
            <a:avLst/>
          </a:prstGeom>
          <a:noFill/>
          <a:ln>
            <a:solidFill>
              <a:srgbClr val="71D2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Ð°ÑÑÐ¸Ð½ÐºÐ¸ Ð¿Ð¾ Ð·Ð°Ð¿ÑÐ¾ÑÑ juni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31" y="1237464"/>
            <a:ext cx="918912" cy="91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Исходный </a:t>
            </a:r>
            <a:r>
              <a:rPr lang="en-US" dirty="0" smtClean="0"/>
              <a:t>Html </a:t>
            </a:r>
            <a:r>
              <a:rPr lang="ru-RU" dirty="0" smtClean="0"/>
              <a:t>код страницы в момент ошибки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2892" y="1964103"/>
            <a:ext cx="695575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ru-RU" sz="100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class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PageHtmlRunListener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extends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RunListener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{</a:t>
            </a:r>
          </a:p>
          <a:p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en-US" sz="10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0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000" dirty="0">
                <a:latin typeface="Andale Mono" charset="0"/>
                <a:ea typeface="Andale Mono" charset="0"/>
                <a:cs typeface="Andale Mono" charset="0"/>
              </a:rPr>
              <a:t>@</a:t>
            </a:r>
            <a:r>
              <a:rPr lang="en-US" sz="1000" dirty="0" smtClean="0">
                <a:latin typeface="Andale Mono" charset="0"/>
                <a:ea typeface="Andale Mono" charset="0"/>
                <a:cs typeface="Andale Mono" charset="0"/>
              </a:rPr>
              <a:t>Override</a:t>
            </a:r>
            <a:endParaRPr lang="ru-RU" sz="10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ru-RU" sz="1000" dirty="0" err="1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ru-RU" sz="100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void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testFailure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Failure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failure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) {</a:t>
            </a:r>
          </a:p>
          <a:p>
            <a:r>
              <a:rPr lang="en-US" sz="1000" dirty="0" smtClean="0"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ru-RU" sz="1000" dirty="0" err="1" smtClean="0">
                <a:latin typeface="Andale Mono" charset="0"/>
                <a:ea typeface="Andale Mono" charset="0"/>
                <a:cs typeface="Andale Mono" charset="0"/>
              </a:rPr>
              <a:t>boolean</a:t>
            </a:r>
            <a:r>
              <a:rPr lang="ru-RU" sz="10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attachHtml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ru-RU" sz="1000" dirty="0" err="1" smtClean="0">
                <a:latin typeface="Andale Mono" charset="0"/>
                <a:ea typeface="Andale Mono" charset="0"/>
                <a:cs typeface="Andale Mono" charset="0"/>
              </a:rPr>
              <a:t>AnnotationsUtils</a:t>
            </a:r>
            <a:r>
              <a:rPr lang="ru-RU" sz="1000" dirty="0" smtClean="0">
                <a:latin typeface="Andale Mono" charset="0"/>
                <a:ea typeface="Andale Mono" charset="0"/>
                <a:cs typeface="Andale Mono" charset="0"/>
              </a:rPr>
              <a:t>.</a:t>
            </a:r>
            <a:r>
              <a:rPr lang="en-US" sz="1000" dirty="0" err="1" smtClean="0">
                <a:latin typeface="Andale Mono" charset="0"/>
                <a:ea typeface="Andale Mono" charset="0"/>
                <a:cs typeface="Andale Mono" charset="0"/>
              </a:rPr>
              <a:t>isAnnotationPresent</a:t>
            </a:r>
            <a:r>
              <a:rPr lang="en-US" sz="1000" dirty="0" smtClean="0">
                <a:latin typeface="Andale Mono" charset="0"/>
                <a:ea typeface="Andale Mono" charset="0"/>
                <a:cs typeface="Andale Mono" charset="0"/>
              </a:rPr>
              <a:t>(description, </a:t>
            </a:r>
            <a:r>
              <a:rPr lang="en-US" sz="1000" dirty="0" err="1" smtClean="0">
                <a:latin typeface="Andale Mono" charset="0"/>
                <a:ea typeface="Andale Mono" charset="0"/>
                <a:cs typeface="Andale Mono" charset="0"/>
              </a:rPr>
              <a:t>Html.class</a:t>
            </a:r>
            <a:r>
              <a:rPr lang="en-US" sz="1000" dirty="0" smtClean="0">
                <a:latin typeface="Andale Mono" charset="0"/>
                <a:ea typeface="Andale Mono" charset="0"/>
                <a:cs typeface="Andale Mono" charset="0"/>
              </a:rPr>
              <a:t>);</a:t>
            </a:r>
            <a:endParaRPr lang="ru-RU" sz="10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 }</a:t>
            </a:r>
          </a:p>
          <a:p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775" y="2610739"/>
            <a:ext cx="6532094" cy="221473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Исходный </a:t>
            </a:r>
            <a:r>
              <a:rPr lang="en-US" dirty="0" smtClean="0"/>
              <a:t>Html </a:t>
            </a:r>
            <a:r>
              <a:rPr lang="ru-RU" dirty="0" smtClean="0"/>
              <a:t>код страницы в момент ошибки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17086"/>
            <a:ext cx="70326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ru-RU" sz="100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class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PageHtmlRunListener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extends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RunListener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{</a:t>
            </a:r>
          </a:p>
          <a:p>
            <a:endParaRPr lang="en-US" sz="10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000" dirty="0" smtClean="0">
                <a:latin typeface="Andale Mono" charset="0"/>
                <a:ea typeface="Andale Mono" charset="0"/>
                <a:cs typeface="Andale Mono" charset="0"/>
              </a:rPr>
              <a:t> @Override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ru-RU" sz="1000" dirty="0" err="1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ru-RU" sz="100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void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testFailure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Failure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failure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) {</a:t>
            </a:r>
          </a:p>
          <a:p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000" dirty="0" smtClean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ru-RU" sz="1000" dirty="0" err="1" smtClean="0">
                <a:latin typeface="Andale Mono" charset="0"/>
                <a:ea typeface="Andale Mono" charset="0"/>
                <a:cs typeface="Andale Mono" charset="0"/>
              </a:rPr>
              <a:t>boolean</a:t>
            </a:r>
            <a:r>
              <a:rPr lang="ru-RU" sz="10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attachHtml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AnnotationsUtils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.</a:t>
            </a:r>
            <a:r>
              <a:rPr lang="en-US" sz="1000" dirty="0" err="1">
                <a:latin typeface="Andale Mono" charset="0"/>
                <a:ea typeface="Andale Mono" charset="0"/>
                <a:cs typeface="Andale Mono" charset="0"/>
              </a:rPr>
              <a:t>isAnnotationPresent</a:t>
            </a:r>
            <a:r>
              <a:rPr lang="en-US" sz="1000" dirty="0">
                <a:latin typeface="Andale Mono" charset="0"/>
                <a:ea typeface="Andale Mono" charset="0"/>
                <a:cs typeface="Andale Mono" charset="0"/>
              </a:rPr>
              <a:t>(description, </a:t>
            </a:r>
            <a:r>
              <a:rPr lang="en-US" sz="1000" dirty="0" err="1">
                <a:latin typeface="Andale Mono" charset="0"/>
                <a:ea typeface="Andale Mono" charset="0"/>
                <a:cs typeface="Andale Mono" charset="0"/>
              </a:rPr>
              <a:t>Html.class</a:t>
            </a:r>
            <a:r>
              <a:rPr lang="en-US" sz="1000" dirty="0">
                <a:latin typeface="Andale Mono" charset="0"/>
                <a:ea typeface="Andale Mono" charset="0"/>
                <a:cs typeface="Andale Mono" charset="0"/>
              </a:rPr>
              <a:t>);</a:t>
            </a:r>
            <a:endParaRPr lang="ru-RU" sz="10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if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(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attachHtml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&amp;&amp;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WebDriverRunner.hasWebDriverStarted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()) {</a:t>
            </a:r>
          </a:p>
          <a:p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ru-RU" sz="1000" dirty="0" err="1" smtClean="0">
                <a:latin typeface="Andale Mono" charset="0"/>
                <a:ea typeface="Andale Mono" charset="0"/>
                <a:cs typeface="Andale Mono" charset="0"/>
              </a:rPr>
              <a:t>AllureUtils.attach</a:t>
            </a:r>
            <a:r>
              <a:rPr lang="ru-RU" sz="1000" dirty="0" smtClean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ru-RU" sz="1000" dirty="0" err="1" smtClean="0">
                <a:latin typeface="Andale Mono" charset="0"/>
                <a:ea typeface="Andale Mono" charset="0"/>
                <a:cs typeface="Andale Mono" charset="0"/>
              </a:rPr>
              <a:t>WebDriverRunner.source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(),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description.getDisplayName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() + "FAIL");</a:t>
            </a:r>
          </a:p>
          <a:p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  }</a:t>
            </a:r>
          </a:p>
          <a:p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 }</a:t>
            </a:r>
          </a:p>
          <a:p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776" y="2524716"/>
            <a:ext cx="4618961" cy="194208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2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8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</a:t>
            </a:r>
            <a:r>
              <a:rPr lang="en-US" dirty="0" smtClean="0"/>
              <a:t>Java</a:t>
            </a:r>
          </a:p>
          <a:p>
            <a:r>
              <a:rPr lang="ru-RU" dirty="0" smtClean="0"/>
              <a:t>Синтаксические и логические улучшения</a:t>
            </a:r>
          </a:p>
          <a:p>
            <a:r>
              <a:rPr lang="en-US" dirty="0" smtClean="0"/>
              <a:t>Multi-environment </a:t>
            </a:r>
            <a:r>
              <a:rPr lang="ru-RU" dirty="0" smtClean="0"/>
              <a:t>тестирование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3331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Исходный </a:t>
            </a:r>
            <a:r>
              <a:rPr lang="en-US" dirty="0" smtClean="0"/>
              <a:t>Html </a:t>
            </a:r>
            <a:r>
              <a:rPr lang="ru-RU" dirty="0" smtClean="0"/>
              <a:t>код страницы в момент ошибки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17086"/>
            <a:ext cx="70326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ru-RU" sz="100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class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PageHtmlRunListener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extends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RunListener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{</a:t>
            </a:r>
          </a:p>
          <a:p>
            <a:endParaRPr lang="en-US" sz="10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000" dirty="0" smtClean="0">
                <a:latin typeface="Andale Mono" charset="0"/>
                <a:ea typeface="Andale Mono" charset="0"/>
                <a:cs typeface="Andale Mono" charset="0"/>
              </a:rPr>
              <a:t> @Override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ru-RU" sz="1000" dirty="0" err="1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ru-RU" sz="1000" dirty="0">
                <a:solidFill>
                  <a:srgbClr val="0070C0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void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testFailure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Failure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failure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) {</a:t>
            </a:r>
          </a:p>
          <a:p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000" dirty="0" smtClean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ru-RU" sz="1000" dirty="0" err="1" smtClean="0">
                <a:latin typeface="Andale Mono" charset="0"/>
                <a:ea typeface="Andale Mono" charset="0"/>
                <a:cs typeface="Andale Mono" charset="0"/>
              </a:rPr>
              <a:t>boolean</a:t>
            </a:r>
            <a:r>
              <a:rPr lang="ru-RU" sz="10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attachHtml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AnnotationsUtils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.</a:t>
            </a:r>
            <a:r>
              <a:rPr lang="en-US" sz="1000" dirty="0" err="1">
                <a:latin typeface="Andale Mono" charset="0"/>
                <a:ea typeface="Andale Mono" charset="0"/>
                <a:cs typeface="Andale Mono" charset="0"/>
              </a:rPr>
              <a:t>isAnnotationPresent</a:t>
            </a:r>
            <a:r>
              <a:rPr lang="en-US" sz="1000" dirty="0">
                <a:latin typeface="Andale Mono" charset="0"/>
                <a:ea typeface="Andale Mono" charset="0"/>
                <a:cs typeface="Andale Mono" charset="0"/>
              </a:rPr>
              <a:t>(description, </a:t>
            </a:r>
            <a:r>
              <a:rPr lang="en-US" sz="1000" dirty="0" err="1">
                <a:latin typeface="Andale Mono" charset="0"/>
                <a:ea typeface="Andale Mono" charset="0"/>
                <a:cs typeface="Andale Mono" charset="0"/>
              </a:rPr>
              <a:t>Html.class</a:t>
            </a:r>
            <a:r>
              <a:rPr lang="en-US" sz="1000" dirty="0">
                <a:latin typeface="Andale Mono" charset="0"/>
                <a:ea typeface="Andale Mono" charset="0"/>
                <a:cs typeface="Andale Mono" charset="0"/>
              </a:rPr>
              <a:t>);</a:t>
            </a:r>
            <a:endParaRPr lang="ru-RU" sz="10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if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(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attachHtml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&amp;&amp;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WebDriverRunner.hasWebDriverStarted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()) {</a:t>
            </a:r>
          </a:p>
          <a:p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ru-RU" sz="1000" dirty="0" err="1" smtClean="0">
                <a:latin typeface="Andale Mono" charset="0"/>
                <a:ea typeface="Andale Mono" charset="0"/>
                <a:cs typeface="Andale Mono" charset="0"/>
              </a:rPr>
              <a:t>AllureUtils.attach</a:t>
            </a:r>
            <a:r>
              <a:rPr lang="ru-RU" sz="1000" dirty="0" smtClean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ru-RU" sz="1000" dirty="0" err="1" smtClean="0">
                <a:latin typeface="Andale Mono" charset="0"/>
                <a:ea typeface="Andale Mono" charset="0"/>
                <a:cs typeface="Andale Mono" charset="0"/>
              </a:rPr>
              <a:t>WebDriverRunner.source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(), </a:t>
            </a:r>
            <a:r>
              <a:rPr lang="ru-RU" sz="1000" dirty="0" err="1">
                <a:latin typeface="Andale Mono" charset="0"/>
                <a:ea typeface="Andale Mono" charset="0"/>
                <a:cs typeface="Andale Mono" charset="0"/>
              </a:rPr>
              <a:t>description.getDisplayName</a:t>
            </a:r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() + "FAIL");</a:t>
            </a:r>
          </a:p>
          <a:p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  }</a:t>
            </a:r>
          </a:p>
          <a:p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  }</a:t>
            </a:r>
          </a:p>
          <a:p>
            <a:r>
              <a:rPr lang="ru-RU" sz="10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775" y="2686556"/>
            <a:ext cx="6532094" cy="186117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09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81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Allure</a:t>
            </a:r>
            <a:endParaRPr lang="ru-RU" dirty="0"/>
          </a:p>
        </p:txBody>
      </p:sp>
      <p:pic>
        <p:nvPicPr>
          <p:cNvPr id="9218" name="Picture 2" descr="Ð°ÑÑÐ¸Ð½ÐºÐ¸ Ð¿Ð¾ Ð·Ð°Ð¿ÑÐ¾ÑÑ allure Ð¾ÑÑ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68" y="1132885"/>
            <a:ext cx="5798264" cy="32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82</a:t>
            </a:fld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1941095" y="2052041"/>
            <a:ext cx="2871537" cy="6176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Listener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121" y="1202467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7030A0"/>
                </a:solidFill>
              </a:rPr>
              <a:t>Before step finished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1375" y="3527551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After </a:t>
            </a:r>
            <a:r>
              <a:rPr lang="en-US" sz="1800">
                <a:solidFill>
                  <a:schemeClr val="accent5">
                    <a:lumMod val="75000"/>
                  </a:schemeClr>
                </a:solidFill>
              </a:rPr>
              <a:t>step </a:t>
            </a:r>
            <a:r>
              <a:rPr lang="en-US" sz="1800" smtClean="0">
                <a:solidFill>
                  <a:schemeClr val="accent5">
                    <a:lumMod val="75000"/>
                  </a:schemeClr>
                </a:solidFill>
              </a:rPr>
              <a:t>started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1855456" y="1659373"/>
            <a:ext cx="695239" cy="39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941095" y="2669662"/>
            <a:ext cx="729917" cy="667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283242" y="1647705"/>
            <a:ext cx="657727" cy="404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9121" y="350177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7030A0"/>
                </a:solidFill>
              </a:rPr>
              <a:t>After step finished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53134" y="120091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Before step started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4178968" y="2690626"/>
            <a:ext cx="858925" cy="588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86" name="Picture 2" descr="Ð°ÑÑÐ¸Ð½ÐºÐ¸ Ð¿Ð¾ Ð·Ð°Ð¿ÑÐ¾ÑÑ allure report log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42" y="181785"/>
            <a:ext cx="1086853" cy="1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1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83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</a:t>
            </a:r>
            <a:r>
              <a:rPr lang="en-US" dirty="0" smtClean="0"/>
              <a:t>Java</a:t>
            </a:r>
          </a:p>
          <a:p>
            <a:r>
              <a:rPr lang="ru-RU" dirty="0" smtClean="0"/>
              <a:t>Синтаксические и логические улучшения</a:t>
            </a:r>
          </a:p>
          <a:p>
            <a:r>
              <a:rPr lang="en-US" sz="2800" dirty="0" smtClean="0">
                <a:solidFill>
                  <a:srgbClr val="0E2EA8"/>
                </a:solidFill>
              </a:rPr>
              <a:t>Multi-environment </a:t>
            </a:r>
            <a:r>
              <a:rPr lang="ru-RU" sz="2800" dirty="0" smtClean="0">
                <a:solidFill>
                  <a:srgbClr val="0E2EA8"/>
                </a:solidFill>
              </a:rPr>
              <a:t>тестирование</a:t>
            </a:r>
          </a:p>
          <a:p>
            <a:r>
              <a:rPr lang="ru-RU" dirty="0" smtClean="0"/>
              <a:t>Использование новых </a:t>
            </a:r>
            <a:r>
              <a:rPr lang="ru-RU" dirty="0" err="1" smtClean="0"/>
              <a:t>фич</a:t>
            </a:r>
            <a:r>
              <a:rPr lang="ru-RU" dirty="0" smtClean="0"/>
              <a:t> </a:t>
            </a:r>
            <a:r>
              <a:rPr lang="en-US" dirty="0" smtClean="0"/>
              <a:t>Selenide</a:t>
            </a:r>
          </a:p>
          <a:p>
            <a:r>
              <a:rPr lang="ru-RU" dirty="0" smtClean="0"/>
              <a:t>Опыт перехода с 4го на 5й </a:t>
            </a:r>
            <a:r>
              <a:rPr lang="en-US" dirty="0" smtClean="0"/>
              <a:t>JUnit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0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24" y="863885"/>
            <a:ext cx="3452003" cy="33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4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85</a:t>
            </a:fld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55616" y="3865291"/>
            <a:ext cx="5046278" cy="664681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ClrTx/>
              <a:buSzTx/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github.com/SergeyBudnik/SmartConfig</a:t>
            </a:r>
            <a:endParaRPr lang="en-US" dirty="0" smtClean="0"/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en-US" dirty="0" smtClean="0"/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en-US" dirty="0" smtClean="0"/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8865"/>
            <a:ext cx="4721423" cy="3350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68" y="930156"/>
            <a:ext cx="1016595" cy="1404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1422" y="2444073"/>
            <a:ext cx="2068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hlinkClick r:id="rId5"/>
              </a:rPr>
              <a:t>sergey.budnik@db.com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4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Multi-environment </a:t>
            </a:r>
            <a:r>
              <a:rPr lang="ru-RU" dirty="0" smtClean="0"/>
              <a:t>тестирование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5" y="1201666"/>
            <a:ext cx="5007870" cy="30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Smart-</a:t>
            </a:r>
            <a:r>
              <a:rPr lang="en-US" dirty="0" err="1" smtClean="0"/>
              <a:t>config</a:t>
            </a:r>
            <a:r>
              <a:rPr lang="en-US" dirty="0" smtClean="0"/>
              <a:t>-</a:t>
            </a:r>
            <a:r>
              <a:rPr lang="en-US" dirty="0" err="1" smtClean="0"/>
              <a:t>dimensions.conf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5908" y="1232597"/>
            <a:ext cx="38188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space: {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env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: [prod]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  locale: [</a:t>
            </a:r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en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ru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points: [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  {</a:t>
            </a:r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env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: prod, locale: </a:t>
            </a:r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en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},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ru-RU" sz="1800" dirty="0">
                <a:latin typeface="Andale Mono" charset="0"/>
                <a:ea typeface="Andale Mono" charset="0"/>
                <a:cs typeface="Andale Mono" charset="0"/>
              </a:rPr>
              <a:t>{</a:t>
            </a:r>
            <a:r>
              <a:rPr lang="ru-RU" sz="1800" dirty="0" err="1">
                <a:latin typeface="Andale Mono" charset="0"/>
                <a:ea typeface="Andale Mono" charset="0"/>
                <a:cs typeface="Andale Mono" charset="0"/>
              </a:rPr>
              <a:t>env</a:t>
            </a:r>
            <a:r>
              <a:rPr lang="ru-RU" sz="1800" dirty="0"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ru-RU" sz="1800" dirty="0" err="1">
                <a:latin typeface="Andale Mono" charset="0"/>
                <a:ea typeface="Andale Mono" charset="0"/>
                <a:cs typeface="Andale Mono" charset="0"/>
              </a:rPr>
              <a:t>prod</a:t>
            </a:r>
            <a:r>
              <a:rPr lang="ru-RU" sz="1800" dirty="0"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ru-RU" sz="1800" dirty="0" err="1">
                <a:latin typeface="Andale Mono" charset="0"/>
                <a:ea typeface="Andale Mono" charset="0"/>
                <a:cs typeface="Andale Mono" charset="0"/>
              </a:rPr>
              <a:t>locale</a:t>
            </a:r>
            <a:r>
              <a:rPr lang="ru-RU" sz="1800" dirty="0"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ru-RU" sz="1800" dirty="0" err="1">
                <a:latin typeface="Andale Mono" charset="0"/>
                <a:ea typeface="Andale Mono" charset="0"/>
                <a:cs typeface="Andale Mono" charset="0"/>
              </a:rPr>
              <a:t>ru</a:t>
            </a:r>
            <a:r>
              <a:rPr lang="ru-RU" sz="18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r>
              <a:rPr lang="ru-RU" sz="1800" dirty="0">
                <a:latin typeface="Andale Mono" charset="0"/>
                <a:ea typeface="Andale Mono" charset="0"/>
                <a:cs typeface="Andale Mono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39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Smart-</a:t>
            </a:r>
            <a:r>
              <a:rPr lang="en-US" dirty="0" err="1" smtClean="0"/>
              <a:t>config</a:t>
            </a:r>
            <a:r>
              <a:rPr lang="en-US" dirty="0" smtClean="0"/>
              <a:t>-</a:t>
            </a:r>
            <a:r>
              <a:rPr lang="en-US" dirty="0" err="1" smtClean="0"/>
              <a:t>dimensions.conf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4345" y="1629107"/>
            <a:ext cx="51619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space: {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env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: [prod]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  locale: [</a:t>
            </a:r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en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ru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points: [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  {</a:t>
            </a:r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env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: prod, locale: </a:t>
            </a:r>
            <a:r>
              <a:rPr lang="en-US" sz="1800" dirty="0" err="1" smtClean="0">
                <a:latin typeface="Andale Mono" charset="0"/>
                <a:ea typeface="Andale Mono" charset="0"/>
                <a:cs typeface="Andale Mono" charset="0"/>
              </a:rPr>
              <a:t>any_locale</a:t>
            </a:r>
            <a:r>
              <a:rPr lang="en-US" sz="1800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r>
              <a:rPr lang="ru-RU" sz="1800" dirty="0" smtClean="0"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7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ndpoints.conf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31064" y="1793405"/>
            <a:ext cx="5423280" cy="1915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sqaDomain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 = "https://</a:t>
            </a:r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sqadays.com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"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 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sqaHost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 {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    ~</a:t>
            </a:r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prod~en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 = ${</a:t>
            </a:r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sqaDomain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}"/</a:t>
            </a:r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en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/index"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    ~</a:t>
            </a:r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prod~ru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 = ${</a:t>
            </a:r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sqaDomain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}"/</a:t>
            </a:r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ru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/index"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8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8773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</a:t>
            </a:r>
            <a:r>
              <a:rPr lang="en-US" dirty="0" smtClean="0"/>
              <a:t>Java</a:t>
            </a:r>
          </a:p>
          <a:p>
            <a:r>
              <a:rPr lang="ru-RU" dirty="0" smtClean="0"/>
              <a:t>Синтаксические и логические улучшения</a:t>
            </a:r>
          </a:p>
          <a:p>
            <a:r>
              <a:rPr lang="en-US" dirty="0" smtClean="0"/>
              <a:t>Multi-environment </a:t>
            </a:r>
            <a:r>
              <a:rPr lang="ru-RU" dirty="0" smtClean="0"/>
              <a:t>тестирование</a:t>
            </a:r>
          </a:p>
          <a:p>
            <a:r>
              <a:rPr lang="ru-RU" dirty="0" smtClean="0"/>
              <a:t>Использование новых </a:t>
            </a:r>
            <a:r>
              <a:rPr lang="ru-RU" dirty="0" err="1" smtClean="0"/>
              <a:t>фич</a:t>
            </a:r>
            <a:r>
              <a:rPr lang="ru-RU" dirty="0" smtClean="0"/>
              <a:t> </a:t>
            </a:r>
            <a:r>
              <a:rPr lang="en-US" dirty="0" smtClean="0"/>
              <a:t>Selenide</a:t>
            </a:r>
          </a:p>
        </p:txBody>
      </p:sp>
    </p:spTree>
    <p:extLst>
      <p:ext uri="{BB962C8B-B14F-4D97-AF65-F5344CB8AC3E}">
        <p14:creationId xmlns:p14="http://schemas.microsoft.com/office/powerpoint/2010/main" val="13873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</a:t>
            </a:r>
            <a:r>
              <a:rPr lang="en-US" dirty="0" err="1" smtClean="0"/>
              <a:t>sers.conf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53588" y="1808651"/>
            <a:ext cx="4801314" cy="1485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latin typeface="Andale Mono" charset="0"/>
                <a:ea typeface="Andale Mono" charset="0"/>
                <a:cs typeface="Andale Mono" charset="0"/>
              </a:rPr>
              <a:t>testUser</a:t>
            </a:r>
            <a:r>
              <a:rPr lang="ru-RU" sz="2000" dirty="0">
                <a:latin typeface="Andale Mono" charset="0"/>
                <a:ea typeface="Andale Mono" charset="0"/>
                <a:cs typeface="Andale Mono" charset="0"/>
              </a:rPr>
              <a:t> {</a:t>
            </a:r>
          </a:p>
          <a:p>
            <a:r>
              <a:rPr lang="ru-RU" sz="2000" dirty="0">
                <a:latin typeface="Andale Mono" charset="0"/>
                <a:ea typeface="Andale Mono" charset="0"/>
                <a:cs typeface="Andale Mono" charset="0"/>
              </a:rPr>
              <a:t>    ~</a:t>
            </a:r>
            <a:r>
              <a:rPr lang="ru-RU" sz="2000" dirty="0" err="1">
                <a:latin typeface="Andale Mono" charset="0"/>
                <a:ea typeface="Andale Mono" charset="0"/>
                <a:cs typeface="Andale Mono" charset="0"/>
              </a:rPr>
              <a:t>prod~en</a:t>
            </a:r>
            <a:r>
              <a:rPr lang="ru-RU" sz="2000" dirty="0">
                <a:latin typeface="Andale Mono" charset="0"/>
                <a:ea typeface="Andale Mono" charset="0"/>
                <a:cs typeface="Andale Mono" charset="0"/>
              </a:rPr>
              <a:t> = "diego.kron85"</a:t>
            </a:r>
          </a:p>
          <a:p>
            <a:r>
              <a:rPr lang="ru-RU" sz="2000" dirty="0">
                <a:latin typeface="Andale Mono" charset="0"/>
                <a:ea typeface="Andale Mono" charset="0"/>
                <a:cs typeface="Andale Mono" charset="0"/>
              </a:rPr>
              <a:t>    ~</a:t>
            </a:r>
            <a:r>
              <a:rPr lang="ru-RU" sz="2000" dirty="0" err="1">
                <a:latin typeface="Andale Mono" charset="0"/>
                <a:ea typeface="Andale Mono" charset="0"/>
                <a:cs typeface="Andale Mono" charset="0"/>
              </a:rPr>
              <a:t>prod~ru</a:t>
            </a:r>
            <a:r>
              <a:rPr lang="ru-RU" sz="2000" dirty="0">
                <a:latin typeface="Andale Mono" charset="0"/>
                <a:ea typeface="Andale Mono" charset="0"/>
                <a:cs typeface="Andale Mono" charset="0"/>
              </a:rPr>
              <a:t> = "</a:t>
            </a:r>
            <a:r>
              <a:rPr lang="ru-RU" sz="2000" dirty="0" err="1">
                <a:latin typeface="Andale Mono" charset="0"/>
                <a:ea typeface="Andale Mono" charset="0"/>
                <a:cs typeface="Andale Mono" charset="0"/>
              </a:rPr>
              <a:t>liliasapurina</a:t>
            </a:r>
            <a:r>
              <a:rPr lang="ru-RU" sz="2000" dirty="0">
                <a:latin typeface="Andale Mono" charset="0"/>
                <a:ea typeface="Andale Mono" charset="0"/>
                <a:cs typeface="Andale Mono" charset="0"/>
              </a:rPr>
              <a:t>"</a:t>
            </a:r>
          </a:p>
          <a:p>
            <a:r>
              <a:rPr lang="ru-RU" sz="20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0846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07" y="752559"/>
            <a:ext cx="3608823" cy="345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A5AC0A0-3B7D-4E2F-B160-7712D26E7A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Multi-environment </a:t>
            </a:r>
            <a:r>
              <a:rPr lang="ru-RU" dirty="0" smtClean="0"/>
              <a:t>тестирование </a:t>
            </a:r>
            <a:r>
              <a:rPr lang="mr-IN" dirty="0" smtClean="0"/>
              <a:t>–</a:t>
            </a:r>
            <a:r>
              <a:rPr lang="ru-RU" dirty="0" smtClean="0"/>
              <a:t> пример теста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4946" y="1636295"/>
            <a:ext cx="5988107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ru-RU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dirty="0" err="1">
                <a:latin typeface="Andale Mono" charset="0"/>
                <a:ea typeface="Andale Mono" charset="0"/>
                <a:cs typeface="Andale Mono" charset="0"/>
              </a:rPr>
              <a:t>class</a:t>
            </a:r>
            <a:r>
              <a:rPr lang="ru-RU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dirty="0" err="1">
                <a:latin typeface="Andale Mono" charset="0"/>
                <a:ea typeface="Andale Mono" charset="0"/>
                <a:cs typeface="Andale Mono" charset="0"/>
              </a:rPr>
              <a:t>SqaDemoTest</a:t>
            </a:r>
            <a:r>
              <a:rPr lang="ru-RU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dirty="0" smtClean="0">
                <a:latin typeface="Andale Mono" charset="0"/>
                <a:ea typeface="Andale Mono" charset="0"/>
                <a:cs typeface="Andale Mono" charset="0"/>
              </a:rPr>
              <a:t>{</a:t>
            </a:r>
            <a:endParaRPr lang="ru-RU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ru-RU" dirty="0" err="1">
                <a:latin typeface="Andale Mono" charset="0"/>
                <a:ea typeface="Andale Mono" charset="0"/>
                <a:cs typeface="Andale Mono" charset="0"/>
              </a:rPr>
              <a:t>String</a:t>
            </a:r>
            <a:r>
              <a:rPr lang="ru-RU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dirty="0" err="1">
                <a:latin typeface="Andale Mono" charset="0"/>
                <a:ea typeface="Andale Mono" charset="0"/>
                <a:cs typeface="Andale Mono" charset="0"/>
              </a:rPr>
              <a:t>testUser</a:t>
            </a:r>
            <a:r>
              <a:rPr lang="ru-RU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dirty="0" smtClean="0">
                <a:latin typeface="Andale Mono" charset="0"/>
                <a:ea typeface="Andale Mono" charset="0"/>
                <a:cs typeface="Andale Mono" charset="0"/>
              </a:rPr>
              <a:t>= </a:t>
            </a:r>
            <a:r>
              <a:rPr lang="ru-RU" dirty="0" err="1" smtClean="0">
                <a:latin typeface="Andale Mono" charset="0"/>
                <a:ea typeface="Andale Mono" charset="0"/>
                <a:cs typeface="Andale Mono" charset="0"/>
              </a:rPr>
              <a:t>getSmartConfig</a:t>
            </a:r>
            <a:r>
              <a:rPr lang="ru-RU" dirty="0">
                <a:latin typeface="Andale Mono" charset="0"/>
                <a:ea typeface="Andale Mono" charset="0"/>
                <a:cs typeface="Andale Mono" charset="0"/>
              </a:rPr>
              <a:t>().</a:t>
            </a:r>
            <a:r>
              <a:rPr lang="ru-RU" dirty="0" err="1">
                <a:latin typeface="Andale Mono" charset="0"/>
                <a:ea typeface="Andale Mono" charset="0"/>
                <a:cs typeface="Andale Mono" charset="0"/>
              </a:rPr>
              <a:t>getTestUser</a:t>
            </a:r>
            <a:r>
              <a:rPr lang="ru-RU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  <a:p>
            <a:r>
              <a:rPr lang="ru-RU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r>
              <a:rPr lang="ru-RU" dirty="0">
                <a:latin typeface="Andale Mono" charset="0"/>
                <a:ea typeface="Andale Mono" charset="0"/>
                <a:cs typeface="Andale Mono" charset="0"/>
              </a:rPr>
              <a:t>    @</a:t>
            </a:r>
            <a:r>
              <a:rPr lang="ru-RU" dirty="0" err="1">
                <a:latin typeface="Andale Mono" charset="0"/>
                <a:ea typeface="Andale Mono" charset="0"/>
                <a:cs typeface="Andale Mono" charset="0"/>
              </a:rPr>
              <a:t>Test</a:t>
            </a:r>
            <a:endParaRPr lang="ru-RU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ru-RU" dirty="0" err="1">
                <a:latin typeface="Andale Mono" charset="0"/>
                <a:ea typeface="Andale Mono" charset="0"/>
                <a:cs typeface="Andale Mono" charset="0"/>
              </a:rPr>
              <a:t>public</a:t>
            </a:r>
            <a:r>
              <a:rPr lang="ru-RU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dirty="0" err="1">
                <a:latin typeface="Andale Mono" charset="0"/>
                <a:ea typeface="Andale Mono" charset="0"/>
                <a:cs typeface="Andale Mono" charset="0"/>
              </a:rPr>
              <a:t>void</a:t>
            </a:r>
            <a:r>
              <a:rPr lang="ru-RU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dirty="0" err="1">
                <a:latin typeface="Andale Mono" charset="0"/>
                <a:ea typeface="Andale Mono" charset="0"/>
                <a:cs typeface="Andale Mono" charset="0"/>
              </a:rPr>
              <a:t>test</a:t>
            </a:r>
            <a:r>
              <a:rPr lang="ru-RU" dirty="0">
                <a:latin typeface="Andale Mono" charset="0"/>
                <a:ea typeface="Andale Mono" charset="0"/>
                <a:cs typeface="Andale Mono" charset="0"/>
              </a:rPr>
              <a:t>() </a:t>
            </a:r>
            <a:r>
              <a:rPr lang="ru-RU" dirty="0" smtClean="0">
                <a:latin typeface="Andale Mono" charset="0"/>
                <a:ea typeface="Andale Mono" charset="0"/>
                <a:cs typeface="Andale Mono" charset="0"/>
              </a:rPr>
              <a:t>{</a:t>
            </a:r>
          </a:p>
          <a:p>
            <a:r>
              <a:rPr lang="ru-RU" dirty="0" smtClean="0">
                <a:latin typeface="Andale Mono" charset="0"/>
                <a:ea typeface="Andale Mono" charset="0"/>
                <a:cs typeface="Andale Mono" charset="0"/>
              </a:rPr>
              <a:t>      </a:t>
            </a:r>
            <a:r>
              <a:rPr lang="ru-RU" dirty="0" err="1" smtClean="0">
                <a:latin typeface="Andale Mono" charset="0"/>
                <a:ea typeface="Andale Mono" charset="0"/>
                <a:cs typeface="Andale Mono" charset="0"/>
              </a:rPr>
              <a:t>asUser</a:t>
            </a:r>
            <a:r>
              <a:rPr lang="ru-RU" dirty="0" smtClean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ru-RU" dirty="0" err="1" smtClean="0">
                <a:latin typeface="Andale Mono" charset="0"/>
                <a:ea typeface="Andale Mono" charset="0"/>
                <a:cs typeface="Andale Mono" charset="0"/>
              </a:rPr>
              <a:t>testUser</a:t>
            </a:r>
            <a:r>
              <a:rPr lang="ru-RU" dirty="0" smtClean="0">
                <a:latin typeface="Andale Mono" charset="0"/>
                <a:ea typeface="Andale Mono" charset="0"/>
                <a:cs typeface="Andale Mono" charset="0"/>
              </a:rPr>
              <a:t>, () -&gt; {</a:t>
            </a:r>
          </a:p>
          <a:p>
            <a:r>
              <a:rPr lang="ru-RU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dirty="0" smtClean="0">
                <a:latin typeface="Andale Mono" charset="0"/>
                <a:ea typeface="Andale Mono" charset="0"/>
                <a:cs typeface="Andale Mono" charset="0"/>
              </a:rPr>
              <a:t>       //</a:t>
            </a:r>
            <a:r>
              <a:rPr lang="mr-IN" dirty="0" smtClean="0">
                <a:latin typeface="Andale Mono" charset="0"/>
                <a:ea typeface="Andale Mono" charset="0"/>
                <a:cs typeface="Andale Mono" charset="0"/>
              </a:rPr>
              <a:t>…</a:t>
            </a:r>
            <a:endParaRPr lang="ru-RU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ru-RU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ru-RU" dirty="0" smtClean="0">
                <a:latin typeface="Andale Mono" charset="0"/>
                <a:ea typeface="Andale Mono" charset="0"/>
                <a:cs typeface="Andale Mono" charset="0"/>
              </a:rPr>
              <a:t>    });</a:t>
            </a:r>
          </a:p>
          <a:p>
            <a:r>
              <a:rPr lang="ru-RU" dirty="0" smtClean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ru-RU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r>
              <a:rPr lang="ru-RU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endParaRPr lang="ru-RU" sz="10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1670" y="1878506"/>
            <a:ext cx="5349668" cy="326309"/>
          </a:xfrm>
          <a:prstGeom prst="rect">
            <a:avLst/>
          </a:prstGeom>
          <a:noFill/>
          <a:ln>
            <a:solidFill>
              <a:srgbClr val="0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67993" y="3560913"/>
            <a:ext cx="1836892" cy="7930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Env</a:t>
            </a:r>
            <a:r>
              <a:rPr lang="en-US" dirty="0" smtClean="0"/>
              <a:t> </a:t>
            </a:r>
            <a:r>
              <a:rPr lang="ru-RU" dirty="0" smtClean="0"/>
              <a:t>переменная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4207858" y="2265770"/>
            <a:ext cx="493615" cy="13109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62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3503851" y="1068069"/>
            <a:ext cx="3056255" cy="1581011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93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13289" y="887060"/>
            <a:ext cx="4450619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 smtClean="0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de-DE" sz="11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= "https://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server.com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intServerEndpoint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de-DE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de-DE" sz="1100" dirty="0" smtClean="0">
                <a:latin typeface="Andale Mono" charset="0"/>
                <a:ea typeface="Andale Mono" charset="0"/>
                <a:cs typeface="Andale Mono" charset="0"/>
              </a:rPr>
              <a:t>        "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https://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test.int.server.com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extServerEndpoint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de-DE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de-DE" sz="1100" dirty="0" smtClean="0">
                <a:latin typeface="Andale Mono" charset="0"/>
                <a:ea typeface="Andale Mono" charset="0"/>
                <a:cs typeface="Andale Mono" charset="0"/>
              </a:rPr>
              <a:t>        "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https://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test.ext.server.com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/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defaultMessagesUrl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de-DE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de-DE" sz="1100" dirty="0" smtClean="0">
                <a:latin typeface="Andale Mono" charset="0"/>
                <a:ea typeface="Andale Mono" charset="0"/>
                <a:cs typeface="Andale Mono" charset="0"/>
              </a:rPr>
              <a:t>        ${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}"/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messages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testIntMessagesUrl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de-DE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de-DE" sz="1100" dirty="0" smtClean="0">
                <a:latin typeface="Andale Mono" charset="0"/>
                <a:ea typeface="Andale Mono" charset="0"/>
                <a:cs typeface="Andale Mono" charset="0"/>
              </a:rPr>
              <a:t>       ${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}"/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messages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testExtMessagesUrl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de-DE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de-DE" sz="1100" dirty="0" smtClean="0">
                <a:latin typeface="Andale Mono" charset="0"/>
                <a:ea typeface="Andale Mono" charset="0"/>
                <a:cs typeface="Andale Mono" charset="0"/>
              </a:rPr>
              <a:t>       ${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}"/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messages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/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defaultHomeUrl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de-DE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de-DE" sz="1100" dirty="0" smtClean="0">
                <a:latin typeface="Andale Mono" charset="0"/>
                <a:ea typeface="Andale Mono" charset="0"/>
                <a:cs typeface="Andale Mono" charset="0"/>
              </a:rPr>
              <a:t>      ${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}"/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home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testIntHomeUrl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de-DE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de-DE" sz="1100" dirty="0" smtClean="0">
                <a:latin typeface="Andale Mono" charset="0"/>
                <a:ea typeface="Andale Mono" charset="0"/>
                <a:cs typeface="Andale Mono" charset="0"/>
              </a:rPr>
              <a:t>      ${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}"/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home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testExtHomeUrl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de-DE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de-DE" sz="1100" dirty="0" smtClean="0">
                <a:latin typeface="Andale Mono" charset="0"/>
                <a:ea typeface="Andale Mono" charset="0"/>
                <a:cs typeface="Andale Mono" charset="0"/>
              </a:rPr>
              <a:t>     ${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}"/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home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07632" y="1248697"/>
            <a:ext cx="31582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{</a:t>
            </a:r>
            <a:br>
              <a:rPr lang="en-US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~default = "https://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server.com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en-US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~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test~int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en-US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"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https://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test.int.server.com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en-US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~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test~ext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en-US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"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https://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test.ext.server.com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en-US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endParaRPr lang="ru-RU" sz="11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ru-RU" sz="11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1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include 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endpoints.conf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”</a:t>
            </a:r>
          </a:p>
          <a:p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/>
            </a:r>
            <a:br>
              <a:rPr lang="en-US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messagesUrl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= </a:t>
            </a:r>
          </a:p>
          <a:p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 "~~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~~/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messages”</a:t>
            </a:r>
          </a:p>
          <a:p>
            <a:endParaRPr lang="en-US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homeUrl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= "~~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~~/home"</a:t>
            </a:r>
            <a:br>
              <a:rPr lang="en-US" sz="1100" dirty="0">
                <a:latin typeface="Andale Mono" charset="0"/>
                <a:ea typeface="Andale Mono" charset="0"/>
                <a:cs typeface="Andale Mono" charset="0"/>
              </a:rPr>
            </a:br>
            <a:endParaRPr lang="ru-RU" sz="11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2527" y="733170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endpoints.conf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031978" y="2649080"/>
            <a:ext cx="0" cy="482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5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503851" y="3050697"/>
            <a:ext cx="3172078" cy="12461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3503851" y="1068069"/>
            <a:ext cx="3056255" cy="1581011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94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13289" y="887060"/>
            <a:ext cx="4450619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 smtClean="0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de-DE" sz="11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= "https://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server.com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intServerEndpoint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de-DE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de-DE" sz="1100" dirty="0" smtClean="0">
                <a:latin typeface="Andale Mono" charset="0"/>
                <a:ea typeface="Andale Mono" charset="0"/>
                <a:cs typeface="Andale Mono" charset="0"/>
              </a:rPr>
              <a:t>        "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https://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test.int.server.com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extServerEndpoint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de-DE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de-DE" sz="1100" dirty="0" smtClean="0">
                <a:latin typeface="Andale Mono" charset="0"/>
                <a:ea typeface="Andale Mono" charset="0"/>
                <a:cs typeface="Andale Mono" charset="0"/>
              </a:rPr>
              <a:t>        "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https://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test.ext.server.com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/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defaultMessagesUrl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de-DE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de-DE" sz="1100" dirty="0" smtClean="0">
                <a:latin typeface="Andale Mono" charset="0"/>
                <a:ea typeface="Andale Mono" charset="0"/>
                <a:cs typeface="Andale Mono" charset="0"/>
              </a:rPr>
              <a:t>        ${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}"/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messages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testIntMessagesUrl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de-DE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de-DE" sz="1100" dirty="0" smtClean="0">
                <a:latin typeface="Andale Mono" charset="0"/>
                <a:ea typeface="Andale Mono" charset="0"/>
                <a:cs typeface="Andale Mono" charset="0"/>
              </a:rPr>
              <a:t>       ${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}"/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messages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testExtMessagesUrl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de-DE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de-DE" sz="1100" dirty="0" smtClean="0">
                <a:latin typeface="Andale Mono" charset="0"/>
                <a:ea typeface="Andale Mono" charset="0"/>
                <a:cs typeface="Andale Mono" charset="0"/>
              </a:rPr>
              <a:t>       ${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}"/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messages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/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defaultHomeUrl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de-DE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de-DE" sz="1100" dirty="0" smtClean="0">
                <a:latin typeface="Andale Mono" charset="0"/>
                <a:ea typeface="Andale Mono" charset="0"/>
                <a:cs typeface="Andale Mono" charset="0"/>
              </a:rPr>
              <a:t>      ${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}"/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home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testIntHomeUrl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de-DE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de-DE" sz="1100" dirty="0" smtClean="0">
                <a:latin typeface="Andale Mono" charset="0"/>
                <a:ea typeface="Andale Mono" charset="0"/>
                <a:cs typeface="Andale Mono" charset="0"/>
              </a:rPr>
              <a:t>      ${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}"/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home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de-DE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testExtHomeUrl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de-DE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de-DE" sz="1100" dirty="0" smtClean="0">
                <a:latin typeface="Andale Mono" charset="0"/>
                <a:ea typeface="Andale Mono" charset="0"/>
                <a:cs typeface="Andale Mono" charset="0"/>
              </a:rPr>
              <a:t>     ${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}"/</a:t>
            </a:r>
            <a:r>
              <a:rPr lang="de-DE" sz="1100" dirty="0" err="1">
                <a:latin typeface="Andale Mono" charset="0"/>
                <a:ea typeface="Andale Mono" charset="0"/>
                <a:cs typeface="Andale Mono" charset="0"/>
              </a:rPr>
              <a:t>home</a:t>
            </a:r>
            <a:r>
              <a:rPr lang="de-DE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07632" y="1248697"/>
            <a:ext cx="31582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{</a:t>
            </a:r>
            <a:br>
              <a:rPr lang="en-US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~default = "https://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server.com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en-US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~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test~int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en-US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"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https://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test.int.server.com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en-US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~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test~ext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endParaRPr lang="en-US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"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https://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test.ext.server.com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br>
              <a:rPr lang="en-US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ru-RU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endParaRPr lang="ru-RU" sz="11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ru-RU" sz="11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1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include 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"</a:t>
            </a: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endpoints.conf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”</a:t>
            </a:r>
          </a:p>
          <a:p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/>
            </a:r>
            <a:br>
              <a:rPr lang="en-US" sz="11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messagesUrl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= </a:t>
            </a:r>
          </a:p>
          <a:p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   "~~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~~/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messages”</a:t>
            </a:r>
          </a:p>
          <a:p>
            <a:endParaRPr lang="en-US" sz="1100" dirty="0" smtClean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100" dirty="0" err="1" smtClean="0">
                <a:latin typeface="Andale Mono" charset="0"/>
                <a:ea typeface="Andale Mono" charset="0"/>
                <a:cs typeface="Andale Mono" charset="0"/>
              </a:rPr>
              <a:t>homeUrl</a:t>
            </a:r>
            <a:r>
              <a:rPr lang="en-US" sz="1100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= "~~</a:t>
            </a:r>
            <a:r>
              <a:rPr lang="en-US" sz="1100" dirty="0" err="1">
                <a:latin typeface="Andale Mono" charset="0"/>
                <a:ea typeface="Andale Mono" charset="0"/>
                <a:cs typeface="Andale Mono" charset="0"/>
              </a:rPr>
              <a:t>serverEndpoint</a:t>
            </a:r>
            <a:r>
              <a:rPr lang="en-US" sz="1100" dirty="0">
                <a:latin typeface="Andale Mono" charset="0"/>
                <a:ea typeface="Andale Mono" charset="0"/>
                <a:cs typeface="Andale Mono" charset="0"/>
              </a:rPr>
              <a:t>~~/home"</a:t>
            </a:r>
            <a:br>
              <a:rPr lang="en-US" sz="1100" dirty="0">
                <a:latin typeface="Andale Mono" charset="0"/>
                <a:ea typeface="Andale Mono" charset="0"/>
                <a:cs typeface="Andale Mono" charset="0"/>
              </a:rPr>
            </a:br>
            <a:endParaRPr lang="ru-RU" sz="11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2527" y="733170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endpoints.conf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031978" y="2649080"/>
            <a:ext cx="0" cy="482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13289" y="582627"/>
            <a:ext cx="2922492" cy="37142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315589" y="509798"/>
            <a:ext cx="2699289" cy="37870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95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</a:t>
            </a:r>
            <a:r>
              <a:rPr lang="en-US" dirty="0" smtClean="0"/>
              <a:t>Java</a:t>
            </a:r>
          </a:p>
          <a:p>
            <a:r>
              <a:rPr lang="ru-RU" dirty="0" smtClean="0"/>
              <a:t>Синтаксические и логические улучшения</a:t>
            </a:r>
          </a:p>
          <a:p>
            <a:r>
              <a:rPr lang="en-US" dirty="0" smtClean="0"/>
              <a:t>Multi-environment </a:t>
            </a:r>
            <a:r>
              <a:rPr lang="ru-RU" dirty="0" smtClean="0"/>
              <a:t>тестирование</a:t>
            </a:r>
          </a:p>
          <a:p>
            <a:r>
              <a:rPr lang="ru-RU" sz="2800" dirty="0" smtClean="0">
                <a:solidFill>
                  <a:srgbClr val="0E2EA8"/>
                </a:solidFill>
              </a:rPr>
              <a:t>Использование новых </a:t>
            </a:r>
            <a:r>
              <a:rPr lang="ru-RU" sz="2800" dirty="0" err="1" smtClean="0">
                <a:solidFill>
                  <a:srgbClr val="0E2EA8"/>
                </a:solidFill>
              </a:rPr>
              <a:t>фич</a:t>
            </a:r>
            <a:r>
              <a:rPr lang="ru-RU" sz="2800" dirty="0" smtClean="0">
                <a:solidFill>
                  <a:srgbClr val="0E2EA8"/>
                </a:solidFill>
              </a:rPr>
              <a:t> </a:t>
            </a:r>
            <a:r>
              <a:rPr lang="en-US" sz="2800" dirty="0" smtClean="0">
                <a:solidFill>
                  <a:srgbClr val="0E2EA8"/>
                </a:solidFill>
              </a:rPr>
              <a:t>Selenide</a:t>
            </a:r>
          </a:p>
          <a:p>
            <a:r>
              <a:rPr lang="ru-RU" dirty="0" smtClean="0"/>
              <a:t>Опыт перехода с 4го на 5й </a:t>
            </a:r>
            <a:r>
              <a:rPr lang="en-US" dirty="0" smtClean="0"/>
              <a:t>JUnit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5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96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Мультидрайверность</a:t>
            </a:r>
            <a:endParaRPr lang="ru-RU" dirty="0"/>
          </a:p>
        </p:txBody>
      </p:sp>
      <p:pic>
        <p:nvPicPr>
          <p:cNvPr id="17412" name="Picture 4" descr="Ð°ÑÑÐ¸Ð½ÐºÐ¸ Ð¿Ð¾ Ð·Ð°Ð¿ÑÐ¾ÑÑ autobahn tool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7" y="1556084"/>
            <a:ext cx="45815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9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97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69407" y="1081381"/>
            <a:ext cx="45191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ru-RU" dirty="0" smtClean="0"/>
              <a:t>Не делать костыли или максимально дешевые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Отложить тесты, которые можно сделать проще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ru-RU" dirty="0" err="1" smtClean="0"/>
              <a:t>Мониторить</a:t>
            </a:r>
            <a:r>
              <a:rPr lang="ru-RU" dirty="0" smtClean="0"/>
              <a:t> обновления</a:t>
            </a:r>
            <a:endParaRPr lang="ru-RU" dirty="0"/>
          </a:p>
        </p:txBody>
      </p:sp>
      <p:pic>
        <p:nvPicPr>
          <p:cNvPr id="10242" name="Picture 2" descr="Ð°ÑÑÐ¸Ð½ÐºÐ¸ Ð¿Ð¾ Ð·Ð°Ð¿ÑÐ¾ÑÑ Ð½Ð° ÑÑÑÐµÐ¼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36" y="2099145"/>
            <a:ext cx="3601940" cy="244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27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98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</a:t>
            </a:r>
            <a:r>
              <a:rPr lang="en-US" dirty="0" smtClean="0"/>
              <a:t>Java</a:t>
            </a:r>
          </a:p>
          <a:p>
            <a:r>
              <a:rPr lang="ru-RU" dirty="0" smtClean="0"/>
              <a:t>Синтаксические и логические улучшения</a:t>
            </a:r>
          </a:p>
          <a:p>
            <a:r>
              <a:rPr lang="en-US" dirty="0" smtClean="0"/>
              <a:t>Multi-environment </a:t>
            </a:r>
            <a:r>
              <a:rPr lang="ru-RU" dirty="0" smtClean="0"/>
              <a:t>тестирование</a:t>
            </a:r>
          </a:p>
          <a:p>
            <a:r>
              <a:rPr lang="ru-RU" dirty="0" smtClean="0"/>
              <a:t>Использование новых </a:t>
            </a:r>
            <a:r>
              <a:rPr lang="ru-RU" dirty="0" err="1" smtClean="0"/>
              <a:t>фич</a:t>
            </a:r>
            <a:r>
              <a:rPr lang="ru-RU" dirty="0" smtClean="0"/>
              <a:t> </a:t>
            </a:r>
            <a:r>
              <a:rPr lang="en-US" dirty="0" smtClean="0"/>
              <a:t>Selenide</a:t>
            </a:r>
          </a:p>
          <a:p>
            <a:r>
              <a:rPr lang="ru-RU" sz="2800" dirty="0" smtClean="0">
                <a:solidFill>
                  <a:srgbClr val="0E2EA8"/>
                </a:solidFill>
              </a:rPr>
              <a:t>Опыт перехода с 4го на 5й </a:t>
            </a:r>
            <a:r>
              <a:rPr lang="en-US" sz="2800" dirty="0" smtClean="0">
                <a:solidFill>
                  <a:srgbClr val="0E2EA8"/>
                </a:solidFill>
              </a:rPr>
              <a:t>JUnit</a:t>
            </a:r>
            <a:endParaRPr lang="ru-RU" sz="2800" dirty="0">
              <a:solidFill>
                <a:srgbClr val="0E2E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99</a:t>
            </a:fld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 повести печальнее на свете</a:t>
            </a:r>
            <a:endParaRPr lang="ru-RU" dirty="0"/>
          </a:p>
        </p:txBody>
      </p:sp>
      <p:pic>
        <p:nvPicPr>
          <p:cNvPr id="18434" name="Picture 2" descr="Ð°ÑÑÐ¸Ð½ÐºÐ¸ Ð¿Ð¾ Ð·Ð°Ð¿ÑÐ¾ÑÑ juni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28" y="1324081"/>
            <a:ext cx="2558716" cy="159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3242" y="1626374"/>
            <a:ext cx="2205789" cy="9946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E2E tests</a:t>
            </a:r>
            <a:endParaRPr lang="ru-RU" dirty="0"/>
          </a:p>
        </p:txBody>
      </p:sp>
      <p:sp>
        <p:nvSpPr>
          <p:cNvPr id="8" name="Равно 7"/>
          <p:cNvSpPr/>
          <p:nvPr/>
        </p:nvSpPr>
        <p:spPr>
          <a:xfrm>
            <a:off x="2551530" y="2923279"/>
            <a:ext cx="1371600" cy="52938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33319" y="1809606"/>
            <a:ext cx="0" cy="5164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01126" y="2064703"/>
            <a:ext cx="472407" cy="31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6" descr="Ð°ÑÑÐ¸Ð½ÐºÐ¸ Ð¿Ð¾ Ð·Ð°Ð¿ÑÐ¾ÑÑ ÑÐ°Ð·Ð±Ð¸ÑÐ¾Ðµ ÑÐµÑÐ´Ñ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28" y="3649366"/>
            <a:ext cx="1349802" cy="101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9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57274</TotalTime>
  <Words>2206</Words>
  <Application>Microsoft Macintosh PowerPoint</Application>
  <PresentationFormat>Другой</PresentationFormat>
  <Paragraphs>947</Paragraphs>
  <Slides>113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113</vt:i4>
      </vt:variant>
    </vt:vector>
  </HeadingPairs>
  <TitlesOfParts>
    <vt:vector size="119" baseType="lpstr">
      <vt:lpstr>Andale Mono</vt:lpstr>
      <vt:lpstr>Comic Sans MS</vt:lpstr>
      <vt:lpstr>Helvetica Neue</vt:lpstr>
      <vt:lpstr>ＭＳ Ｐゴシック</vt:lpstr>
      <vt:lpstr>Arial</vt:lpstr>
      <vt:lpstr>Simple Light</vt:lpstr>
      <vt:lpstr>Tips and Tricks</vt:lpstr>
      <vt:lpstr>Презентация PowerPoint</vt:lpstr>
      <vt:lpstr>Презентация PowerPoint</vt:lpstr>
      <vt:lpstr>Презентация PowerPoint</vt:lpstr>
      <vt:lpstr>О себе</vt:lpstr>
      <vt:lpstr>Agenda</vt:lpstr>
      <vt:lpstr>Agenda</vt:lpstr>
      <vt:lpstr>Agenda</vt:lpstr>
      <vt:lpstr>Agenda</vt:lpstr>
      <vt:lpstr>Agenda</vt:lpstr>
      <vt:lpstr>Agenda</vt:lpstr>
      <vt:lpstr>Старые подходы</vt:lpstr>
      <vt:lpstr>Общий язык с разработчиками </vt:lpstr>
      <vt:lpstr>Общий язык с разработчиками </vt:lpstr>
      <vt:lpstr>Общий язык с разработчиками </vt:lpstr>
      <vt:lpstr>Общий язык с разработчиками </vt:lpstr>
      <vt:lpstr>Старые подходы</vt:lpstr>
      <vt:lpstr>Переиспользование другими командами </vt:lpstr>
      <vt:lpstr>Старые подходы</vt:lpstr>
      <vt:lpstr>Разнообразие тестируемых компонент </vt:lpstr>
      <vt:lpstr>Старые подходы</vt:lpstr>
      <vt:lpstr>Старые подходы</vt:lpstr>
      <vt:lpstr>Старые подходы vs новый</vt:lpstr>
      <vt:lpstr>Почему одного фреймворка мало?</vt:lpstr>
      <vt:lpstr>Agenda</vt:lpstr>
      <vt:lpstr>Трехслойная структура классов</vt:lpstr>
      <vt:lpstr>Page Block</vt:lpstr>
      <vt:lpstr>PageBlock</vt:lpstr>
      <vt:lpstr>PageBlock</vt:lpstr>
      <vt:lpstr>PageBlock</vt:lpstr>
      <vt:lpstr>PageObject</vt:lpstr>
      <vt:lpstr>PageObject</vt:lpstr>
      <vt:lpstr>Steps</vt:lpstr>
      <vt:lpstr>Steps</vt:lpstr>
      <vt:lpstr>Test</vt:lpstr>
      <vt:lpstr>Одностраничное приложение</vt:lpstr>
      <vt:lpstr>Steps</vt:lpstr>
      <vt:lpstr>Steps</vt:lpstr>
      <vt:lpstr>Steps</vt:lpstr>
      <vt:lpstr>Проблема покемона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Проблема цикличной зависимости</vt:lpstr>
      <vt:lpstr>Проблема цикличной зависимости</vt:lpstr>
      <vt:lpstr>Решение – dependency injection</vt:lpstr>
      <vt:lpstr>Презентация PowerPoint</vt:lpstr>
      <vt:lpstr>Презентация PowerPoint</vt:lpstr>
      <vt:lpstr>Проблема покемона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вложенности объектов</vt:lpstr>
      <vt:lpstr>Декларативный подход рулит!</vt:lpstr>
      <vt:lpstr>Проблема сценариев с несколькими пользователями</vt:lpstr>
      <vt:lpstr>Проблема сценариев с несколькими пользователями</vt:lpstr>
      <vt:lpstr>Хелпер метод для аунтификации</vt:lpstr>
      <vt:lpstr>Презентация PowerPoint</vt:lpstr>
      <vt:lpstr>Единый пароль для тестовых юзеров</vt:lpstr>
      <vt:lpstr>Алгоритм получения пароля</vt:lpstr>
      <vt:lpstr>Инициализация окружения</vt:lpstr>
      <vt:lpstr>Инициализация окружения</vt:lpstr>
      <vt:lpstr>Initializer</vt:lpstr>
      <vt:lpstr>Terminator</vt:lpstr>
      <vt:lpstr>ServiceLoader</vt:lpstr>
      <vt:lpstr>Сustom Web Element</vt:lpstr>
      <vt:lpstr>Custom Web Elements</vt:lpstr>
      <vt:lpstr>Презентация PowerPoint</vt:lpstr>
      <vt:lpstr>Конвертация Page Objects</vt:lpstr>
      <vt:lpstr>Конвертация Page Objects</vt:lpstr>
      <vt:lpstr>Конвертация Page Objects</vt:lpstr>
      <vt:lpstr>Презентация PowerPoint</vt:lpstr>
      <vt:lpstr>Исходный Html код страницы в момент ошибки</vt:lpstr>
      <vt:lpstr>Исходный Html код страницы в момент ошибки</vt:lpstr>
      <vt:lpstr>Исходный Html код страницы в момент ошибки</vt:lpstr>
      <vt:lpstr>Исходный Html код страницы в момент ошибки</vt:lpstr>
      <vt:lpstr>Исходный Html код страницы в момент ошибки</vt:lpstr>
      <vt:lpstr>Allure</vt:lpstr>
      <vt:lpstr>Презентация PowerPoint</vt:lpstr>
      <vt:lpstr>Agenda</vt:lpstr>
      <vt:lpstr>Презентация PowerPoint</vt:lpstr>
      <vt:lpstr>Презентация PowerPoint</vt:lpstr>
      <vt:lpstr>Multi-environment тестирование</vt:lpstr>
      <vt:lpstr>Smart-config-dimensions.conf</vt:lpstr>
      <vt:lpstr>Smart-config-dimensions.conf</vt:lpstr>
      <vt:lpstr>endpoints.conf</vt:lpstr>
      <vt:lpstr>users.conf</vt:lpstr>
      <vt:lpstr>Презентация PowerPoint</vt:lpstr>
      <vt:lpstr>Multi-environment тестирование – пример теста</vt:lpstr>
      <vt:lpstr>Презентация PowerPoint</vt:lpstr>
      <vt:lpstr>Презентация PowerPoint</vt:lpstr>
      <vt:lpstr>Agenda</vt:lpstr>
      <vt:lpstr>Мультидрайверность</vt:lpstr>
      <vt:lpstr>Вывод</vt:lpstr>
      <vt:lpstr>Agenda</vt:lpstr>
      <vt:lpstr>Нет повести печальнее на свете</vt:lpstr>
      <vt:lpstr>Структура Junit 4</vt:lpstr>
      <vt:lpstr>Test Rule</vt:lpstr>
      <vt:lpstr>Объединение раннеров</vt:lpstr>
      <vt:lpstr>Структура Junit 5</vt:lpstr>
      <vt:lpstr>JUnit4</vt:lpstr>
      <vt:lpstr>JUnit4</vt:lpstr>
      <vt:lpstr>Allure</vt:lpstr>
      <vt:lpstr>JUnit4</vt:lpstr>
      <vt:lpstr>JUnit4</vt:lpstr>
      <vt:lpstr>Вывод</vt:lpstr>
      <vt:lpstr>Наши постулаты</vt:lpstr>
      <vt:lpstr>Презентация PowerPoint</vt:lpstr>
      <vt:lpstr>Полезные ссылки</vt:lpstr>
      <vt:lpstr>Дисклеймер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чистого листа. Стоит ли переходить на новый фреймворк для автоматизации?</dc:title>
  <dc:creator>Lilia Sapurina</dc:creator>
  <cp:keywords>Public</cp:keywords>
  <cp:lastModifiedBy>Lilia Sapurina</cp:lastModifiedBy>
  <cp:revision>284</cp:revision>
  <cp:lastPrinted>2018-05-14T10:40:55Z</cp:lastPrinted>
  <dcterms:modified xsi:type="dcterms:W3CDTF">2019-05-04T11:59:04Z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1075037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S8.2.1</vt:lpwstr>
  </property>
  <property fmtid="{D5CDD505-2E9C-101B-9397-08002B2CF9AE}" pid="5" name="TitusGUID">
    <vt:lpwstr>c929dee3-ccaa-4865-93f4-2c16f6d0a6b0</vt:lpwstr>
  </property>
  <property fmtid="{D5CDD505-2E9C-101B-9397-08002B2CF9AE}" pid="6" name="db.comClassification">
    <vt:lpwstr>Public</vt:lpwstr>
  </property>
</Properties>
</file>