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y="5143500" cx="9144000"/>
  <p:notesSz cx="6858000" cy="9144000"/>
  <p:embeddedFontLst>
    <p:embeddedFont>
      <p:font typeface="Roboto"/>
      <p:regular r:id="rId24"/>
      <p:bold r:id="rId25"/>
      <p:italic r:id="rId26"/>
      <p:boldItalic r:id="rId27"/>
    </p:embeddedFont>
    <p:embeddedFont>
      <p:font typeface="Inter"/>
      <p:regular r:id="rId28"/>
      <p:bold r:id="rId2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font" Target="fonts/Roboto-regular.fntdata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Roboto-italic.fntdata"/><Relationship Id="rId25" Type="http://schemas.openxmlformats.org/officeDocument/2006/relationships/font" Target="fonts/Roboto-bold.fntdata"/><Relationship Id="rId28" Type="http://schemas.openxmlformats.org/officeDocument/2006/relationships/font" Target="fonts/Inter-regular.fntdata"/><Relationship Id="rId27" Type="http://schemas.openxmlformats.org/officeDocument/2006/relationships/font" Target="fonts/Roboto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Inter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f7ff93833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f7ff93833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f7ff938336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f7ff938336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f7ff938336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f7ff938336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f7ff938336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f7ff938336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f9e1ff1c3f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f9e1ff1c3f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f8d9b1c4b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f8d9b1c4b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f7ff938336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f7ff938336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f7ff938336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f7ff938336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f7ff938336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f7ff938336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f7ff938336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f7ff938336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f7ff938336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f7ff938336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f7ff938336_0_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f7ff938336_0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f7ff938336_0_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f7ff938336_0_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f7ff938336_0_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f7ff938336_0_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f7ff938336_0_9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gf7ff938336_0_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f7ff938336_0_10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f7ff938336_0_1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f7ff938336_0_1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f7ff938336_0_1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f7ff938336_0_1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f7ff938336_0_1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6.png"/><Relationship Id="rId4" Type="http://schemas.openxmlformats.org/officeDocument/2006/relationships/image" Target="../media/image4.png"/><Relationship Id="rId5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Relationship Id="rId4" Type="http://schemas.openxmlformats.org/officeDocument/2006/relationships/image" Target="../media/image5.png"/><Relationship Id="rId11" Type="http://schemas.openxmlformats.org/officeDocument/2006/relationships/image" Target="../media/image2.png"/><Relationship Id="rId10" Type="http://schemas.openxmlformats.org/officeDocument/2006/relationships/image" Target="../media/image10.jpg"/><Relationship Id="rId9" Type="http://schemas.openxmlformats.org/officeDocument/2006/relationships/image" Target="../media/image7.png"/><Relationship Id="rId5" Type="http://schemas.openxmlformats.org/officeDocument/2006/relationships/image" Target="../media/image11.jpg"/><Relationship Id="rId6" Type="http://schemas.openxmlformats.org/officeDocument/2006/relationships/image" Target="../media/image3.png"/><Relationship Id="rId7" Type="http://schemas.openxmlformats.org/officeDocument/2006/relationships/image" Target="../media/image6.png"/><Relationship Id="rId8" Type="http://schemas.openxmlformats.org/officeDocument/2006/relationships/hyperlink" Target="https://sqadays.com/ru/talk/86561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Relationship Id="rId4" Type="http://schemas.openxmlformats.org/officeDocument/2006/relationships/image" Target="../media/image21.png"/><Relationship Id="rId5" Type="http://schemas.openxmlformats.org/officeDocument/2006/relationships/image" Target="../media/image22.png"/><Relationship Id="rId6" Type="http://schemas.openxmlformats.org/officeDocument/2006/relationships/image" Target="../media/image23.png"/><Relationship Id="rId7" Type="http://schemas.openxmlformats.org/officeDocument/2006/relationships/image" Target="../media/image4.png"/><Relationship Id="rId8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30.gif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Relationship Id="rId4" Type="http://schemas.openxmlformats.org/officeDocument/2006/relationships/image" Target="../media/image8.jpg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png"/><Relationship Id="rId4" Type="http://schemas.openxmlformats.org/officeDocument/2006/relationships/image" Target="../media/image4.png"/><Relationship Id="rId5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Relationship Id="rId4" Type="http://schemas.openxmlformats.org/officeDocument/2006/relationships/image" Target="../media/image30.gif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Relationship Id="rId4" Type="http://schemas.openxmlformats.org/officeDocument/2006/relationships/image" Target="../media/image29.gif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5.png"/><Relationship Id="rId4" Type="http://schemas.openxmlformats.org/officeDocument/2006/relationships/image" Target="../media/image20.gif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4.png"/><Relationship Id="rId6" Type="http://schemas.openxmlformats.org/officeDocument/2006/relationships/image" Target="../media/image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Relationship Id="rId4" Type="http://schemas.openxmlformats.org/officeDocument/2006/relationships/image" Target="../media/image28.png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Relationship Id="rId4" Type="http://schemas.openxmlformats.org/officeDocument/2006/relationships/image" Target="../media/image16.png"/><Relationship Id="rId5" Type="http://schemas.openxmlformats.org/officeDocument/2006/relationships/image" Target="../media/image4.png"/><Relationship Id="rId6" Type="http://schemas.openxmlformats.org/officeDocument/2006/relationships/image" Target="../media/image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2.png"/><Relationship Id="rId4" Type="http://schemas.openxmlformats.org/officeDocument/2006/relationships/image" Target="../media/image14.jpg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5.png"/><Relationship Id="rId4" Type="http://schemas.openxmlformats.org/officeDocument/2006/relationships/image" Target="../media/image18.png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3.png"/><Relationship Id="rId4" Type="http://schemas.openxmlformats.org/officeDocument/2006/relationships/image" Target="../media/image25.png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9.png"/><Relationship Id="rId4" Type="http://schemas.openxmlformats.org/officeDocument/2006/relationships/image" Target="../media/image24.png"/><Relationship Id="rId5" Type="http://schemas.openxmlformats.org/officeDocument/2006/relationships/image" Target="../media/image2.png"/><Relationship Id="rId6" Type="http://schemas.openxmlformats.org/officeDocument/2006/relationships/image" Target="../media/image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9.png"/><Relationship Id="rId4" Type="http://schemas.openxmlformats.org/officeDocument/2006/relationships/image" Target="../media/image17.png"/><Relationship Id="rId5" Type="http://schemas.openxmlformats.org/officeDocument/2006/relationships/image" Target="../media/image27.png"/><Relationship Id="rId6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/>
          <p:nvPr/>
        </p:nvSpPr>
        <p:spPr>
          <a:xfrm>
            <a:off x="-44" y="-75"/>
            <a:ext cx="9144000" cy="5143500"/>
          </a:xfrm>
          <a:prstGeom prst="rect">
            <a:avLst/>
          </a:prstGeom>
          <a:solidFill>
            <a:srgbClr val="00D27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5" name="Google Shape;55;p13"/>
          <p:cNvPicPr preferRelativeResize="0"/>
          <p:nvPr/>
        </p:nvPicPr>
        <p:blipFill rotWithShape="1">
          <a:blip r:embed="rId3">
            <a:alphaModFix/>
          </a:blip>
          <a:srcRect b="38682" l="0" r="0" t="10679"/>
          <a:stretch/>
        </p:blipFill>
        <p:spPr>
          <a:xfrm>
            <a:off x="-50" y="0"/>
            <a:ext cx="9143952" cy="2604601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13"/>
          <p:cNvSpPr txBox="1"/>
          <p:nvPr>
            <p:ph type="ctrTitle"/>
          </p:nvPr>
        </p:nvSpPr>
        <p:spPr>
          <a:xfrm>
            <a:off x="415750" y="3009550"/>
            <a:ext cx="8236800" cy="1506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3359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Как </a:t>
            </a:r>
            <a:endParaRPr sz="3359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3359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тестировать </a:t>
            </a:r>
            <a:endParaRPr sz="3359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3359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игровой баланс?</a:t>
            </a:r>
            <a:endParaRPr sz="3359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57" name="Google Shape;57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059122" y="4479975"/>
            <a:ext cx="1671377" cy="28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517588" y="3736500"/>
            <a:ext cx="754450" cy="545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/>
        </p:nvSpPr>
        <p:spPr>
          <a:xfrm>
            <a:off x="3240825" y="958450"/>
            <a:ext cx="5314800" cy="360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rPr b="0" i="0" lang="ru" sz="18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Тестирование над разными проектами: </a:t>
            </a:r>
            <a:r>
              <a:rPr b="0" i="0" lang="ru" sz="1800" u="none" cap="none" strike="noStrike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Allods Online, Skyforge, War Robots, Dino Squad</a:t>
            </a:r>
            <a:endParaRPr sz="1800"/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br>
              <a:rPr b="0" i="0" lang="ru" sz="18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b="0" i="0" lang="ru" sz="18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Владелец телеграм чата </a:t>
            </a:r>
            <a:r>
              <a:rPr lang="ru" sz="18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@</a:t>
            </a:r>
            <a:r>
              <a:rPr b="0" i="0" lang="ru" sz="1800" u="none" cap="none" strike="noStrike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qa_gamedev</a:t>
            </a:r>
            <a:endParaRPr b="0" i="0" sz="1800" u="none" cap="none" strike="noStrike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rPr b="0" i="0" lang="ru" sz="18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   </a:t>
            </a:r>
            <a:endParaRPr b="0" i="0" sz="1800" u="none" cap="none" strike="noStrike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rPr b="0" i="0" lang="ru" sz="18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Провела зп опрос за 2020 год в рамках телеграм чата </a:t>
            </a:r>
            <a:endParaRPr b="0" i="0" sz="1800" u="none" cap="none" strike="noStrike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64" name="Google Shape;64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926512" y="1885294"/>
            <a:ext cx="1057224" cy="1057213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46463" y="3309963"/>
            <a:ext cx="1057224" cy="1057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25724" y="1850175"/>
            <a:ext cx="1855601" cy="2474150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4"/>
          <p:cNvSpPr txBox="1"/>
          <p:nvPr/>
        </p:nvSpPr>
        <p:spPr>
          <a:xfrm>
            <a:off x="326825" y="763725"/>
            <a:ext cx="36735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 sz="28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О себе</a:t>
            </a:r>
            <a:endParaRPr sz="28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68" name="Google Shape;68;p1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0" y="2287"/>
            <a:ext cx="9144000" cy="5138928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4"/>
          <p:cNvSpPr txBox="1"/>
          <p:nvPr/>
        </p:nvSpPr>
        <p:spPr>
          <a:xfrm>
            <a:off x="326825" y="763725"/>
            <a:ext cx="36735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 sz="28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О себе</a:t>
            </a:r>
            <a:endParaRPr sz="28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70" name="Google Shape;70;p14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379200" y="383940"/>
            <a:ext cx="1403602" cy="239075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14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02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2" name="Google Shape;72;p14"/>
          <p:cNvSpPr txBox="1"/>
          <p:nvPr/>
        </p:nvSpPr>
        <p:spPr>
          <a:xfrm>
            <a:off x="2662325" y="1336425"/>
            <a:ext cx="5622600" cy="261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rPr i="0" lang="ru" sz="21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Тестирование над разными проектами: </a:t>
            </a:r>
            <a:r>
              <a:rPr i="0" lang="ru" sz="2100" u="none" cap="none" strike="noStrike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Allods Online, Skyforge, War Robots, Dino Squad</a:t>
            </a:r>
            <a:r>
              <a:rPr i="0" lang="ru" sz="2100" u="none" cap="none" strike="noStrike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i="0" sz="2100" u="none" cap="none" strike="noStrike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rPr lang="ru" sz="2100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Докладчик </a:t>
            </a:r>
            <a:r>
              <a:rPr lang="ru" sz="2100" u="sng">
                <a:solidFill>
                  <a:schemeClr val="hlink"/>
                </a:solidFill>
                <a:latin typeface="Inter"/>
                <a:ea typeface="Inter"/>
                <a:cs typeface="Inter"/>
                <a:sym typeface="Inter"/>
                <a:hlinkClick r:id="rId8"/>
              </a:rPr>
              <a:t>SQA Days 28</a:t>
            </a:r>
            <a:endParaRPr sz="2100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800"/>
              <a:buFont typeface="Arial"/>
              <a:buNone/>
            </a:pPr>
            <a:r>
              <a:t/>
            </a:r>
            <a:endParaRPr sz="2400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lang="ru" sz="1800">
                <a:solidFill>
                  <a:srgbClr val="283C46"/>
                </a:solidFill>
                <a:latin typeface="Inter"/>
                <a:ea typeface="Inter"/>
                <a:cs typeface="Inter"/>
                <a:sym typeface="Inter"/>
              </a:rPr>
              <a:t>Владелец телеграм чата </a:t>
            </a:r>
            <a:endParaRPr sz="1800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lang="ru" sz="18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@qa_gamedev     </a:t>
            </a:r>
            <a:endParaRPr sz="1800">
              <a:solidFill>
                <a:srgbClr val="283C4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73" name="Google Shape;73;p14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607812" y="3030844"/>
            <a:ext cx="1057224" cy="1057213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4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379199" y="1823725"/>
            <a:ext cx="1855601" cy="2474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4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Google Shape;80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7"/>
            <a:ext cx="9144000" cy="5138928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15"/>
          <p:cNvSpPr txBox="1"/>
          <p:nvPr>
            <p:ph type="title"/>
          </p:nvPr>
        </p:nvSpPr>
        <p:spPr>
          <a:xfrm>
            <a:off x="311700" y="445025"/>
            <a:ext cx="3501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25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Что такое баланс?</a:t>
            </a:r>
            <a:endParaRPr sz="2500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920"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82" name="Google Shape;82;p15"/>
          <p:cNvSpPr txBox="1"/>
          <p:nvPr>
            <p:ph idx="1" type="body"/>
          </p:nvPr>
        </p:nvSpPr>
        <p:spPr>
          <a:xfrm>
            <a:off x="311700" y="1152475"/>
            <a:ext cx="4902600" cy="129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Равновесие между персонажами, командами, тактиками игры и другими игровыми объектами.</a:t>
            </a:r>
            <a:r>
              <a:rPr lang="ru" sz="14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 </a:t>
            </a:r>
            <a:endParaRPr sz="1400"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83" name="Google Shape;83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45189" y="-271300"/>
            <a:ext cx="2579217" cy="3039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150575" y="2068156"/>
            <a:ext cx="2547995" cy="2947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618076" y="373502"/>
            <a:ext cx="2930649" cy="3248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5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3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88" name="Google Shape;88;p1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7"/>
            <a:ext cx="9144000" cy="5138928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6"/>
          <p:cNvSpPr txBox="1"/>
          <p:nvPr>
            <p:ph type="title"/>
          </p:nvPr>
        </p:nvSpPr>
        <p:spPr>
          <a:xfrm>
            <a:off x="311700" y="443400"/>
            <a:ext cx="7279800" cy="88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24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Что представляет из себя баланс </a:t>
            </a:r>
            <a:endParaRPr sz="2400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24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в зависимости от жанра игры?</a:t>
            </a:r>
            <a:endParaRPr sz="2400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1679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312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5" name="Google Shape;95;p16"/>
          <p:cNvSpPr txBox="1"/>
          <p:nvPr/>
        </p:nvSpPr>
        <p:spPr>
          <a:xfrm>
            <a:off x="421950" y="1681875"/>
            <a:ext cx="2283600" cy="215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Три-в-ряд (Match 3)</a:t>
            </a:r>
            <a:endParaRPr sz="16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 сложность уровней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количество бустеров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количество валюты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6" name="Google Shape;96;p16"/>
          <p:cNvSpPr txBox="1"/>
          <p:nvPr/>
        </p:nvSpPr>
        <p:spPr>
          <a:xfrm>
            <a:off x="2878975" y="1681875"/>
            <a:ext cx="2794500" cy="172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Шутеры</a:t>
            </a:r>
            <a:endParaRPr sz="16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характеристики персонажей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характеристика оружия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количество расходников</a:t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7" name="Google Shape;97;p16"/>
          <p:cNvSpPr txBox="1"/>
          <p:nvPr/>
        </p:nvSpPr>
        <p:spPr>
          <a:xfrm>
            <a:off x="5709700" y="1681875"/>
            <a:ext cx="2860200" cy="19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 sz="16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РПГ</a:t>
            </a:r>
            <a:endParaRPr sz="16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характеристики спеллов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характеристики персонажей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характеристики врагов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прокачка персонажей</a:t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latin typeface="Inter"/>
                <a:ea typeface="Inter"/>
                <a:cs typeface="Inter"/>
                <a:sym typeface="Inter"/>
              </a:rPr>
              <a:t>выдача квестов</a:t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98" name="Google Shape;98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6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4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00" name="Google Shape;100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7"/>
            <a:ext cx="9144000" cy="51389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688" y="757713"/>
            <a:ext cx="8273687" cy="3820976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7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5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08" name="Google Shape;108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7"/>
          <p:cNvSpPr txBox="1"/>
          <p:nvPr>
            <p:ph type="title"/>
          </p:nvPr>
        </p:nvSpPr>
        <p:spPr>
          <a:xfrm>
            <a:off x="366625" y="185025"/>
            <a:ext cx="1510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Пример 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7" name="Google Shape;117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5029"/>
            <a:ext cx="9143996" cy="514853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8"/>
          <p:cNvSpPr txBox="1"/>
          <p:nvPr/>
        </p:nvSpPr>
        <p:spPr>
          <a:xfrm>
            <a:off x="192200" y="478925"/>
            <a:ext cx="75885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900"/>
              </a:spcAft>
              <a:buNone/>
            </a:pPr>
            <a:r>
              <a:rPr lang="ru" sz="2300">
                <a:solidFill>
                  <a:srgbClr val="00D278"/>
                </a:solidFill>
                <a:highlight>
                  <a:schemeClr val="lt1"/>
                </a:highlight>
                <a:latin typeface="Inter"/>
                <a:ea typeface="Inter"/>
                <a:cs typeface="Inter"/>
                <a:sym typeface="Inter"/>
              </a:rPr>
              <a:t>Кто должен тестировать игровой баланс?</a:t>
            </a:r>
            <a:endParaRPr sz="1580">
              <a:solidFill>
                <a:srgbClr val="00D278"/>
              </a:solidFill>
              <a:highlight>
                <a:schemeClr val="lt1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19" name="Google Shape;119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45775" y="1625847"/>
            <a:ext cx="6852450" cy="174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8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06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22" name="Google Shape;122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Google Shape;127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6"/>
            <a:ext cx="9143996" cy="5138926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75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Зачем тестировать баланс?</a:t>
            </a:r>
            <a:endParaRPr sz="2750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1A1A1A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19"/>
          <p:cNvSpPr txBox="1"/>
          <p:nvPr>
            <p:ph idx="1" type="body"/>
          </p:nvPr>
        </p:nvSpPr>
        <p:spPr>
          <a:xfrm>
            <a:off x="311700" y="1337175"/>
            <a:ext cx="4109100" cy="323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Как?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Определить сущности для  баланса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Задать константы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Балансировать переменные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Тестировать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Балансировать снова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30" name="Google Shape;130;p19"/>
          <p:cNvSpPr txBox="1"/>
          <p:nvPr/>
        </p:nvSpPr>
        <p:spPr>
          <a:xfrm>
            <a:off x="4572000" y="1337175"/>
            <a:ext cx="4131300" cy="206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 sz="18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Где?</a:t>
            </a:r>
            <a:endParaRPr sz="18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 sz="1800">
                <a:latin typeface="Inter"/>
                <a:ea typeface="Inter"/>
                <a:cs typeface="Inter"/>
                <a:sym typeface="Inter"/>
              </a:rPr>
              <a:t>формулы </a:t>
            </a:r>
            <a:r>
              <a:rPr lang="ru" sz="1800">
                <a:latin typeface="Inter"/>
                <a:ea typeface="Inter"/>
                <a:cs typeface="Inter"/>
                <a:sym typeface="Inter"/>
              </a:rPr>
              <a:t>в экселе</a:t>
            </a:r>
            <a:endParaRPr sz="1800"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 sz="1800">
                <a:latin typeface="Inter"/>
                <a:ea typeface="Inter"/>
                <a:cs typeface="Inter"/>
                <a:sym typeface="Inter"/>
              </a:rPr>
              <a:t>внутренние плейтесты</a:t>
            </a:r>
            <a:endParaRPr sz="1800"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 sz="1800">
                <a:latin typeface="Inter"/>
                <a:ea typeface="Inter"/>
                <a:cs typeface="Inter"/>
                <a:sym typeface="Inter"/>
              </a:rPr>
              <a:t>супертест</a:t>
            </a:r>
            <a:endParaRPr sz="1800"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800"/>
              <a:buFont typeface="Inter"/>
              <a:buAutoNum type="arabicPeriod"/>
            </a:pPr>
            <a:r>
              <a:rPr lang="ru" sz="1800">
                <a:latin typeface="Inter"/>
                <a:ea typeface="Inter"/>
                <a:cs typeface="Inter"/>
                <a:sym typeface="Inter"/>
              </a:rPr>
              <a:t>PTS (Public Test Server)</a:t>
            </a:r>
            <a:endParaRPr sz="1800"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31" name="Google Shape;131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19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7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33" name="Google Shape;133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7"/>
            <a:ext cx="9144000" cy="5138928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0"/>
          <p:cNvSpPr txBox="1"/>
          <p:nvPr>
            <p:ph type="title"/>
          </p:nvPr>
        </p:nvSpPr>
        <p:spPr>
          <a:xfrm>
            <a:off x="311700" y="230725"/>
            <a:ext cx="8539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Core Gameplay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40" name="Google Shape;140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688" y="757713"/>
            <a:ext cx="8273687" cy="3820976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20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8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42" name="Google Shape;142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7"/>
            <a:ext cx="9144000" cy="5138928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1"/>
          <p:cNvSpPr txBox="1"/>
          <p:nvPr>
            <p:ph type="title"/>
          </p:nvPr>
        </p:nvSpPr>
        <p:spPr>
          <a:xfrm>
            <a:off x="311700" y="2274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Meta GamePlay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50" name="Google Shape;150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1662" y="737500"/>
            <a:ext cx="8310276" cy="3837876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1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ru" sz="14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9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52" name="Google Shape;152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" y="1042"/>
            <a:ext cx="9143996" cy="5141420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Три-в-ряд (match 3)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60" name="Google Shape;160;p22"/>
          <p:cNvSpPr txBox="1"/>
          <p:nvPr>
            <p:ph idx="1" type="body"/>
          </p:nvPr>
        </p:nvSpPr>
        <p:spPr>
          <a:xfrm>
            <a:off x="311700" y="1152475"/>
            <a:ext cx="34875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Первый вариант уровней </a:t>
            </a:r>
            <a:r>
              <a:rPr lang="ru" sz="14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-&gt;</a:t>
            </a: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Все Геймдизайнеры играют </a:t>
            </a:r>
            <a:r>
              <a:rPr lang="ru" sz="14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-&gt;</a:t>
            </a: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Фидбек, ощущения от геймплея </a:t>
            </a:r>
            <a:r>
              <a:rPr lang="ru" sz="14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-&gt;</a:t>
            </a: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  </a:t>
            </a: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Наигрывание, каждый геймдизайнер по 10 попыток на уровень </a:t>
            </a:r>
            <a:r>
              <a:rPr lang="ru" sz="14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-&gt; </a:t>
            </a: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Результаты в таблицу </a:t>
            </a:r>
            <a:r>
              <a:rPr lang="ru" sz="14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-&gt;</a:t>
            </a: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Правки по результатам </a:t>
            </a: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b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</a:br>
            <a:r>
              <a:rPr lang="ru" sz="1400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Так 3-4 итерации...</a:t>
            </a:r>
            <a:endParaRPr sz="1400"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61" name="Google Shape;161;p22"/>
          <p:cNvSpPr txBox="1"/>
          <p:nvPr/>
        </p:nvSpPr>
        <p:spPr>
          <a:xfrm>
            <a:off x="3922800" y="1152475"/>
            <a:ext cx="2516100" cy="211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Кто еще наигрывает уровни м3 :</a:t>
            </a:r>
            <a:endParaRPr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студенты</a:t>
            </a:r>
            <a:endParaRPr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аутсорсеры</a:t>
            </a:r>
            <a:endParaRPr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жены, друзья и тп (подработка)</a:t>
            </a:r>
            <a:endParaRPr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бот (Ai, ML)</a:t>
            </a:r>
            <a:endParaRPr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62" name="Google Shape;162;p22"/>
          <p:cNvPicPr preferRelativeResize="0"/>
          <p:nvPr/>
        </p:nvPicPr>
        <p:blipFill rotWithShape="1">
          <a:blip r:embed="rId4">
            <a:alphaModFix/>
          </a:blip>
          <a:srcRect b="0" l="10754" r="0" t="0"/>
          <a:stretch/>
        </p:blipFill>
        <p:spPr>
          <a:xfrm>
            <a:off x="6439000" y="1229950"/>
            <a:ext cx="2310975" cy="2145525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2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10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64" name="Google Shape;164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Google Shape;170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6"/>
            <a:ext cx="9143996" cy="5138926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3"/>
          <p:cNvSpPr txBox="1"/>
          <p:nvPr>
            <p:ph type="title"/>
          </p:nvPr>
        </p:nvSpPr>
        <p:spPr>
          <a:xfrm>
            <a:off x="297550" y="385575"/>
            <a:ext cx="1510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Пример 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72" name="Google Shape;172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5675" y="1209825"/>
            <a:ext cx="7501826" cy="3352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23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11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75" name="Google Shape;175;p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6"/>
            <a:ext cx="9143996" cy="5138926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Шутеры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82" name="Google Shape;182;p24"/>
          <p:cNvSpPr txBox="1"/>
          <p:nvPr>
            <p:ph idx="1" type="body"/>
          </p:nvPr>
        </p:nvSpPr>
        <p:spPr>
          <a:xfrm>
            <a:off x="311700" y="1152475"/>
            <a:ext cx="60927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Балансируются: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500"/>
              <a:buFont typeface="Inter"/>
              <a:buAutoNum type="arabicPeriod"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Параметры оружия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500"/>
              <a:buFont typeface="Inter"/>
              <a:buAutoNum type="arabicPeriod"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Расход ресурсов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Константы: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500"/>
              <a:buFont typeface="Inter"/>
              <a:buAutoNum type="arabicPeriod"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Время сессии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500"/>
              <a:buFont typeface="Inter"/>
              <a:buAutoNum type="arabicPeriod"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Количество игроков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500"/>
              <a:buFont typeface="Inter"/>
              <a:buAutoNum type="arabicPeriod"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Количество видов оружия у игрока 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500"/>
              <a:buFont typeface="Inter"/>
              <a:buAutoNum type="arabicPeriod"/>
            </a:pPr>
            <a:r>
              <a:rPr lang="ru" sz="1500">
                <a:solidFill>
                  <a:srgbClr val="202122"/>
                </a:solidFill>
                <a:highlight>
                  <a:schemeClr val="lt1"/>
                </a:highlight>
                <a:latin typeface="Inter"/>
                <a:ea typeface="Inter"/>
                <a:cs typeface="Inter"/>
                <a:sym typeface="Inter"/>
              </a:rPr>
              <a:t>Количество</a:t>
            </a: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 ресурсов на покупку оружия</a:t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5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u" sz="15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Дополнительная сложность: левел дизайн.</a:t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83" name="Google Shape;183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14725" y="367900"/>
            <a:ext cx="4448825" cy="4773300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24"/>
          <p:cNvSpPr txBox="1"/>
          <p:nvPr/>
        </p:nvSpPr>
        <p:spPr>
          <a:xfrm>
            <a:off x="8609750" y="473292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12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85" name="Google Shape;185;p2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568993" y="425637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2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oogle Shape;191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6"/>
            <a:ext cx="9143996" cy="51389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37075" y="0"/>
            <a:ext cx="9144000" cy="4607724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25"/>
          <p:cNvSpPr txBox="1"/>
          <p:nvPr>
            <p:ph type="title"/>
          </p:nvPr>
        </p:nvSpPr>
        <p:spPr>
          <a:xfrm>
            <a:off x="311700" y="3851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u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Где хранится баланс?</a:t>
            </a:r>
            <a:endParaRPr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94" name="Google Shape;194;p25"/>
          <p:cNvSpPr txBox="1"/>
          <p:nvPr>
            <p:ph idx="1" type="body"/>
          </p:nvPr>
        </p:nvSpPr>
        <p:spPr>
          <a:xfrm>
            <a:off x="194200" y="1150688"/>
            <a:ext cx="2808600" cy="161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-31527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8198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json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1527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8198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гугл доки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1527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8198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админка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1527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8198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код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95" name="Google Shape;195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25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13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97" name="Google Shape;197;p2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Google Shape;202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6"/>
            <a:ext cx="9143996" cy="5138926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5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Что тестирует тестировщик?</a:t>
            </a:r>
            <a:endParaRPr sz="2500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" name="Google Shape;204;p26"/>
          <p:cNvSpPr txBox="1"/>
          <p:nvPr>
            <p:ph idx="1" type="body"/>
          </p:nvPr>
        </p:nvSpPr>
        <p:spPr>
          <a:xfrm>
            <a:off x="311700" y="1152475"/>
            <a:ext cx="5334000" cy="307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700">
                <a:solidFill>
                  <a:srgbClr val="202122"/>
                </a:solidFill>
                <a:highlight>
                  <a:schemeClr val="lt1"/>
                </a:highlight>
                <a:latin typeface="Inter"/>
                <a:ea typeface="Inter"/>
                <a:cs typeface="Inter"/>
                <a:sym typeface="Inter"/>
              </a:rPr>
              <a:t>Сравнение таблицы баланса с ГДД.</a:t>
            </a:r>
            <a:endParaRPr sz="17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700">
                <a:solidFill>
                  <a:srgbClr val="202122"/>
                </a:solidFill>
                <a:highlight>
                  <a:schemeClr val="lt1"/>
                </a:highlight>
                <a:latin typeface="Inter"/>
                <a:ea typeface="Inter"/>
                <a:cs typeface="Inter"/>
                <a:sym typeface="Inter"/>
              </a:rPr>
              <a:t>Тестирование локации.</a:t>
            </a:r>
            <a:endParaRPr sz="17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700">
                <a:solidFill>
                  <a:srgbClr val="202122"/>
                </a:solidFill>
                <a:highlight>
                  <a:schemeClr val="lt1"/>
                </a:highlight>
                <a:latin typeface="Inter"/>
                <a:ea typeface="Inter"/>
                <a:cs typeface="Inter"/>
                <a:sym typeface="Inter"/>
              </a:rPr>
              <a:t>Поиск аномалий в данных.</a:t>
            </a:r>
            <a:endParaRPr sz="17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05" name="Google Shape;205;p26"/>
          <p:cNvPicPr preferRelativeResize="0"/>
          <p:nvPr/>
        </p:nvPicPr>
        <p:blipFill rotWithShape="1">
          <a:blip r:embed="rId4">
            <a:alphaModFix/>
          </a:blip>
          <a:srcRect b="8054" l="22302" r="23774" t="10419"/>
          <a:stretch/>
        </p:blipFill>
        <p:spPr>
          <a:xfrm>
            <a:off x="5525425" y="1386650"/>
            <a:ext cx="2483324" cy="2815825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6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14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07" name="Google Shape;207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5334"/>
            <a:ext cx="9143996" cy="5138166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27"/>
          <p:cNvSpPr txBox="1"/>
          <p:nvPr>
            <p:ph type="title"/>
          </p:nvPr>
        </p:nvSpPr>
        <p:spPr>
          <a:xfrm>
            <a:off x="311700" y="358400"/>
            <a:ext cx="6558000" cy="94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777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Критичность пропуска </a:t>
            </a:r>
            <a:endParaRPr sz="2777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" sz="2777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багов баланса на прод</a:t>
            </a:r>
            <a:endParaRPr sz="2777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1A1A1A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15" name="Google Shape;215;p27"/>
          <p:cNvPicPr preferRelativeResize="0"/>
          <p:nvPr/>
        </p:nvPicPr>
        <p:blipFill rotWithShape="1">
          <a:blip r:embed="rId4">
            <a:alphaModFix/>
          </a:blip>
          <a:srcRect b="0" l="7073" r="5490" t="0"/>
          <a:stretch/>
        </p:blipFill>
        <p:spPr>
          <a:xfrm>
            <a:off x="5058575" y="757025"/>
            <a:ext cx="3714350" cy="3431350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7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15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17" name="Google Shape;217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2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27"/>
          <p:cNvSpPr txBox="1"/>
          <p:nvPr>
            <p:ph idx="1" type="body"/>
          </p:nvPr>
        </p:nvSpPr>
        <p:spPr>
          <a:xfrm>
            <a:off x="446000" y="1455650"/>
            <a:ext cx="4553700" cy="264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7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негативные отзывы</a:t>
            </a:r>
            <a:endParaRPr sz="17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7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упущенная прибыль</a:t>
            </a:r>
            <a:endParaRPr sz="17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7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блокер на проде</a:t>
            </a:r>
            <a:endParaRPr sz="17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Google Shape;224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5029"/>
            <a:ext cx="9143996" cy="5148530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28"/>
          <p:cNvSpPr txBox="1"/>
          <p:nvPr>
            <p:ph type="title"/>
          </p:nvPr>
        </p:nvSpPr>
        <p:spPr>
          <a:xfrm>
            <a:off x="403650" y="537000"/>
            <a:ext cx="364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23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Как </a:t>
            </a:r>
            <a:r>
              <a:rPr lang="ru" sz="23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подстраховаться</a:t>
            </a:r>
            <a:r>
              <a:rPr lang="ru" sz="2300">
                <a:solidFill>
                  <a:srgbClr val="00D278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 при выходе на прод </a:t>
            </a:r>
            <a:endParaRPr sz="1580">
              <a:solidFill>
                <a:srgbClr val="00D278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190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3020"/>
          </a:p>
        </p:txBody>
      </p:sp>
      <p:sp>
        <p:nvSpPr>
          <p:cNvPr id="226" name="Google Shape;226;p28"/>
          <p:cNvSpPr txBox="1"/>
          <p:nvPr>
            <p:ph idx="1" type="body"/>
          </p:nvPr>
        </p:nvSpPr>
        <p:spPr>
          <a:xfrm>
            <a:off x="311700" y="1647725"/>
            <a:ext cx="4350600" cy="263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4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Баланс на сервере - быстрый доступ, быстрые правки.</a:t>
            </a:r>
            <a:endParaRPr sz="14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4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Отключаемые удаленно фичи - не исправят проблему, но  хотя бы уберут ее с прода.</a:t>
            </a:r>
            <a:endParaRPr sz="14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ts val="1300"/>
              <a:buFont typeface="Inter"/>
              <a:buChar char="●"/>
            </a:pPr>
            <a:r>
              <a:rPr lang="ru" sz="1400">
                <a:solidFill>
                  <a:srgbClr val="202122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Способ обновить игру без обновления билда и тп. - не такой быстрый как правки  баланса на сервере, но быстрее чем  обновление билда.</a:t>
            </a:r>
            <a:endParaRPr sz="1400">
              <a:solidFill>
                <a:srgbClr val="202122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indent="0" lvl="0" marL="45720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27" name="Google Shape;227;p28"/>
          <p:cNvPicPr preferRelativeResize="0"/>
          <p:nvPr/>
        </p:nvPicPr>
        <p:blipFill rotWithShape="1">
          <a:blip r:embed="rId4">
            <a:alphaModFix/>
          </a:blip>
          <a:srcRect b="24619" l="34046" r="25256" t="9216"/>
          <a:stretch/>
        </p:blipFill>
        <p:spPr>
          <a:xfrm>
            <a:off x="4989475" y="744925"/>
            <a:ext cx="3778051" cy="3454801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28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16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29" name="Google Shape;229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2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2286"/>
            <a:ext cx="9143996" cy="5138926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29"/>
          <p:cNvSpPr txBox="1"/>
          <p:nvPr>
            <p:ph type="title"/>
          </p:nvPr>
        </p:nvSpPr>
        <p:spPr>
          <a:xfrm>
            <a:off x="311700" y="445025"/>
            <a:ext cx="4697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u" sz="302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Итоги</a:t>
            </a:r>
            <a:endParaRPr sz="302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37" name="Google Shape;237;p29"/>
          <p:cNvSpPr txBox="1"/>
          <p:nvPr>
            <p:ph idx="1" type="body"/>
          </p:nvPr>
        </p:nvSpPr>
        <p:spPr>
          <a:xfrm>
            <a:off x="311700" y="1152475"/>
            <a:ext cx="5093400" cy="259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/>
          </a:bodyPr>
          <a:lstStyle/>
          <a:p>
            <a:pPr indent="-29876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7222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Мы не несем ответственность за баланс, но несем </a:t>
            </a: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ответственность</a:t>
            </a: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 за качество игры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29876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7222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Зная компетенции других, проще понимать свои компетенции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29876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7222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Тестирование бывает разным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29876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7222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Тестирует не только тестировщик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29876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7222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Даже в таблицах могут быть баги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298767" lvl="0" marL="457200" rtl="0" algn="l">
              <a:spcBef>
                <a:spcPts val="0"/>
              </a:spcBef>
              <a:spcAft>
                <a:spcPts val="0"/>
              </a:spcAft>
              <a:buClr>
                <a:srgbClr val="00D278"/>
              </a:buClr>
              <a:buSzPct val="72222"/>
              <a:buFont typeface="Inter"/>
              <a:buChar char="●"/>
            </a:pPr>
            <a:r>
              <a:rPr lang="ru">
                <a:solidFill>
                  <a:srgbClr val="1A1A1A"/>
                </a:solidFill>
                <a:latin typeface="Inter"/>
                <a:ea typeface="Inter"/>
                <a:cs typeface="Inter"/>
                <a:sym typeface="Inter"/>
              </a:rPr>
              <a:t>Если вы хотите влиять на геймплей, то вам нужно не в тестировщики:)</a:t>
            </a:r>
            <a:endParaRPr>
              <a:solidFill>
                <a:srgbClr val="1A1A1A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38" name="Google Shape;238;p29"/>
          <p:cNvPicPr preferRelativeResize="0"/>
          <p:nvPr/>
        </p:nvPicPr>
        <p:blipFill rotWithShape="1">
          <a:blip r:embed="rId4">
            <a:alphaModFix/>
          </a:blip>
          <a:srcRect b="9080" l="3410" r="48625" t="7842"/>
          <a:stretch/>
        </p:blipFill>
        <p:spPr>
          <a:xfrm>
            <a:off x="5285000" y="699300"/>
            <a:ext cx="3346450" cy="3260625"/>
          </a:xfrm>
          <a:prstGeom prst="rect">
            <a:avLst/>
          </a:prstGeom>
          <a:noFill/>
          <a:ln>
            <a:noFill/>
          </a:ln>
        </p:spPr>
      </p:pic>
      <p:sp>
        <p:nvSpPr>
          <p:cNvPr id="239" name="Google Shape;239;p29"/>
          <p:cNvSpPr txBox="1"/>
          <p:nvPr/>
        </p:nvSpPr>
        <p:spPr>
          <a:xfrm>
            <a:off x="8373675" y="4671975"/>
            <a:ext cx="493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ru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17</a:t>
            </a:r>
            <a:endParaRPr b="0" i="0" sz="1400" u="none" cap="none" strike="noStrik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40" name="Google Shape;240;p2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15397" y="4732050"/>
            <a:ext cx="1671377" cy="28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Google Shape;246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08425" y="1900374"/>
            <a:ext cx="1905000" cy="1905000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30"/>
          <p:cNvSpPr txBox="1"/>
          <p:nvPr/>
        </p:nvSpPr>
        <p:spPr>
          <a:xfrm>
            <a:off x="448425" y="287425"/>
            <a:ext cx="3994800" cy="78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200"/>
              <a:buFont typeface="Arial"/>
              <a:buNone/>
            </a:pPr>
            <a:r>
              <a:t/>
            </a:r>
            <a:endParaRPr sz="200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ru" sz="24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Что вам интересно  послушать про геймдев?</a:t>
            </a:r>
            <a:endParaRPr i="0" sz="2600" u="none" cap="none" strike="noStrike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48" name="Google Shape;248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374074" y="4189418"/>
            <a:ext cx="713325" cy="44198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9" name="Google Shape;249;p30"/>
          <p:cNvPicPr preferRelativeResize="0"/>
          <p:nvPr/>
        </p:nvPicPr>
        <p:blipFill rotWithShape="1">
          <a:blip r:embed="rId5">
            <a:alphaModFix/>
          </a:blip>
          <a:srcRect b="0" l="52894" r="0" t="0"/>
          <a:stretch/>
        </p:blipFill>
        <p:spPr>
          <a:xfrm>
            <a:off x="4836752" y="325"/>
            <a:ext cx="4307252" cy="5142851"/>
          </a:xfrm>
          <a:prstGeom prst="rect">
            <a:avLst/>
          </a:prstGeom>
          <a:noFill/>
          <a:ln>
            <a:noFill/>
          </a:ln>
        </p:spPr>
      </p:pic>
      <p:sp>
        <p:nvSpPr>
          <p:cNvPr id="250" name="Google Shape;250;p30"/>
          <p:cNvSpPr txBox="1"/>
          <p:nvPr/>
        </p:nvSpPr>
        <p:spPr>
          <a:xfrm>
            <a:off x="60700" y="4189425"/>
            <a:ext cx="46995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u" sz="2700">
                <a:solidFill>
                  <a:srgbClr val="00D278"/>
                </a:solidFill>
                <a:latin typeface="Inter"/>
                <a:ea typeface="Inter"/>
                <a:cs typeface="Inter"/>
                <a:sym typeface="Inter"/>
              </a:rPr>
              <a:t>Спасибо за внимание!</a:t>
            </a:r>
            <a:endParaRPr sz="2700">
              <a:solidFill>
                <a:srgbClr val="00D278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51" name="Google Shape;251;p3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709918" y="4607122"/>
            <a:ext cx="575003" cy="415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