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1"/>
  </p:notesMasterIdLst>
  <p:sldIdLst>
    <p:sldId id="256" r:id="rId2"/>
    <p:sldId id="268" r:id="rId3"/>
    <p:sldId id="276" r:id="rId4"/>
    <p:sldId id="270" r:id="rId5"/>
    <p:sldId id="272" r:id="rId6"/>
    <p:sldId id="261" r:id="rId7"/>
    <p:sldId id="262" r:id="rId8"/>
    <p:sldId id="284" r:id="rId9"/>
    <p:sldId id="280" r:id="rId10"/>
    <p:sldId id="278" r:id="rId11"/>
    <p:sldId id="264" r:id="rId12"/>
    <p:sldId id="265" r:id="rId13"/>
    <p:sldId id="274" r:id="rId14"/>
    <p:sldId id="266" r:id="rId15"/>
    <p:sldId id="267" r:id="rId16"/>
    <p:sldId id="277" r:id="rId17"/>
    <p:sldId id="283" r:id="rId18"/>
    <p:sldId id="285" r:id="rId19"/>
    <p:sldId id="273" r:id="rId20"/>
  </p:sldIdLst>
  <p:sldSz cx="1343977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EAEE1"/>
    <a:srgbClr val="675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59033" autoAdjust="0"/>
  </p:normalViewPr>
  <p:slideViewPr>
    <p:cSldViewPr>
      <p:cViewPr varScale="1">
        <p:scale>
          <a:sx n="59" d="100"/>
          <a:sy n="59" d="100"/>
        </p:scale>
        <p:origin x="2436" y="72"/>
      </p:cViewPr>
      <p:guideLst>
        <p:guide orient="horz" pos="2160"/>
        <p:guide pos="4233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46F9B18F-CE38-8D48-9805-EB52BB43D5B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285C3C11-BD45-4244-ADE9-72FFAA2B1BCE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12CBA275-425A-5C44-AE98-154BBC12FE0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3" name="Rectangle 5">
            <a:extLst>
              <a:ext uri="{FF2B5EF4-FFF2-40B4-BE49-F238E27FC236}">
                <a16:creationId xmlns="" xmlns:a16="http://schemas.microsoft.com/office/drawing/2014/main" id="{053C58DC-9CBA-E147-9ED0-9497B8035B5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4" name="Rectangle 6">
            <a:extLst>
              <a:ext uri="{FF2B5EF4-FFF2-40B4-BE49-F238E27FC236}">
                <a16:creationId xmlns="" xmlns:a16="http://schemas.microsoft.com/office/drawing/2014/main" id="{36F2D9F5-50A7-7B49-89CC-D0AEF1DBE8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2C49C30B-AE67-4CF6-A57B-2C250E5DB9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319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tware-testing.by/blog/exploratory-testing-exploratory-tour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habr.com/post/328990/" TargetMode="External"/><Relationship Id="rId4" Type="http://schemas.openxmlformats.org/officeDocument/2006/relationships/hyperlink" Target="http://okiseleva.blogspot.com/2015/01/blog-post_64.html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9F2DF85-F7E8-4DB8-8ECB-F2C7097A9FD8}" type="slidenum">
              <a:rPr lang="ru-RU" altLang="ru-RU" sz="1400" smtClean="0"/>
              <a:pPr>
                <a:spcBef>
                  <a:spcPct val="0"/>
                </a:spcBef>
              </a:pPr>
              <a:t>1</a:t>
            </a:fld>
            <a:endParaRPr lang="ru-RU" altLang="ru-RU" sz="1400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Добрый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день!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Меня зовут Майстренко Даниил, я инженер по обеспечению качества в компании Перформанс Лаб.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Сегодня мы поговорим о том, как выстроить регрессионное тестирование на проекте, где нет документации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34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CFA760-D912-471E-B66E-0D7A5AD6F1E0}" type="slidenum">
              <a:rPr lang="ru-RU" altLang="ru-RU" sz="1400" smtClean="0"/>
              <a:pPr>
                <a:spcBef>
                  <a:spcPct val="0"/>
                </a:spcBef>
              </a:pPr>
              <a:t>10</a:t>
            </a:fld>
            <a:endParaRPr lang="ru-RU" altLang="ru-RU" sz="1400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Туры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Виттакера – это уже заранее систематизированные сценарии тестирования приложения, направленные на нахождение различных его дефектов. 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блаблабла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Я не буду вдаваться сейчас в детали, это тема для отдельного доклада, и я думаю не на 20 минут, поэтому я приложил табличку с тем, какие дефекты при помощи каких туров вы сможете найти а так же в конце презентации есть несколько ссылок на полезные статьи на эту тему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56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B49DE3-73D7-4036-93A9-81E66393F85C}" type="slidenum">
              <a:rPr lang="ru-RU" altLang="ru-RU" sz="1400" smtClean="0"/>
              <a:pPr>
                <a:spcBef>
                  <a:spcPct val="0"/>
                </a:spcBef>
              </a:pPr>
              <a:t>11</a:t>
            </a:fld>
            <a:endParaRPr lang="ru-RU" altLang="ru-RU" sz="1400"/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В процессе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нашего тестирования мы можем задаться вопросом, «а как же приложение должно работать в этом случае?»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Документации у нас нет, но так или иначе, на проекте должны быть люди, которые могут знать ответы на эти вопросы.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Самым очевидным вариантом явялются аналитики, потому что это по сути их работа, однако, как правило, если у вас есть аналитики, у вас скорее всего уже есть документация.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Так же вы всегда можете задать свои вопросы продукт менеджеру либо человеку, выполняющему роль продукт овнера, т.к. Эти люди отвечают за то, как продукт должен работать.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Почти всегда вы можете опросить разработчиков, однако здесь стоит учитывать один факт – разработчик скорее всего, будет рассказывать не как дожно быть, а как он сделал, и в этой ситуации есть риск, что он не правильно истолковал задачу, и несмотря на то, что оно работает так, как он вам описал, приложение должно делать по другому.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Опять же, если на вашем проекте есть отдел техподдержки, обратитесь к ним, как правило эти люди хорошо знают нюансы работы приложения.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Иногда можно опросить и пользователей, особенно если это какие-то ключевые пользователи вашего продукта.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Ну и в самых отчаянных ситуациях, спрашивайте у сына маминой подруги, этот чувак всегда все знает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46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338A84-3F82-48AA-BA42-7E45C67E4A59}" type="slidenum">
              <a:rPr lang="ru-RU" altLang="ru-RU" sz="1400" smtClean="0"/>
              <a:pPr>
                <a:spcBef>
                  <a:spcPct val="0"/>
                </a:spcBef>
              </a:pPr>
              <a:t>12</a:t>
            </a:fld>
            <a:endParaRPr lang="ru-RU" altLang="ru-RU" sz="1400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Кроме того, в процессе тестирования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, не забываем пользоваться здравым смыслом, и если вам кажется что-то странным обращать на это внимание.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Если ваше проложение имеет достатчно известные аналоги (например у вас е-комерс сайт), стоит следить за тем, чтобы стандартные сценарии вели себя ожидаемо, и если ваше приложение ведет себя не так, как это ожидается в аналогичных ситуациях, вероятно, там что-то стоит изменить.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Так же нужно проследить, чтобы аналогичные операции выполнялись одинаково в разных модулях, либо, например, если какое-то действие на андроид версии вашего приложения делается один способом, а на иос – совершенно по другому, то скорее всего, их стоит привести к единообразию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32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7C098A-F2FF-4746-961C-B5B88A9DA624}" type="slidenum">
              <a:rPr lang="ru-RU" altLang="ru-RU" sz="1400" smtClean="0"/>
              <a:pPr>
                <a:spcBef>
                  <a:spcPct val="0"/>
                </a:spcBef>
              </a:pPr>
              <a:t>13</a:t>
            </a:fld>
            <a:endParaRPr lang="ru-RU" altLang="ru-RU" sz="1400"/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 smtClean="0"/>
              <a:t>И</a:t>
            </a:r>
            <a:r>
              <a:rPr lang="ru-RU" altLang="ru-RU" baseline="0" dirty="0" smtClean="0"/>
              <a:t> так вот мы тестировали, тестировали тестировали, и наконец, протестировали.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ru-RU" altLang="ru-RU" dirty="0" smtClean="0"/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 smtClean="0"/>
              <a:t>После </a:t>
            </a:r>
            <a:r>
              <a:rPr lang="ru-RU" altLang="ru-RU" dirty="0"/>
              <a:t>всех раундов тестирования мы получаем образец системы, в которой мы нашли максимальное количество дефектов. Этот билд мы будем считать образцовым для регрессионного </a:t>
            </a:r>
            <a:r>
              <a:rPr lang="ru-RU" altLang="ru-RU" dirty="0" smtClean="0"/>
              <a:t>тестирования</a:t>
            </a:r>
            <a:r>
              <a:rPr lang="ru-RU" altLang="ru-RU" baseline="0" dirty="0" smtClean="0"/>
              <a:t>.</a:t>
            </a:r>
            <a:endParaRPr lang="en-US" altLang="ru-RU" dirty="0" smtClean="0"/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 smtClean="0"/>
              <a:t>Скорее</a:t>
            </a:r>
            <a:r>
              <a:rPr lang="ru-RU" altLang="ru-RU" baseline="0" dirty="0" smtClean="0"/>
              <a:t> всего, это будет «билд в ваккууме» т.к не все </a:t>
            </a:r>
            <a:r>
              <a:rPr lang="ru-RU" altLang="ru-RU" baseline="0" dirty="0" smtClean="0"/>
              <a:t>из найденного будет сразу исправлено – приоритетность никто не отменял. Однако у нас теперь есть понимание того, как оно должно работать.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228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6B98CC-3CB4-4FB3-939C-EC769B7B4329}" type="slidenum">
              <a:rPr lang="ru-RU" altLang="ru-RU" sz="1400" smtClean="0"/>
              <a:pPr>
                <a:spcBef>
                  <a:spcPct val="0"/>
                </a:spcBef>
              </a:pPr>
              <a:t>14</a:t>
            </a:fld>
            <a:endParaRPr lang="ru-RU" altLang="ru-RU" sz="1400"/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/>
              <a:t>Теперь</a:t>
            </a:r>
            <a:r>
              <a:rPr lang="ru-RU" altLang="ru-RU" baseline="0" dirty="0" smtClean="0"/>
              <a:t> мы можем начать покрывать приложение тестами. Просто берем его, и пишем тесты на каждый отдельный элемент или действие в «эталонном билде».</a:t>
            </a:r>
          </a:p>
          <a:p>
            <a:r>
              <a:rPr lang="ru-RU" altLang="ru-RU" baseline="0" dirty="0" smtClean="0"/>
              <a:t>Это могут быть тесты, либо чек листы, зависит от наличия времени и детализации.</a:t>
            </a:r>
            <a:endParaRPr lang="ru-RU" altLang="ru-RU" dirty="0" smtClean="0"/>
          </a:p>
          <a:p>
            <a:r>
              <a:rPr lang="ru-RU" altLang="ru-RU" dirty="0" smtClean="0"/>
              <a:t>Поскольку наша цель – регресс, заполняем его всеми мелкими проверками, чтобы быть</a:t>
            </a:r>
            <a:r>
              <a:rPr lang="ru-RU" altLang="ru-RU" baseline="0" dirty="0" smtClean="0"/>
              <a:t> уверенными, что мы теперь не пропустим какой либо баг, потому что мы забыли в протестировать это место, т.к. Теперь нам об этом напоминает тест кейс. </a:t>
            </a:r>
            <a:endParaRPr lang="ru-RU" altLang="ru-RU" dirty="0" smtClean="0"/>
          </a:p>
          <a:p>
            <a:endParaRPr lang="ru-RU" altLang="ru-RU" dirty="0" smtClean="0"/>
          </a:p>
          <a:p>
            <a:r>
              <a:rPr lang="ru-RU" altLang="ru-RU" dirty="0" smtClean="0"/>
              <a:t>Для </a:t>
            </a:r>
            <a:r>
              <a:rPr lang="ru-RU" altLang="ru-RU" dirty="0" smtClean="0"/>
              <a:t>того, чтобы быть уверенными в том, что </a:t>
            </a:r>
            <a:r>
              <a:rPr lang="ru-RU" altLang="ru-RU" dirty="0" smtClean="0"/>
              <a:t>при написании тестов,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ничего </a:t>
            </a:r>
            <a:r>
              <a:rPr lang="ru-RU" altLang="ru-RU" dirty="0" smtClean="0"/>
              <a:t>не пропущено, может создать матрицу покрытия, с той лишь разницей, что вместо требований мы будем подставлять туда элементы</a:t>
            </a:r>
            <a:r>
              <a:rPr lang="en-US" altLang="ru-RU" dirty="0" smtClean="0"/>
              <a:t>/</a:t>
            </a:r>
            <a:r>
              <a:rPr lang="ru-RU" altLang="ru-RU" dirty="0" smtClean="0"/>
              <a:t>фичи нашего приложения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3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59B626-7763-46CD-9DF2-44C7B0139749}" type="slidenum">
              <a:rPr lang="ru-RU" altLang="ru-RU" sz="1400" smtClean="0"/>
              <a:pPr>
                <a:spcBef>
                  <a:spcPct val="0"/>
                </a:spcBef>
              </a:pPr>
              <a:t>15</a:t>
            </a:fld>
            <a:endParaRPr lang="ru-RU" altLang="ru-RU" sz="14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94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59B626-7763-46CD-9DF2-44C7B0139749}" type="slidenum">
              <a:rPr lang="ru-RU" altLang="ru-RU" sz="1400" smtClean="0"/>
              <a:pPr>
                <a:spcBef>
                  <a:spcPct val="0"/>
                </a:spcBef>
              </a:pPr>
              <a:t>16</a:t>
            </a:fld>
            <a:endParaRPr lang="ru-RU" altLang="ru-RU" sz="14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91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7C098A-F2FF-4746-961C-B5B88A9DA624}" type="slidenum">
              <a:rPr lang="ru-RU" altLang="ru-RU" sz="1400" smtClean="0"/>
              <a:pPr>
                <a:spcBef>
                  <a:spcPct val="0"/>
                </a:spcBef>
              </a:pPr>
              <a:t>17</a:t>
            </a:fld>
            <a:endParaRPr lang="ru-RU" altLang="ru-RU" sz="1400"/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53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CFA760-D912-471E-B66E-0D7A5AD6F1E0}" type="slidenum">
              <a:rPr lang="ru-RU" altLang="ru-RU" sz="1400" smtClean="0"/>
              <a:pPr>
                <a:spcBef>
                  <a:spcPct val="0"/>
                </a:spcBef>
              </a:pPr>
              <a:t>18</a:t>
            </a:fld>
            <a:endParaRPr lang="ru-RU" altLang="ru-RU" sz="1400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 smtClean="0">
                <a:hlinkClick r:id="rId3"/>
              </a:rPr>
              <a:t>http://www.software-testing.by/blog/exploratory-testing-exploratory-tours/</a:t>
            </a:r>
            <a:endParaRPr lang="ru-RU" alt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 smtClean="0">
                <a:hlinkClick r:id="rId4"/>
              </a:rPr>
              <a:t>http://okiseleva.blogspot.com/2015/01/blog-post_64.html</a:t>
            </a:r>
            <a:endParaRPr lang="ru-RU" alt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dirty="0" smtClean="0">
                <a:hlinkClick r:id="rId5"/>
              </a:rPr>
              <a:t>https://habr.com/post/328990/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526862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59B626-7763-46CD-9DF2-44C7B0139749}" type="slidenum">
              <a:rPr lang="ru-RU" altLang="ru-RU" sz="1400" smtClean="0"/>
              <a:pPr>
                <a:spcBef>
                  <a:spcPct val="0"/>
                </a:spcBef>
              </a:pPr>
              <a:t>19</a:t>
            </a:fld>
            <a:endParaRPr lang="ru-RU" altLang="ru-RU" sz="14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Обратная связь  спросить пр о проблемы в зале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9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09B3E6-31E2-4DC3-BB4D-96C3BAB7E786}" type="slidenum">
              <a:rPr lang="ru-RU" altLang="ru-RU" sz="1400" smtClean="0"/>
              <a:pPr>
                <a:spcBef>
                  <a:spcPct val="0"/>
                </a:spcBef>
              </a:pPr>
              <a:t>2</a:t>
            </a:fld>
            <a:endParaRPr lang="ru-RU" altLang="ru-RU" sz="140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  <a:p>
            <a:r>
              <a:rPr lang="ru-RU" altLang="ru-RU" dirty="0" smtClean="0">
                <a:latin typeface="Times New Roman" panose="02020603050405020304" pitchFamily="18" charset="0"/>
              </a:rPr>
              <a:t>Собственно когда я думал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над темой доклада для этой конференции, я задался вопросом «с какой проблемой я чаще всего сталкиваюсь?». Наша компания занимается аутсорсом тестирования, и я работаю, как правило, на небольших проектах по тестированию мобильных приложений или сайтов. И в большинстве случаев, когда у меня появляется проект для оценки его, или уже на выполнение, я спрашиваю у закзачика «а скиньте нам пожалуйста ТЗ, чтобы была более точная оценка / полноценная ТМ», в ответ мне говорят что тз у них нет. «Ну вы же профессионалы, вы же и так сможете». </a:t>
            </a:r>
            <a:endParaRPr lang="en-US" altLang="ru-RU" dirty="0" smtClean="0">
              <a:latin typeface="Times New Roman" panose="02020603050405020304" pitchFamily="18" charset="0"/>
            </a:endParaRPr>
          </a:p>
          <a:p>
            <a:endParaRPr lang="ru-RU" altLang="ru-RU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А теперь важный момент. Я хочу хочу лишний раз подчеркнуть, что я не говорю о вашем подходе к тестированию в ситуации, когда у вас есть полн ценная документация на проекте. Если она есть – отлично. </a:t>
            </a: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Но часто бывают ситуации, когда ее нет, а тестировать вам все равно нужно. Здесь я бы хотел поделиться своим опытом.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29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C64910-91DC-4CC2-BF3B-CBA8788AFD56}" type="slidenum">
              <a:rPr lang="ru-RU" altLang="ru-RU" sz="1400" smtClean="0"/>
              <a:pPr>
                <a:spcBef>
                  <a:spcPct val="0"/>
                </a:spcBef>
              </a:pPr>
              <a:t>3</a:t>
            </a:fld>
            <a:endParaRPr lang="ru-RU" altLang="ru-RU" sz="1400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И так когда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такое бывает?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Самый частый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случай – когда ее впринципе не ведут</a:t>
            </a:r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5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C64910-91DC-4CC2-BF3B-CBA8788AFD56}" type="slidenum">
              <a:rPr lang="ru-RU" altLang="ru-RU" sz="1400" smtClean="0"/>
              <a:pPr>
                <a:spcBef>
                  <a:spcPct val="0"/>
                </a:spcBef>
              </a:pPr>
              <a:t>4</a:t>
            </a:fld>
            <a:endParaRPr lang="ru-RU" altLang="ru-RU" sz="1400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Либо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на проекте просто использовали только исследовательское тестирование. К примеру вы недавно устроились в небольшую компанию, до этого на вашем месте был какой-то тестировщик, тесты он не писал, чем он занимался – никто особо не знает, что-то там ковырял, какие-то баги находил, всех это вроде устраивало, но у вас повышенная отвественность и вы хотите чтобы все было «по серьезному и с тестами»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Ситуация в которую периодически попадаю я, как и остальные люди, когда команда тестирования внешняя, и по какой-либо причине заказчик просто не хочет давать доступ к документации.  Ну вот нет и все. Ничего не поделаешь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Или например кейс, с которым я чаще всего сталкиваюсь на американских проектах, когда документация вроде как и есть, но она разбросана по десяткам гугл доков, что-то где-то лежит в таск трекере, в коментариях к задачам, и, в общем, найти это уже не представляется возможным. И при этом они еще и меняются постоянно.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baseline="0" dirty="0" smtClean="0">
                <a:latin typeface="Times New Roman" panose="02020603050405020304" pitchFamily="18" charset="0"/>
              </a:rPr>
              <a:t>Как частный случай перечисленного мной перед этим, это когда «у нас аджайл, </a:t>
            </a:r>
            <a:r>
              <a:rPr lang="ru-RU" altLang="ru-RU" dirty="0" smtClean="0"/>
              <a:t>документация для лохов по ватерфлоу»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ru-RU" altLang="ru-RU" dirty="0" smtClean="0"/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9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C64910-91DC-4CC2-BF3B-CBA8788AFD56}" type="slidenum">
              <a:rPr lang="ru-RU" altLang="ru-RU" sz="1400" smtClean="0"/>
              <a:pPr>
                <a:spcBef>
                  <a:spcPct val="0"/>
                </a:spcBef>
              </a:pPr>
              <a:t>5</a:t>
            </a:fld>
            <a:endParaRPr lang="ru-RU" altLang="ru-RU" sz="1400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Причем здесь аджайл?</a:t>
            </a:r>
          </a:p>
          <a:p>
            <a:endParaRPr lang="ru-RU" altLang="ru-RU" dirty="0" smtClean="0">
              <a:latin typeface="Times New Roman" panose="02020603050405020304" pitchFamily="18" charset="0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Вспоминаем аджайл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манифест разработки ПО, одним из пунктов которого является  «</a:t>
            </a:r>
            <a:r>
              <a:rPr lang="ru-RU" sz="1200" b="1" dirty="0" smtClean="0"/>
              <a:t>Работающий продукт важнее исчерпывающей документации</a:t>
            </a:r>
            <a:r>
              <a:rPr lang="ru-RU" sz="1200" b="0" dirty="0" smtClean="0">
                <a:latin typeface="Times New Roman" panose="02020603050405020304" pitchFamily="18" charset="0"/>
              </a:rPr>
              <a:t>»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sz="1200" b="0" dirty="0" smtClean="0">
                <a:latin typeface="Times New Roman" panose="02020603050405020304" pitchFamily="18" charset="0"/>
              </a:rPr>
              <a:t>Этот</a:t>
            </a:r>
            <a:r>
              <a:rPr lang="ru-RU" sz="1200" b="0" baseline="0" dirty="0" smtClean="0">
                <a:latin typeface="Times New Roman" panose="02020603050405020304" pitchFamily="18" charset="0"/>
              </a:rPr>
              <a:t> пункт очень любят выводить на максимум,, забивая на документацию полностью</a:t>
            </a: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51040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E8B54FC-66DB-45A4-9B55-ADCA57FACCF2}" type="slidenum">
              <a:rPr lang="ru-RU" altLang="ru-RU" sz="1400" smtClean="0"/>
              <a:pPr>
                <a:spcBef>
                  <a:spcPct val="0"/>
                </a:spcBef>
              </a:pPr>
              <a:t>6</a:t>
            </a:fld>
            <a:endParaRPr lang="ru-RU" altLang="ru-RU" sz="1400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Итак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– чего мы хотим добиться?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Для начала, напомню, что цель регрессионого тестирования в том, чтобы убедиться, что новый релиз не сломал ничего старого. 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dirty="0" smtClean="0"/>
              <a:t>Мы собираемся использовать ререссионную тестовую модель для конечного тестирования релизов, при этом не обязательно отказываясь от исследовательского тестирования новых фич.</a:t>
            </a:r>
            <a:r>
              <a:rPr lang="ru-RU" altLang="ru-RU" baseline="0" dirty="0" smtClean="0"/>
              <a:t>  Не буду затрагивать процесс тестирования нового функционала, только о написании регрессионых тестов.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382608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CFA760-D912-471E-B66E-0D7A5AD6F1E0}" type="slidenum">
              <a:rPr lang="ru-RU" altLang="ru-RU" sz="1400" smtClean="0"/>
              <a:pPr>
                <a:spcBef>
                  <a:spcPct val="0"/>
                </a:spcBef>
              </a:pPr>
              <a:t>7</a:t>
            </a:fld>
            <a:endParaRPr lang="ru-RU" altLang="ru-RU" sz="1400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Теперь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о том, как мы будем это делать?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54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E8B54FC-66DB-45A4-9B55-ADCA57FACCF2}" type="slidenum">
              <a:rPr lang="ru-RU" altLang="ru-RU" sz="1400" smtClean="0"/>
              <a:pPr>
                <a:spcBef>
                  <a:spcPct val="0"/>
                </a:spcBef>
              </a:pPr>
              <a:t>8</a:t>
            </a:fld>
            <a:endParaRPr lang="ru-RU" altLang="ru-RU" sz="1400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Как вы видите слева –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привычный подход при скриптованном тестировании – у нас есть документации и по ней мы пишем тесты. Все доступно.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Что же мы попытаемся сделать сейчас. Мы хотим взять наше приложение, протестировать его со всех стороно при помощи исследовательского тестирования, и по результатам этого тестирования написать тесты непосредственно по самому приложению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4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CFA760-D912-471E-B66E-0D7A5AD6F1E0}" type="slidenum">
              <a:rPr lang="ru-RU" altLang="ru-RU" sz="1400" smtClean="0"/>
              <a:pPr>
                <a:spcBef>
                  <a:spcPct val="0"/>
                </a:spcBef>
              </a:pPr>
              <a:t>9</a:t>
            </a:fld>
            <a:endParaRPr lang="ru-RU" altLang="ru-RU" sz="1400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anose="02020603050405020304" pitchFamily="18" charset="0"/>
              </a:rPr>
              <a:t>Поговорим</a:t>
            </a:r>
            <a:r>
              <a:rPr lang="ru-RU" altLang="ru-RU" baseline="0" dirty="0" smtClean="0">
                <a:latin typeface="Times New Roman" panose="02020603050405020304" pitchFamily="18" charset="0"/>
              </a:rPr>
              <a:t> об исследовальском тестировании.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Для того, чтобы быть эффективным, оно должно быть выполнено в течении нескольких ограниченных по времени сессий с конечным результатом, так, чтобы вы могли контролировать свое время а так же иметь по итогам некие конкретные результаты проведенного тестирования.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Это могут быть всемозможные пользовательские сценарии, юз кейсы и т.д., вы можете ломать приложение различными негативными проверками.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Так же крайне полезно пользоваться уже готовыми универсальными чеклистами по теситрованию. (В концезентации я разместил пару ссылок на примеры)</a:t>
            </a:r>
          </a:p>
          <a:p>
            <a:endParaRPr lang="ru-RU" altLang="ru-RU" baseline="0" dirty="0" smtClean="0">
              <a:latin typeface="Times New Roman" panose="02020603050405020304" pitchFamily="18" charset="0"/>
            </a:endParaRPr>
          </a:p>
          <a:p>
            <a:r>
              <a:rPr lang="ru-RU" altLang="ru-RU" baseline="0" dirty="0" smtClean="0">
                <a:latin typeface="Times New Roman" panose="02020603050405020304" pitchFamily="18" charset="0"/>
              </a:rPr>
              <a:t>Если говорить о различных способах исследовательского тестирования, можно воспользоваться исследоватьскими турами Виттакера.</a:t>
            </a:r>
          </a:p>
        </p:txBody>
      </p:sp>
    </p:spTree>
    <p:extLst>
      <p:ext uri="{BB962C8B-B14F-4D97-AF65-F5344CB8AC3E}">
        <p14:creationId xmlns:p14="http://schemas.microsoft.com/office/powerpoint/2010/main" val="309842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217" y="671972"/>
            <a:ext cx="9564179" cy="3527848"/>
          </a:xfrm>
        </p:spPr>
        <p:txBody>
          <a:bodyPr anchor="b">
            <a:normAutofit/>
          </a:bodyPr>
          <a:lstStyle>
            <a:lvl1pPr algn="ctr">
              <a:defRPr sz="529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0217" y="4283816"/>
            <a:ext cx="9564179" cy="2099910"/>
          </a:xfrm>
        </p:spPr>
        <p:txBody>
          <a:bodyPr anchor="t">
            <a:normAutofit/>
          </a:bodyPr>
          <a:lstStyle>
            <a:lvl1pPr marL="0" indent="0" algn="ctr">
              <a:buNone/>
              <a:defRPr sz="23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89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30" y="5217107"/>
            <a:ext cx="10919817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82213" y="1027481"/>
            <a:ext cx="9067818" cy="348880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230" y="5841831"/>
            <a:ext cx="10919817" cy="54422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10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9" y="671973"/>
            <a:ext cx="10919816" cy="3443851"/>
          </a:xfrm>
        </p:spPr>
        <p:txBody>
          <a:bodyPr anchor="ctr">
            <a:normAutofit/>
          </a:bodyPr>
          <a:lstStyle>
            <a:lvl1pPr algn="l">
              <a:defRPr sz="3527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4787794"/>
            <a:ext cx="10919817" cy="1595931"/>
          </a:xfrm>
        </p:spPr>
        <p:txBody>
          <a:bodyPr anchor="ctr">
            <a:normAutofit/>
          </a:bodyPr>
          <a:lstStyle>
            <a:lvl1pPr marL="0" indent="0" algn="l">
              <a:buNone/>
              <a:defRPr sz="220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2412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2234" y="867328"/>
            <a:ext cx="671989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06057" y="3023870"/>
            <a:ext cx="671989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818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224" y="671973"/>
            <a:ext cx="10247826" cy="3023869"/>
          </a:xfrm>
        </p:spPr>
        <p:txBody>
          <a:bodyPr anchor="ctr">
            <a:normAutofit/>
          </a:bodyPr>
          <a:lstStyle>
            <a:lvl1pPr algn="l">
              <a:defRPr sz="3527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46219" y="3695841"/>
            <a:ext cx="9743839" cy="419982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4787794"/>
            <a:ext cx="10919817" cy="159593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20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2742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8" y="3647098"/>
            <a:ext cx="10919817" cy="1619080"/>
          </a:xfrm>
        </p:spPr>
        <p:txBody>
          <a:bodyPr anchor="b">
            <a:normAutofit/>
          </a:bodyPr>
          <a:lstStyle>
            <a:lvl1pPr algn="l">
              <a:defRPr sz="3527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5266178"/>
            <a:ext cx="10919818" cy="94843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20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0223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2234" y="867328"/>
            <a:ext cx="671989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06057" y="3023870"/>
            <a:ext cx="671989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818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224" y="671973"/>
            <a:ext cx="10247826" cy="3023869"/>
          </a:xfrm>
        </p:spPr>
        <p:txBody>
          <a:bodyPr anchor="ctr">
            <a:normAutofit/>
          </a:bodyPr>
          <a:lstStyle>
            <a:lvl1pPr algn="l">
              <a:defRPr sz="3527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8228" y="4283816"/>
            <a:ext cx="10919817" cy="97995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646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5263774"/>
            <a:ext cx="10919817" cy="1119952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250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9" y="671973"/>
            <a:ext cx="10919816" cy="302386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8228" y="3863834"/>
            <a:ext cx="10919817" cy="9239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086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4787794"/>
            <a:ext cx="10919817" cy="1595931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654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58229" y="671971"/>
            <a:ext cx="10919815" cy="20999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52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1299" y="671970"/>
            <a:ext cx="2436746" cy="57117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8228" y="671971"/>
            <a:ext cx="8315861" cy="571175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379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435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218" y="3647098"/>
            <a:ext cx="9575840" cy="1619080"/>
          </a:xfrm>
        </p:spPr>
        <p:txBody>
          <a:bodyPr anchor="b"/>
          <a:lstStyle>
            <a:lvl1pPr algn="r">
              <a:defRPr sz="4409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216" y="5266178"/>
            <a:ext cx="9575841" cy="948432"/>
          </a:xfrm>
        </p:spPr>
        <p:txBody>
          <a:bodyPr anchor="t">
            <a:normAutofit/>
          </a:bodyPr>
          <a:lstStyle>
            <a:lvl1pPr marL="0" indent="0" algn="r">
              <a:buNone/>
              <a:defRPr sz="220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382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8228" y="2939873"/>
            <a:ext cx="5375910" cy="344385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2136" y="2939874"/>
            <a:ext cx="5375910" cy="344385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572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5559" y="2930540"/>
            <a:ext cx="5058579" cy="635222"/>
          </a:xfrm>
        </p:spPr>
        <p:txBody>
          <a:bodyPr anchor="b">
            <a:noAutofit/>
          </a:bodyPr>
          <a:lstStyle>
            <a:lvl1pPr marL="0" indent="0">
              <a:buNone/>
              <a:defRPr sz="308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8228" y="3575096"/>
            <a:ext cx="5375910" cy="2808629"/>
          </a:xfrm>
        </p:spPr>
        <p:txBody>
          <a:bodyPr anchor="t"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2548" y="2939874"/>
            <a:ext cx="5075499" cy="635222"/>
          </a:xfrm>
        </p:spPr>
        <p:txBody>
          <a:bodyPr anchor="b">
            <a:noAutofit/>
          </a:bodyPr>
          <a:lstStyle>
            <a:lvl1pPr marL="0" indent="0">
              <a:buNone/>
              <a:defRPr sz="308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2136" y="3575096"/>
            <a:ext cx="5375911" cy="2808629"/>
          </a:xfrm>
        </p:spPr>
        <p:txBody>
          <a:bodyPr anchor="t"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959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92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382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8" y="1763924"/>
            <a:ext cx="3912351" cy="1511935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156" y="671972"/>
            <a:ext cx="6551891" cy="5711754"/>
          </a:xfrm>
        </p:spPr>
        <p:txBody>
          <a:bodyPr anchor="ctr">
            <a:normAutofit/>
          </a:bodyPr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228" y="3275859"/>
            <a:ext cx="3912351" cy="2015913"/>
          </a:xfrm>
        </p:spPr>
        <p:txBody>
          <a:bodyPr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455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8" y="1763924"/>
            <a:ext cx="5879903" cy="1511935"/>
          </a:xfrm>
        </p:spPr>
        <p:txBody>
          <a:bodyPr anchor="b">
            <a:normAutofit/>
          </a:bodyPr>
          <a:lstStyle>
            <a:lvl1pPr algn="l">
              <a:defRPr sz="308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94530" y="-20159"/>
            <a:ext cx="3611938" cy="7610073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228" y="3275859"/>
            <a:ext cx="5879903" cy="2015913"/>
          </a:xfrm>
        </p:spPr>
        <p:txBody>
          <a:bodyPr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54131" y="6485222"/>
            <a:ext cx="1007983" cy="402483"/>
          </a:xfr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58228" y="6485222"/>
            <a:ext cx="5627906" cy="402483"/>
          </a:xfr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842052" y="6485222"/>
            <a:ext cx="355580" cy="402483"/>
          </a:xfrm>
        </p:spPr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950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8229" y="671971"/>
            <a:ext cx="10919815" cy="2099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9" y="2939873"/>
            <a:ext cx="10919815" cy="344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42087" y="6485222"/>
            <a:ext cx="176397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8228" y="6485222"/>
            <a:ext cx="831586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90056" y="6485222"/>
            <a:ext cx="60757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12002AF8-A01F-4EB8-AF81-72E02BD0DF6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3570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503972" rtl="0" eaLnBrk="1" latinLnBrk="0" hangingPunct="1">
        <a:spcBef>
          <a:spcPct val="0"/>
        </a:spcBef>
        <a:buNone/>
        <a:defRPr sz="3527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4982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sz="2205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sz="1984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sz="1764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700904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sz="154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204876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sz="154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/>
          <p:cNvSpPr>
            <a:spLocks noChangeArrowheads="1"/>
          </p:cNvSpPr>
          <p:nvPr/>
        </p:nvSpPr>
        <p:spPr bwMode="auto">
          <a:xfrm>
            <a:off x="-1" y="0"/>
            <a:ext cx="13439775" cy="2663825"/>
          </a:xfrm>
          <a:prstGeom prst="roundRect">
            <a:avLst>
              <a:gd name="adj" fmla="val 56"/>
            </a:avLst>
          </a:prstGeom>
          <a:solidFill>
            <a:srgbClr val="675D7F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4600575" y="254000"/>
            <a:ext cx="6440488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dirty="0">
                <a:solidFill>
                  <a:srgbClr val="BEAEE1"/>
                </a:solidFill>
                <a:latin typeface="Open Sans" panose="020B0606030504020204" pitchFamily="34" charset="0"/>
              </a:rPr>
              <a:t>Software quality assurance days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4600575" y="863600"/>
            <a:ext cx="58610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2800">
                <a:solidFill>
                  <a:srgbClr val="FFFFFF"/>
                </a:solidFill>
                <a:latin typeface="Open Sans" panose="020B0606030504020204" pitchFamily="34" charset="0"/>
              </a:rPr>
              <a:t>24</a:t>
            </a:r>
            <a:r>
              <a:rPr lang="ru-RU" altLang="ru-RU" sz="2800">
                <a:solidFill>
                  <a:srgbClr val="FFFFFF"/>
                </a:solidFill>
                <a:latin typeface="Open Sans" panose="020B0606030504020204" pitchFamily="34" charset="0"/>
              </a:rPr>
              <a:t> Международная конференция </a:t>
            </a:r>
          </a:p>
          <a:p>
            <a:pPr eaLnBrk="1">
              <a:lnSpc>
                <a:spcPct val="102000"/>
              </a:lnSpc>
              <a:spcAft>
                <a:spcPct val="0"/>
              </a:spcAft>
            </a:pPr>
            <a:r>
              <a:rPr lang="ru-RU" altLang="ru-RU" sz="2800">
                <a:solidFill>
                  <a:srgbClr val="FFFFFF"/>
                </a:solidFill>
                <a:latin typeface="Open Sans" panose="020B0606030504020204" pitchFamily="34" charset="0"/>
              </a:rPr>
              <a:t>по вопросам качества ПО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600575" y="1830388"/>
            <a:ext cx="1873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2400">
                <a:solidFill>
                  <a:srgbClr val="FFFFFF"/>
                </a:solidFill>
                <a:latin typeface="Open Sans" panose="020B0606030504020204" pitchFamily="34" charset="0"/>
              </a:rPr>
              <a:t>sqadays.com</a:t>
            </a:r>
          </a:p>
        </p:txBody>
      </p:sp>
      <p:sp>
        <p:nvSpPr>
          <p:cNvPr id="14341" name="AutoShape 6"/>
          <p:cNvSpPr>
            <a:spLocks noChangeArrowheads="1"/>
          </p:cNvSpPr>
          <p:nvPr/>
        </p:nvSpPr>
        <p:spPr bwMode="auto">
          <a:xfrm>
            <a:off x="0" y="6911975"/>
            <a:ext cx="1343977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61963" y="7034213"/>
            <a:ext cx="27257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800">
                <a:solidFill>
                  <a:srgbClr val="FFFFFF"/>
                </a:solidFill>
                <a:latin typeface="Open Sans" panose="020B0606030504020204" pitchFamily="34" charset="0"/>
              </a:rPr>
              <a:t>Москва. 23–</a:t>
            </a:r>
            <a:r>
              <a:rPr lang="en-US" altLang="ru-RU" sz="1800">
                <a:solidFill>
                  <a:srgbClr val="FFFFFF"/>
                </a:solidFill>
                <a:latin typeface="Open Sans" panose="020B0606030504020204" pitchFamily="34" charset="0"/>
              </a:rPr>
              <a:t>2</a:t>
            </a:r>
            <a:r>
              <a:rPr lang="ru-RU" altLang="ru-RU" sz="1800">
                <a:solidFill>
                  <a:srgbClr val="FFFFFF"/>
                </a:solidFill>
                <a:latin typeface="Open Sans" panose="020B0606030504020204" pitchFamily="34" charset="0"/>
              </a:rPr>
              <a:t>4 ноября 2018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="" xmlns:a16="http://schemas.microsoft.com/office/drawing/2014/main" id="{C8C276CD-CF7C-104B-AAF0-2FACB792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4862513"/>
            <a:ext cx="122412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  <a:defRPr/>
            </a:pPr>
            <a:r>
              <a:rPr lang="ru" dirty="0">
                <a:solidFill>
                  <a:schemeClr val="bg1"/>
                </a:solidFill>
              </a:rPr>
              <a:t>Не все так плохо. Выстраиваем регрессионное тестирование на проекте где нет документации</a:t>
            </a:r>
          </a:p>
        </p:txBody>
      </p:sp>
      <p:pic>
        <p:nvPicPr>
          <p:cNvPr id="14344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54000"/>
            <a:ext cx="2738437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539750" y="3338513"/>
            <a:ext cx="84915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4000">
                <a:latin typeface="Open Sans" panose="020B0606030504020204" pitchFamily="34" charset="0"/>
              </a:rPr>
              <a:t>Майстренко Даниил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539750" y="3981450"/>
            <a:ext cx="842645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1800">
                <a:latin typeface="Open Sans" panose="020B0606030504020204" pitchFamily="34" charset="0"/>
              </a:rPr>
              <a:t>Performance Lab. </a:t>
            </a:r>
            <a:r>
              <a:rPr lang="ru-RU" altLang="ru-RU" sz="1800">
                <a:latin typeface="Open Sans" panose="020B0606030504020204" pitchFamily="34" charset="0"/>
              </a:rPr>
              <a:t>Москва, Россия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>
                <a:cs typeface="Arial" panose="020B0604020202020204" pitchFamily="34" charset="0"/>
              </a:rPr>
              <a:t>Туры Виттакера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591" y="1332762"/>
            <a:ext cx="8803768" cy="49187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0973" y="6262553"/>
            <a:ext cx="94330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i="1" dirty="0" smtClean="0"/>
              <a:t>*Таблица взята с http</a:t>
            </a:r>
            <a:r>
              <a:rPr lang="ru-RU" sz="900" i="1" dirty="0"/>
              <a:t>://www.software-testing.by/blog/exploratory-testing-exploratory-tours/</a:t>
            </a:r>
          </a:p>
        </p:txBody>
      </p:sp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55191" y="1979637"/>
            <a:ext cx="3600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Тур мусоросборщика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Тур одинокого </a:t>
            </a:r>
            <a:r>
              <a:rPr lang="ru-RU" altLang="ru-RU" dirty="0" smtClean="0"/>
              <a:t>бизнесмена</a:t>
            </a:r>
            <a:endParaRPr lang="ru-RU" alt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Тур супермодели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Тур по шотландским пабам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545873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>
                <a:cs typeface="Arial" panose="020B0604020202020204" pitchFamily="34" charset="0"/>
              </a:rPr>
              <a:t>Центры компетенции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633CB4-A84D-F045-B7A2-0F9D2A6C591B}"/>
              </a:ext>
            </a:extLst>
          </p:cNvPr>
          <p:cNvSpPr txBox="1"/>
          <p:nvPr/>
        </p:nvSpPr>
        <p:spPr>
          <a:xfrm>
            <a:off x="1926529" y="1835621"/>
            <a:ext cx="416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Документации нет, но кто-то все равно знает, как это должно </a:t>
            </a:r>
            <a:r>
              <a:rPr lang="ru-RU" dirty="0" smtClean="0"/>
              <a:t>работать</a:t>
            </a:r>
            <a:r>
              <a:rPr lang="en-US" dirty="0" smtClean="0"/>
              <a:t>: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911" y="764407"/>
            <a:ext cx="3026331" cy="6158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35621" y="1072871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Аналитики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50818" y="3131995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Разработчики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50818" y="1868794"/>
            <a:ext cx="180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Product manager/ product owner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5911" y="4142045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Техподдержка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50818" y="5222619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Пользователи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50818" y="6138159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Сын маминой подруги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 smtClean="0">
                <a:cs typeface="Arial" panose="020B0604020202020204" pitchFamily="34" charset="0"/>
              </a:rPr>
              <a:t>Так же обращаем внимание</a:t>
            </a:r>
            <a:endParaRPr lang="ru-RU" altLang="ru-RU" sz="3600" b="1" dirty="0"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66913" y="2195513"/>
            <a:ext cx="98663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Здравый смысл (Ваш К.О.)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Ожидаемое поведение стандартных сценариев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Работа аналогичных популярных сервисов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Единообразие схожих действий в разных модулях / на разных платформах</a:t>
            </a:r>
            <a:br>
              <a:rPr lang="ru-RU" altLang="ru-RU" dirty="0" smtClean="0"/>
            </a:br>
            <a:endParaRPr lang="ru-RU" altLang="ru-RU" dirty="0"/>
          </a:p>
        </p:txBody>
      </p:sp>
      <p:pic>
        <p:nvPicPr>
          <p:cNvPr id="9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Image result for smart guy meme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5" y="3836265"/>
            <a:ext cx="3671793" cy="30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 smtClean="0">
                <a:cs typeface="Arial" panose="020B0604020202020204" pitchFamily="34" charset="0"/>
              </a:rPr>
              <a:t>И в итоге получаем</a:t>
            </a:r>
            <a:endParaRPr lang="ru-RU" altLang="ru-RU" sz="3600" b="1" dirty="0">
              <a:cs typeface="Arial" panose="020B0604020202020204" pitchFamily="34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0" y="3420169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 smtClean="0">
                <a:cs typeface="Arial" panose="020B0604020202020204" pitchFamily="34" charset="0"/>
              </a:rPr>
              <a:t>Образцовый билд</a:t>
            </a:r>
            <a:endParaRPr lang="ru-RU" altLang="ru-RU" sz="3600" b="1" dirty="0">
              <a:cs typeface="Arial" panose="020B0604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12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6" descr="Who hit the dab better: cam newton or kendrick ? | Geniu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27" y="2648929"/>
            <a:ext cx="2088232" cy="42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eddy wally wow mem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658475" y="4134411"/>
            <a:ext cx="32766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mlg gif transpare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53958" y="0"/>
            <a:ext cx="2099816" cy="179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617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>
                <a:cs typeface="Arial" panose="020B0604020202020204" pitchFamily="34" charset="0"/>
              </a:rPr>
              <a:t>Теперь пишем регрессионные тесты</a:t>
            </a:r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1966913" y="2195513"/>
            <a:ext cx="98663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Пишем тесты / чек листы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Создаем матрицу покрытия по элементам / фичам вместо требований</a:t>
            </a:r>
            <a:endParaRPr lang="ru-RU" altLang="ru-RU" dirty="0"/>
          </a:p>
          <a:p>
            <a:endParaRPr lang="ru-RU" altLang="ru-RU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6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575" y="3116877"/>
            <a:ext cx="4505325" cy="31432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32771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>
                <a:cs typeface="Arial" panose="020B0604020202020204" pitchFamily="34" charset="0"/>
              </a:rPr>
              <a:t>Плюсы и </a:t>
            </a:r>
            <a:r>
              <a:rPr lang="ru-RU" altLang="ru-RU" sz="3600" b="1" dirty="0" smtClean="0">
                <a:cs typeface="Arial" panose="020B0604020202020204" pitchFamily="34" charset="0"/>
              </a:rPr>
              <a:t>минусы</a:t>
            </a:r>
            <a:endParaRPr lang="ru-RU" altLang="ru-RU" sz="36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44E1DF-C139-9942-AD81-97086AA72E43}"/>
              </a:ext>
            </a:extLst>
          </p:cNvPr>
          <p:cNvSpPr txBox="1"/>
          <p:nvPr/>
        </p:nvSpPr>
        <p:spPr>
          <a:xfrm>
            <a:off x="1966913" y="2195513"/>
            <a:ext cx="9866312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Плюсы: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Протестировали систему с различных сторон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Создали регрессионную модель и формализовали тестирование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Проще </a:t>
            </a:r>
            <a:r>
              <a:rPr lang="ru-RU" dirty="0" smtClean="0"/>
              <a:t>отчетность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Проще планирование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Возможность </a:t>
            </a:r>
            <a:r>
              <a:rPr lang="ru-RU" dirty="0"/>
              <a:t>подключать к работе менее опытных сотрудников (вплоть до «в релиз тестируем всем офисом»)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Уменьшение рисков пропуска регрессионных дефектов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Минусы: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Есть шанс, что какие-то дефекты были незамечены и теперь «легализовались»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Написание тестов требует времени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fld id="{12002AF8-A01F-4EB8-AF81-72E02BD0DF60}" type="slidenum">
              <a:rPr lang="ru-RU" altLang="ru-RU" sz="1600" b="0" i="1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15</a:t>
            </a:fld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harold transpar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t="-2167" r="19149" b="9014"/>
          <a:stretch/>
        </p:blipFill>
        <p:spPr bwMode="auto">
          <a:xfrm rot="16200000">
            <a:off x="10553663" y="-207120"/>
            <a:ext cx="267587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 smtClean="0">
                <a:cs typeface="Arial" panose="020B0604020202020204" pitchFamily="34" charset="0"/>
              </a:rPr>
              <a:t>Шаги для воспроизведения</a:t>
            </a:r>
            <a:endParaRPr lang="ru-RU" altLang="ru-RU" sz="36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44E1DF-C139-9942-AD81-97086AA72E43}"/>
              </a:ext>
            </a:extLst>
          </p:cNvPr>
          <p:cNvSpPr txBox="1"/>
          <p:nvPr/>
        </p:nvSpPr>
        <p:spPr>
          <a:xfrm>
            <a:off x="1966913" y="2195513"/>
            <a:ext cx="100095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ru-RU" dirty="0" smtClean="0"/>
              <a:t>Осознали необходимость полноценного регрессионого тестирования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smtClean="0"/>
              <a:t>Проверили несколько раундов ислледовательского тестирования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smtClean="0"/>
              <a:t>Опросили центры компетенций по всем спорным местам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smtClean="0"/>
              <a:t>Выявили дефекты и получили «снапшот» приложения, который мы считаем образцовым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smtClean="0"/>
              <a:t>Написали чеклисты/тесты по функционалу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smtClean="0"/>
              <a:t>Создали матрицу покрытия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smtClean="0"/>
              <a:t>Можем проводить регрессы и дописывать тесты на новый функционал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dirty="0" smtClean="0"/>
              <a:t>.......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 smtClean="0"/>
              <a:t>Profit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age result for mlg gif transparen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91" y="3275781"/>
            <a:ext cx="3474724" cy="332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59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 smtClean="0">
                <a:cs typeface="Arial" panose="020B0604020202020204" pitchFamily="34" charset="0"/>
              </a:rPr>
              <a:t>Когда наконец-то написал</a:t>
            </a:r>
          </a:p>
          <a:p>
            <a:pPr algn="ctr"/>
            <a:r>
              <a:rPr lang="ru-RU" altLang="ru-RU" sz="3600" b="1" dirty="0">
                <a:cs typeface="Arial" panose="020B0604020202020204" pitchFamily="34" charset="0"/>
              </a:rPr>
              <a:t>в</a:t>
            </a:r>
            <a:r>
              <a:rPr lang="ru-RU" altLang="ru-RU" sz="3600" b="1" dirty="0" smtClean="0">
                <a:cs typeface="Arial" panose="020B0604020202020204" pitchFamily="34" charset="0"/>
              </a:rPr>
              <a:t>се тесты</a:t>
            </a:r>
            <a:endParaRPr lang="ru-RU" altLang="ru-RU" sz="3600" b="1" dirty="0">
              <a:cs typeface="Arial" panose="020B0604020202020204" pitchFamily="34" charset="0"/>
            </a:endParaRPr>
          </a:p>
        </p:txBody>
      </p:sp>
      <p:pic>
        <p:nvPicPr>
          <p:cNvPr id="2052" name="Picture 4" descr="Image result for it's just right me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84" y="2883223"/>
            <a:ext cx="311482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it's just right me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247" y="1026939"/>
            <a:ext cx="2157721" cy="224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it's just right me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936" y="1915841"/>
            <a:ext cx="2355974" cy="256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r="16273"/>
          <a:stretch/>
        </p:blipFill>
        <p:spPr bwMode="auto">
          <a:xfrm>
            <a:off x="8499930" y="3720133"/>
            <a:ext cx="2920633" cy="32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12" name="Рисунок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Image result for dva just right \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23" y="739298"/>
            <a:ext cx="1800200" cy="19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51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 smtClean="0">
                <a:cs typeface="Arial" panose="020B0604020202020204" pitchFamily="34" charset="0"/>
              </a:rPr>
              <a:t>Полезные статьи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94" y="1858249"/>
            <a:ext cx="2150948" cy="2150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885" y="1835621"/>
            <a:ext cx="2173575" cy="2173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03" y="1858249"/>
            <a:ext cx="2150948" cy="21509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8577" y="1179233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open_sansregular"/>
              </a:rPr>
              <a:t>Исследовательское тестирование и исследовательские туры Виттакера</a:t>
            </a:r>
            <a:endParaRPr lang="ru-RU" sz="1400" b="1" i="0" dirty="0">
              <a:solidFill>
                <a:srgbClr val="FFFFFF"/>
              </a:solidFill>
              <a:effectLst/>
              <a:latin typeface="open_sansregula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1384" y="1179233"/>
            <a:ext cx="3436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open_sansregular"/>
              </a:rPr>
              <a:t>Как искать баги — исследовательские туры Виттакера</a:t>
            </a:r>
          </a:p>
        </p:txBody>
      </p:sp>
      <p:sp>
        <p:nvSpPr>
          <p:cNvPr id="7" name="Rectangle 6"/>
          <p:cNvSpPr/>
          <p:nvPr/>
        </p:nvSpPr>
        <p:spPr>
          <a:xfrm>
            <a:off x="8981365" y="1104221"/>
            <a:ext cx="39806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open_sansregular"/>
              </a:rPr>
              <a:t>Туры в исследовательском тестировании. Личный перевод из книги Д. Виттакера «Исследовательское тестирование ПО»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47" y="4652545"/>
            <a:ext cx="2150947" cy="21509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96332" y="4080629"/>
            <a:ext cx="280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open_sansregular"/>
              </a:rPr>
              <a:t>Чеклист для тестирования </a:t>
            </a:r>
            <a:r>
              <a:rPr lang="ru-RU" sz="1400" b="1" dirty="0" smtClean="0">
                <a:solidFill>
                  <a:srgbClr val="FFFFFF"/>
                </a:solidFill>
                <a:latin typeface="open_sansregular"/>
              </a:rPr>
              <a:t>веб приложений</a:t>
            </a:r>
            <a:endParaRPr lang="ru-RU" sz="1400" b="1" dirty="0">
              <a:solidFill>
                <a:srgbClr val="FFFFFF"/>
              </a:solidFill>
              <a:latin typeface="open_sansregular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03273" y="4085806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open_sansregular"/>
              </a:rPr>
              <a:t>Чеклист для тестирования мобильных приложений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99" y="4651428"/>
            <a:ext cx="2150948" cy="215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50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32771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6" y="6300117"/>
            <a:ext cx="1833137" cy="106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6" y="2884550"/>
            <a:ext cx="54567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3175">
                  <a:noFill/>
                </a:ln>
              </a:rPr>
              <a:t>Майстренко Даниил</a:t>
            </a:r>
            <a:endParaRPr lang="en-US" dirty="0">
              <a:ln w="3175">
                <a:noFill/>
              </a:ln>
            </a:endParaRPr>
          </a:p>
          <a:p>
            <a:r>
              <a:rPr lang="ru-RU" b="1" dirty="0">
                <a:ln w="3175">
                  <a:noFill/>
                </a:ln>
              </a:rPr>
              <a:t>Перфоманс Лаб</a:t>
            </a:r>
          </a:p>
          <a:p>
            <a:r>
              <a:rPr lang="ru-RU" dirty="0">
                <a:ln w="3175">
                  <a:noFill/>
                </a:ln>
              </a:rPr>
              <a:t>Инженер по обеспечению качества</a:t>
            </a:r>
            <a:r>
              <a:rPr lang="en-US" dirty="0">
                <a:ln w="3175">
                  <a:noFill/>
                </a:ln>
              </a:rPr>
              <a:t/>
            </a:r>
            <a:br>
              <a:rPr lang="en-US" dirty="0">
                <a:ln w="3175">
                  <a:noFill/>
                </a:ln>
              </a:rPr>
            </a:br>
            <a:r>
              <a:rPr lang="en-US" dirty="0" smtClean="0">
                <a:ln w="3175">
                  <a:noFill/>
                </a:ln>
              </a:rPr>
              <a:t>d.maistrenko@pflb.ru</a:t>
            </a:r>
            <a:endParaRPr lang="en-US" dirty="0">
              <a:ln w="3175">
                <a:noFill/>
              </a:ln>
            </a:endParaRPr>
          </a:p>
          <a:p>
            <a:r>
              <a:rPr lang="ru-RU" dirty="0">
                <a:ln w="3175">
                  <a:noFill/>
                </a:ln>
              </a:rPr>
              <a:t>121087 Москва, ул.</a:t>
            </a:r>
            <a:r>
              <a:rPr lang="en-US" dirty="0">
                <a:ln w="3175">
                  <a:noFill/>
                </a:ln>
              </a:rPr>
              <a:t> </a:t>
            </a:r>
            <a:r>
              <a:rPr lang="ru-RU" dirty="0">
                <a:ln w="3175">
                  <a:noFill/>
                </a:ln>
              </a:rPr>
              <a:t>Барклая, 6, стр.5, офис 511</a:t>
            </a:r>
            <a:endParaRPr lang="en-US" dirty="0">
              <a:ln w="3175">
                <a:noFill/>
              </a:ln>
            </a:endParaRPr>
          </a:p>
          <a:p>
            <a:r>
              <a:rPr lang="ru-RU" dirty="0">
                <a:ln w="3175">
                  <a:noFill/>
                </a:ln>
              </a:rPr>
              <a:t>Телефон/факс +7 495 989 </a:t>
            </a:r>
            <a:r>
              <a:rPr lang="ru-RU" dirty="0" smtClean="0">
                <a:ln w="3175">
                  <a:noFill/>
                </a:ln>
              </a:rPr>
              <a:t>6165</a:t>
            </a:r>
          </a:p>
          <a:p>
            <a:r>
              <a:rPr lang="ru-RU" dirty="0" smtClean="0">
                <a:ln w="3175">
                  <a:noFill/>
                </a:ln>
              </a:rPr>
              <a:t>моб</a:t>
            </a:r>
            <a:r>
              <a:rPr lang="ru-RU" dirty="0">
                <a:ln w="3175">
                  <a:noFill/>
                </a:ln>
              </a:rPr>
              <a:t>. +7 926 245 </a:t>
            </a:r>
            <a:r>
              <a:rPr lang="ru-RU" dirty="0" smtClean="0">
                <a:ln w="3175">
                  <a:noFill/>
                </a:ln>
              </a:rPr>
              <a:t>4798</a:t>
            </a:r>
          </a:p>
          <a:p>
            <a:r>
              <a:rPr lang="en-US" dirty="0" smtClean="0">
                <a:ln w="3175">
                  <a:noFill/>
                </a:ln>
              </a:rPr>
              <a:t>Telegram</a:t>
            </a:r>
            <a:r>
              <a:rPr lang="ru-RU" dirty="0" smtClean="0">
                <a:ln w="3175">
                  <a:noFill/>
                </a:ln>
              </a:rPr>
              <a:t>:</a:t>
            </a:r>
            <a:r>
              <a:rPr lang="en-US" dirty="0" smtClean="0">
                <a:ln w="3175">
                  <a:noFill/>
                </a:ln>
              </a:rPr>
              <a:t> Grond79</a:t>
            </a:r>
            <a:endParaRPr lang="en-US" dirty="0">
              <a:ln w="3175">
                <a:noFill/>
              </a:ln>
            </a:endParaRPr>
          </a:p>
          <a:p>
            <a:r>
              <a:rPr lang="en-US" u="sng" dirty="0">
                <a:ln w="3175">
                  <a:noFill/>
                </a:ln>
              </a:rPr>
              <a:t>http</a:t>
            </a:r>
            <a:r>
              <a:rPr lang="ru-RU" u="sng" dirty="0">
                <a:ln w="3175">
                  <a:noFill/>
                </a:ln>
              </a:rPr>
              <a:t>://</a:t>
            </a:r>
            <a:r>
              <a:rPr lang="en-US" u="sng" dirty="0">
                <a:ln w="3175">
                  <a:noFill/>
                </a:ln>
              </a:rPr>
              <a:t>performance</a:t>
            </a:r>
            <a:r>
              <a:rPr lang="ru-RU" u="sng" dirty="0">
                <a:ln w="3175">
                  <a:noFill/>
                </a:ln>
              </a:rPr>
              <a:t>-</a:t>
            </a:r>
            <a:r>
              <a:rPr lang="en-US" u="sng" dirty="0">
                <a:ln w="3175">
                  <a:noFill/>
                </a:ln>
              </a:rPr>
              <a:t>lab</a:t>
            </a:r>
            <a:r>
              <a:rPr lang="ru-RU" u="sng" dirty="0">
                <a:ln w="3175">
                  <a:noFill/>
                </a:ln>
              </a:rPr>
              <a:t>.</a:t>
            </a:r>
            <a:r>
              <a:rPr lang="en-US" u="sng" dirty="0">
                <a:ln w="3175">
                  <a:noFill/>
                </a:ln>
              </a:rPr>
              <a:t>ru</a:t>
            </a:r>
            <a:endParaRPr lang="en-US" dirty="0">
              <a:ln w="3175">
                <a:noFill/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" y="2123653"/>
            <a:ext cx="199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3175">
                  <a:noFill/>
                </a:ln>
              </a:rPr>
              <a:t>Контакты:</a:t>
            </a:r>
            <a:endParaRPr lang="en-US" sz="2800" b="1" dirty="0">
              <a:ln w="3175">
                <a:noFill/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4063" y="3491805"/>
            <a:ext cx="4741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 w="19050">
                  <a:solidFill>
                    <a:schemeClr val="bg1"/>
                  </a:solidFill>
                </a:ln>
              </a:rPr>
              <a:t>Спасибо за внимание!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768" y="4890"/>
            <a:ext cx="4782217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42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0" y="84138"/>
            <a:ext cx="13439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>
                <a:cs typeface="Arial" panose="020B0604020202020204" pitchFamily="34" charset="0"/>
              </a:rPr>
              <a:t>Вместо вступления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78" t="3232" r="1376" b="1212"/>
          <a:stretch/>
        </p:blipFill>
        <p:spPr>
          <a:xfrm>
            <a:off x="2903463" y="1052623"/>
            <a:ext cx="7632848" cy="567954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82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 smtClean="0">
                <a:cs typeface="Arial" panose="020B0604020202020204" pitchFamily="34" charset="0"/>
              </a:rPr>
              <a:t>Советы по менеджменту от Дрейка</a:t>
            </a:r>
            <a:endParaRPr lang="ru-RU" altLang="ru-RU" sz="3600" b="1" dirty="0">
              <a:cs typeface="Arial" panose="020B0604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527" y="1043533"/>
            <a:ext cx="2657846" cy="5344271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431854" y="1685989"/>
            <a:ext cx="338437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altLang="ru-RU" sz="2400" b="1" dirty="0" smtClean="0"/>
              <a:t>Поддерживать документацию на проекте</a:t>
            </a:r>
            <a:endParaRPr lang="ru-RU" altLang="ru-RU" sz="2400" b="1" dirty="0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437860" y="4734205"/>
            <a:ext cx="337836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altLang="ru-RU" sz="2400" b="1" dirty="0" smtClean="0"/>
              <a:t>Пилить новые таски</a:t>
            </a:r>
            <a:endParaRPr lang="ru-RU" altLang="ru-RU" sz="2400" b="1" dirty="0"/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89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>
                <a:cs typeface="Arial" panose="020B0604020202020204" pitchFamily="34" charset="0"/>
              </a:rPr>
              <a:t>Когда такое бывает</a:t>
            </a:r>
          </a:p>
        </p:txBody>
      </p:sp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1901824" y="2195661"/>
            <a:ext cx="754616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Документация не ведется </a:t>
            </a:r>
            <a:r>
              <a:rPr lang="ru-RU" altLang="ru-RU" dirty="0" smtClean="0"/>
              <a:t>впринципе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На проекте используют только исследовательское </a:t>
            </a:r>
            <a:r>
              <a:rPr lang="ru-RU" altLang="ru-RU" dirty="0" smtClean="0"/>
              <a:t>тестирование</a:t>
            </a:r>
            <a:endParaRPr lang="ru-RU" altLang="ru-R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 smtClean="0"/>
              <a:t>У вас не</a:t>
            </a:r>
            <a:r>
              <a:rPr lang="ru-RU" altLang="ru-RU" dirty="0"/>
              <a:t>т</a:t>
            </a:r>
            <a:r>
              <a:rPr lang="ru-RU" altLang="ru-RU" dirty="0" smtClean="0"/>
              <a:t> и не будет доступа к документации</a:t>
            </a:r>
            <a:endParaRPr lang="ru-RU" alt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Документация разбросана по десяткам гугл доков неизвестно где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Требования хаотично разбросаны по задачам в таск трекере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 smtClean="0"/>
              <a:t>Требования </a:t>
            </a:r>
            <a:r>
              <a:rPr lang="ru-RU" altLang="ru-RU" dirty="0"/>
              <a:t>постоянно меняются во время работы и </a:t>
            </a:r>
            <a:r>
              <a:rPr lang="ru-RU" altLang="ru-RU" dirty="0" smtClean="0"/>
              <a:t>встреч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 smtClean="0"/>
              <a:t>«У нас аджайл, документация для лохов по ватерфлоу»</a:t>
            </a:r>
            <a:endParaRPr lang="ru-RU" altLang="ru-RU" dirty="0"/>
          </a:p>
          <a:p>
            <a:pPr>
              <a:buFont typeface="Arial" panose="020B0604020202020204" pitchFamily="34" charset="0"/>
              <a:buChar char="•"/>
            </a:pPr>
            <a:endParaRPr lang="en-US" alt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695" y="611485"/>
            <a:ext cx="3803109" cy="6123188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80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ÐÐ°ÑÑÐ¸Ð½ÐºÐ¸ Ð¿Ð¾ Ð·Ð°Ð¿ÑÐ¾ÑÑ turn up volume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97" y="2050058"/>
            <a:ext cx="8989980" cy="456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3816" y="1455400"/>
            <a:ext cx="13439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Работающий продукт важнее исчерпывающей документации</a:t>
            </a:r>
            <a:endParaRPr lang="ru-RU" sz="2800" dirty="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3600" b="1" dirty="0">
                <a:cs typeface="Arial" panose="020B0604020202020204" pitchFamily="34" charset="0"/>
              </a:rPr>
              <a:t>Agile-</a:t>
            </a:r>
            <a:r>
              <a:rPr lang="ru-RU" altLang="ru-RU" sz="3600" b="1" dirty="0">
                <a:cs typeface="Arial" panose="020B0604020202020204" pitchFamily="34" charset="0"/>
              </a:rPr>
              <a:t>манифест разработки программного обеспечения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63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>
                <a:cs typeface="Arial" panose="020B0604020202020204" pitchFamily="34" charset="0"/>
              </a:rPr>
              <a:t>Чего мы хотим добиться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14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1966913" y="2195513"/>
            <a:ext cx="98663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/>
              <a:t>Цель регрессионого тестирования – убедиться, что новый релиз не сломал ничего старого.</a:t>
            </a:r>
          </a:p>
          <a:p>
            <a:endParaRPr lang="ru-RU" altLang="ru-RU" dirty="0"/>
          </a:p>
          <a:p>
            <a:r>
              <a:rPr lang="ru-RU" altLang="ru-RU" dirty="0"/>
              <a:t>Мы собираемся использовать ререссионную тестовую модель для конечного тестирования релизов, при этом не обязательно отказываясь от исследовательского тестирования новых фич</a:t>
            </a:r>
            <a:endParaRPr lang="en-US" alt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 smtClean="0">
                <a:cs typeface="Arial" panose="020B0604020202020204" pitchFamily="34" charset="0"/>
              </a:rPr>
              <a:t>Как мы будем это делать?</a:t>
            </a:r>
            <a:endParaRPr lang="ru-RU" altLang="ru-RU" sz="3600" b="1" dirty="0"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899">
            <a:off x="714398" y="1607674"/>
            <a:ext cx="3010200" cy="2346533"/>
          </a:xfrm>
          <a:prstGeom prst="rect">
            <a:avLst/>
          </a:prstGeom>
        </p:spPr>
      </p:pic>
      <p:pic>
        <p:nvPicPr>
          <p:cNvPr id="2058" name="Picture 10" descr="Image result for thinking me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4822">
            <a:off x="6649502" y="1398470"/>
            <a:ext cx="3472514" cy="28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thinking me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419" y="3203773"/>
            <a:ext cx="2977675" cy="297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thinking me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75" y="3399461"/>
            <a:ext cx="2963912" cy="32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3545" y="116369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>
                <a:cs typeface="Arial" panose="020B0604020202020204" pitchFamily="34" charset="0"/>
              </a:rPr>
              <a:t>Чего мы хотим добиться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8520087" y="1594715"/>
            <a:ext cx="254665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altLang="ru-RU" dirty="0"/>
              <a:t>Что мы будем делать: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607815" y="1455345"/>
            <a:ext cx="3671912" cy="6480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Привычный подход </a:t>
            </a:r>
            <a:endParaRPr lang="en-US" altLang="ru-RU" dirty="0"/>
          </a:p>
          <a:p>
            <a:r>
              <a:rPr lang="ru-RU" altLang="ru-RU" dirty="0"/>
              <a:t>– скриптованное тестирование:</a:t>
            </a:r>
            <a:endParaRPr lang="en-US" altLang="ru-RU" dirty="0"/>
          </a:p>
        </p:txBody>
      </p:sp>
      <p:sp>
        <p:nvSpPr>
          <p:cNvPr id="22" name="Oval 21"/>
          <p:cNvSpPr/>
          <p:nvPr/>
        </p:nvSpPr>
        <p:spPr bwMode="auto">
          <a:xfrm>
            <a:off x="209201" y="2844885"/>
            <a:ext cx="3234570" cy="105173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rPr>
              <a:t>Документация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719888" y="1594715"/>
            <a:ext cx="0" cy="52094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951953" y="4488243"/>
            <a:ext cx="3234570" cy="105173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Arial" charset="0"/>
                <a:ea typeface="Microsoft YaHei" charset="-122"/>
              </a:rPr>
              <a:t>Тесты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085717" y="5392399"/>
            <a:ext cx="3234570" cy="105173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rPr>
              <a:t>Тесты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4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073143" y="2267669"/>
            <a:ext cx="3234570" cy="105173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rPr>
              <a:t>Приложение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2700000">
            <a:off x="9735989" y="3391455"/>
            <a:ext cx="686851" cy="36004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9888239" y="3828460"/>
            <a:ext cx="3234570" cy="105173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Arial" charset="0"/>
                <a:ea typeface="Microsoft YaHei" charset="-122"/>
              </a:rPr>
              <a:t>Исследовательское тестирование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8100000">
            <a:off x="9606730" y="4956277"/>
            <a:ext cx="686851" cy="36004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0" name="Right Arrow 29"/>
          <p:cNvSpPr/>
          <p:nvPr/>
        </p:nvSpPr>
        <p:spPr bwMode="auto">
          <a:xfrm rot="2700000">
            <a:off x="3002178" y="3949765"/>
            <a:ext cx="686851" cy="36004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16644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0" y="115888"/>
            <a:ext cx="13439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>
                <a:cs typeface="Arial" panose="020B0604020202020204" pitchFamily="34" charset="0"/>
              </a:rPr>
              <a:t>Исследовательское тестирование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" y="7043757"/>
            <a:ext cx="13439774" cy="3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1400" i="1" dirty="0" smtClean="0">
                <a:solidFill>
                  <a:schemeClr val="tx1"/>
                </a:solidFill>
              </a:rPr>
              <a:t>Не все так плохо. Выстраиваем регрессионное тестирование на проекте где нет документации</a:t>
            </a:r>
            <a:endParaRPr lang="ru-RU" altLang="ru-RU" sz="1400" i="1" dirty="0">
              <a:solidFill>
                <a:schemeClr val="tx1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66913" y="1865519"/>
            <a:ext cx="98663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Несколько ограниченных по времени сессий с конечным результатом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Пользовательские сценарии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Все возможные негативные проверки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Готовые чеклисты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 smtClean="0"/>
              <a:t>Туры Виттакера</a:t>
            </a:r>
          </a:p>
        </p:txBody>
      </p:sp>
      <p:pic>
        <p:nvPicPr>
          <p:cNvPr id="5122" name="Picture 2" descr="Image result for Ð¿Ð¾Ð¼Ð¾Ð³Ð¸ÑÐµ Ð´Ð°ÑÐµ Ð½Ð°Ð¹Ñ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97" y="3048963"/>
            <a:ext cx="4752528" cy="35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9" y="6954546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408519" y="7004923"/>
            <a:ext cx="607575" cy="402483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altLang="ru-RU" sz="1600" b="0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altLang="ru-RU" sz="16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89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12731</TotalTime>
  <Words>2051</Words>
  <Application>Microsoft Office PowerPoint</Application>
  <PresentationFormat>Custom</PresentationFormat>
  <Paragraphs>235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 Unicode MS</vt:lpstr>
      <vt:lpstr>Microsoft YaHei</vt:lpstr>
      <vt:lpstr>Arial</vt:lpstr>
      <vt:lpstr>Century Gothic</vt:lpstr>
      <vt:lpstr>Open Sans</vt:lpstr>
      <vt:lpstr>open_sansregular</vt:lpstr>
      <vt:lpstr>Times New Roman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grond</dc:creator>
  <cp:lastModifiedBy>Daniil Maystrenko</cp:lastModifiedBy>
  <cp:revision>125</cp:revision>
  <cp:lastPrinted>1601-01-01T00:00:00Z</cp:lastPrinted>
  <dcterms:created xsi:type="dcterms:W3CDTF">2015-01-21T10:52:29Z</dcterms:created>
  <dcterms:modified xsi:type="dcterms:W3CDTF">2018-11-22T23:51:53Z</dcterms:modified>
</cp:coreProperties>
</file>