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  <p:sldMasterId id="2147483930" r:id="rId2"/>
  </p:sldMasterIdLst>
  <p:notesMasterIdLst>
    <p:notesMasterId r:id="rId45"/>
  </p:notesMasterIdLst>
  <p:sldIdLst>
    <p:sldId id="256" r:id="rId3"/>
    <p:sldId id="257" r:id="rId4"/>
    <p:sldId id="284" r:id="rId5"/>
    <p:sldId id="259" r:id="rId6"/>
    <p:sldId id="294" r:id="rId7"/>
    <p:sldId id="260" r:id="rId8"/>
    <p:sldId id="265" r:id="rId9"/>
    <p:sldId id="268" r:id="rId10"/>
    <p:sldId id="264" r:id="rId11"/>
    <p:sldId id="295" r:id="rId12"/>
    <p:sldId id="261" r:id="rId13"/>
    <p:sldId id="262" r:id="rId14"/>
    <p:sldId id="263" r:id="rId15"/>
    <p:sldId id="296" r:id="rId16"/>
    <p:sldId id="297" r:id="rId17"/>
    <p:sldId id="266" r:id="rId18"/>
    <p:sldId id="305" r:id="rId19"/>
    <p:sldId id="270" r:id="rId20"/>
    <p:sldId id="272" r:id="rId21"/>
    <p:sldId id="274" r:id="rId22"/>
    <p:sldId id="298" r:id="rId23"/>
    <p:sldId id="275" r:id="rId24"/>
    <p:sldId id="299" r:id="rId25"/>
    <p:sldId id="278" r:id="rId26"/>
    <p:sldId id="286" r:id="rId27"/>
    <p:sldId id="279" r:id="rId28"/>
    <p:sldId id="306" r:id="rId29"/>
    <p:sldId id="280" r:id="rId30"/>
    <p:sldId id="300" r:id="rId31"/>
    <p:sldId id="283" r:id="rId32"/>
    <p:sldId id="301" r:id="rId33"/>
    <p:sldId id="291" r:id="rId34"/>
    <p:sldId id="302" r:id="rId35"/>
    <p:sldId id="285" r:id="rId36"/>
    <p:sldId id="281" r:id="rId37"/>
    <p:sldId id="282" r:id="rId38"/>
    <p:sldId id="303" r:id="rId39"/>
    <p:sldId id="287" r:id="rId40"/>
    <p:sldId id="288" r:id="rId41"/>
    <p:sldId id="307" r:id="rId42"/>
    <p:sldId id="289" r:id="rId43"/>
    <p:sldId id="29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6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03FE4-3158-472B-9CFE-5E1A8ADB5ADA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EC992-CE5E-427E-A7FE-5A9C8E5BC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379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91409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09689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06842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61055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23188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70362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3781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31033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10232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48148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2109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43465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89036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56919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26849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2623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55119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23999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79854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95283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78943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40505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471260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943069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08685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20572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5230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952495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758213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52056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219682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9290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7197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21430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91471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5112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36963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68525-A5FD-426B-91EF-59E5F37505D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6638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4440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708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475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0932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806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3177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1254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2944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587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9589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5592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357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9676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4739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083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88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676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078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789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917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655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644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089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20000"/>
                <a:lumOff val="80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6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20000"/>
                <a:lumOff val="80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CCEC4A-AD09-402B-A186-099D85196B41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099E-2DCD-4F1F-9D93-52AC7865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24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Pasha\Downloads\ice_video_20180409-230831_edit_0.avi" TargetMode="Externa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73" y="1881808"/>
            <a:ext cx="11520314" cy="158382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Компонентно-контейнерный подход в UI </a:t>
            </a:r>
            <a:r>
              <a:rPr lang="ru-RU" sz="5400" b="1" dirty="0" smtClean="0"/>
              <a:t>автоматизации</a:t>
            </a:r>
            <a:endParaRPr lang="ru-RU" sz="5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10100" y="4704521"/>
            <a:ext cx="5397587" cy="150018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3200" b="1" dirty="0" smtClean="0">
                <a:solidFill>
                  <a:schemeClr val="tx1"/>
                </a:solidFill>
              </a:rPr>
              <a:t>Балахонов Павел Юрьевич</a:t>
            </a:r>
            <a:endParaRPr lang="en-US" b="1" dirty="0"/>
          </a:p>
          <a:p>
            <a:pPr algn="r"/>
            <a:r>
              <a:rPr lang="en-US" sz="3200" b="1" dirty="0" smtClean="0">
                <a:solidFill>
                  <a:schemeClr val="tx1"/>
                </a:solidFill>
              </a:rPr>
              <a:t>QA Automated Engineer</a:t>
            </a:r>
          </a:p>
          <a:p>
            <a:pPr algn="r"/>
            <a:r>
              <a:rPr lang="en-US" sz="3200" b="1" dirty="0" err="1" smtClean="0">
                <a:solidFill>
                  <a:schemeClr val="tx1"/>
                </a:solidFill>
              </a:rPr>
              <a:t>Mail.Ru</a:t>
            </a:r>
            <a:r>
              <a:rPr lang="en-US" sz="3200" b="1" dirty="0" smtClean="0">
                <a:solidFill>
                  <a:schemeClr val="tx1"/>
                </a:solidFill>
              </a:rPr>
              <a:t> Group</a:t>
            </a:r>
            <a:endParaRPr lang="ru-RU" sz="3200" b="1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1028" name="Picture 4" descr="C:\Users\Pasha\Downloads\MRG_Logo_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91" y="4783044"/>
            <a:ext cx="5199799" cy="1515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20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4533" y="1443372"/>
            <a:ext cx="4130045" cy="5216407"/>
          </a:xfrm>
          <a:prstGeom prst="rect">
            <a:avLst/>
          </a:prstGeom>
        </p:spPr>
      </p:pic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13152" y="259729"/>
            <a:ext cx="11548996" cy="653829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ru-RU" sz="4000" b="1" dirty="0" smtClean="0">
                <a:latin typeface="Calibri Light" panose="020F0302020204030204" pitchFamily="34" charset="0"/>
              </a:rPr>
              <a:t>Page Object 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паттерн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4098" name="Picture 2" descr="ÐÐ°ÑÑÐ¸Ð½ÐºÐ¸ Ð¿Ð¾ Ð·Ð°Ð¿ÑÐ¾ÑÑ ÑÐ¾Ð±Ð¾ÑÑ ÐºÐ°ÑÑÐ¸Ð½ÐºÐ¸ Ñ Ð¿ÑÐ¾Ð·ÑÐ°ÑÐ½ÑÐ¼ ÑÐ¾Ð½Ð¾Ð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3114499"/>
            <a:ext cx="6390122" cy="3545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4106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2556" y="1196863"/>
            <a:ext cx="6812243" cy="5554457"/>
          </a:xfrm>
          <a:prstGeom prst="rect">
            <a:avLst/>
          </a:prstGeom>
        </p:spPr>
      </p:pic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815546" y="222151"/>
            <a:ext cx="10059127" cy="653829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Компонентный подход в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UI 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автоматизации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8" name="Picture 2" descr="883532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59" y="3533774"/>
            <a:ext cx="3724275" cy="3324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6308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11208" y="565769"/>
            <a:ext cx="11548996" cy="653829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Паттерн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Component Object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 сегодня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4" y="2216018"/>
            <a:ext cx="10948804" cy="3278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0038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921565" y="234677"/>
            <a:ext cx="9953108" cy="653829"/>
          </a:xfrm>
        </p:spPr>
        <p:txBody>
          <a:bodyPr vert="horz" lIns="91440" tIns="9144" rIns="91440" bIns="45720" rtlCol="0" anchor="ctr">
            <a:normAutofit fontScale="90000"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Типичное применение паттерна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Component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Object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59394" name="Picture 2" descr="https://cloclo17.datacloudmail.ru/weblink/view/JPo1/JN1jrgjDv?etag=A01E3D0B7040246DF4A86AFCEA6F4B2016963779&amp;key=d95930c6138862d9cc7ed049138ca0a81502c18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580" y="1260664"/>
            <a:ext cx="11291438" cy="5529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6166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809460" y="213892"/>
            <a:ext cx="7885767" cy="1063943"/>
          </a:xfrm>
        </p:spPr>
        <p:txBody>
          <a:bodyPr vert="horz" lIns="91440" tIns="9144" rIns="91440" bIns="45720" rtlCol="0" anchor="ctr">
            <a:normAutofit fontScale="90000"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Типичное применение паттерна </a:t>
            </a:r>
            <a:br>
              <a:rPr lang="ru-RU" altLang="ru-RU" sz="4000" b="1" dirty="0" smtClean="0">
                <a:latin typeface="Calibri Light" panose="020F0302020204030204" pitchFamily="34" charset="0"/>
              </a:rPr>
            </a:br>
            <a:r>
              <a:rPr lang="en-US" altLang="ru-RU" sz="4000" b="1" dirty="0" smtClean="0">
                <a:latin typeface="Calibri Light" panose="020F0302020204030204" pitchFamily="34" charset="0"/>
              </a:rPr>
              <a:t>Component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Object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57346" name="Picture 2" descr="https://cloclo21.datacloudmail.ru/weblink/view/5dfx/Au4auvS9f?etag=E08899F36CA937DB7644BDF50332B2D4BBD1659C&amp;key=d95930c6138862d9cc7ed049138ca0a81502c18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227" y="1443818"/>
            <a:ext cx="11114017" cy="5186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7403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332382" y="155655"/>
            <a:ext cx="9542289" cy="1045149"/>
          </a:xfrm>
        </p:spPr>
        <p:txBody>
          <a:bodyPr vert="horz" lIns="91440" tIns="9144" rIns="91440" bIns="45720" rtlCol="0" anchor="ctr">
            <a:no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Типичное применение паттерна </a:t>
            </a:r>
            <a:br>
              <a:rPr lang="ru-RU" altLang="ru-RU" sz="4000" b="1" dirty="0" smtClean="0">
                <a:latin typeface="Calibri Light" panose="020F0302020204030204" pitchFamily="34" charset="0"/>
              </a:rPr>
            </a:br>
            <a:r>
              <a:rPr lang="en-US" altLang="ru-RU" sz="4000" b="1" dirty="0" smtClean="0">
                <a:latin typeface="Calibri Light" panose="020F0302020204030204" pitchFamily="34" charset="0"/>
              </a:rPr>
              <a:t>Component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Object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55298" name="Picture 2" descr="https://cloclo3.datacloudmail.ru/weblink/view/9Lhv/ShnZRkHjm?etag=45363DE009C5A3C235B7AB424F7275555DD70DA4&amp;key=d95930c6138862d9cc7ed049138ca0a81502c18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354" y="1447434"/>
            <a:ext cx="10936596" cy="5234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10281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537251" y="234677"/>
            <a:ext cx="10337421" cy="1243394"/>
          </a:xfrm>
        </p:spPr>
        <p:txBody>
          <a:bodyPr vert="horz" lIns="91440" tIns="9144" rIns="91440" bIns="45720" rtlCol="0" anchor="ctr">
            <a:normAutofit fontScale="90000"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Преимущества 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изолированности 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компонентов в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UI 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автоматизации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67084" y="2360033"/>
            <a:ext cx="11015400" cy="173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6375" rIns="81646" bIns="40823"/>
          <a:lstStyle>
            <a:lvl1pPr marL="228600" indent="-2270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Простота 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абстрагирования и 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использования</a:t>
            </a:r>
          </a:p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Степы 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компонента инжектируются напрямую в 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тесты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8645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1910687" y="194766"/>
            <a:ext cx="9799093" cy="1183656"/>
          </a:xfrm>
        </p:spPr>
        <p:txBody>
          <a:bodyPr vert="horz" lIns="91440" tIns="9144" rIns="91440" bIns="45720" rtlCol="0" anchor="ctr">
            <a:normAutofit fontScale="90000"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Недостатки 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изолированности компонентов в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UI 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автоматизации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1549" y="2455567"/>
            <a:ext cx="10665911" cy="211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6375" rIns="81646" bIns="40823"/>
          <a:lstStyle>
            <a:lvl1pPr marL="228600" indent="-2270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Сложность 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поддержки компонентов и 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тестов</a:t>
            </a:r>
          </a:p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Отсутствие 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информации в логах о принадлежности компонента 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странице</a:t>
            </a:r>
          </a:p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Громоздкие </a:t>
            </a:r>
            <a:r>
              <a:rPr lang="en-US" altLang="ru-RU" sz="2800" dirty="0" smtClean="0">
                <a:latin typeface="Calibri" panose="020F0502020204030204" pitchFamily="34" charset="0"/>
                <a:cs typeface="DejaVu Sans" charset="0"/>
              </a:rPr>
              <a:t>UI 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тесты </a:t>
            </a:r>
            <a:endParaRPr lang="ru-RU" altLang="ru-RU" sz="2800" dirty="0">
              <a:latin typeface="Calibri" panose="020F0502020204030204" pitchFamily="34" charset="0"/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710321" y="331245"/>
            <a:ext cx="9949181" cy="823315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Страница как контейнер компонентов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9" y="2257778"/>
            <a:ext cx="10522248" cy="3330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0645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656521" y="338269"/>
            <a:ext cx="10218151" cy="815190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Типы компонентов в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UI 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автоматизации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7372" y="2399808"/>
            <a:ext cx="8503920" cy="225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6375" rIns="81646" bIns="40823"/>
          <a:lstStyle>
            <a:lvl1pPr marL="228600" indent="-2270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3600" b="1" dirty="0" smtClean="0">
                <a:latin typeface="Calibri" panose="020F0502020204030204" pitchFamily="34" charset="0"/>
                <a:cs typeface="DejaVu Sans" charset="0"/>
              </a:rPr>
              <a:t>Статические компоненты</a:t>
            </a:r>
          </a:p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endParaRPr lang="ru-RU" altLang="ru-RU" sz="3600" b="1" dirty="0" smtClean="0">
              <a:latin typeface="Calibri" panose="020F0502020204030204" pitchFamily="34" charset="0"/>
              <a:cs typeface="DejaVu Sans" charset="0"/>
            </a:endParaRPr>
          </a:p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3600" b="1" dirty="0" smtClean="0">
                <a:latin typeface="Calibri" panose="020F0502020204030204" pitchFamily="34" charset="0"/>
                <a:cs typeface="DejaVu Sans" charset="0"/>
              </a:rPr>
              <a:t>Динамические компоненты (</a:t>
            </a:r>
            <a:r>
              <a:rPr lang="en-US" altLang="ru-RU" sz="3600" b="1" dirty="0" smtClean="0">
                <a:latin typeface="Calibri" panose="020F0502020204030204" pitchFamily="34" charset="0"/>
                <a:cs typeface="DejaVu Sans" charset="0"/>
              </a:rPr>
              <a:t>popups</a:t>
            </a:r>
            <a:r>
              <a:rPr lang="ru-RU" altLang="ru-RU" sz="3600" b="1" dirty="0" smtClean="0">
                <a:latin typeface="Calibri" panose="020F0502020204030204" pitchFamily="34" charset="0"/>
                <a:cs typeface="DejaVu Sans" charset="0"/>
              </a:rPr>
              <a:t>)</a:t>
            </a:r>
            <a:endParaRPr lang="ru-RU" altLang="ru-RU" sz="3600" b="1" dirty="0">
              <a:latin typeface="Calibri" panose="020F0502020204030204" pitchFamily="34" charset="0"/>
              <a:cs typeface="DejaVu Sans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982" y="1569720"/>
            <a:ext cx="4614819" cy="5135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544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13152" y="522776"/>
            <a:ext cx="11548996" cy="653829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>
                <a:latin typeface="Calibri Light" panose="020F0302020204030204" pitchFamily="34" charset="0"/>
              </a:rPr>
              <a:t>Немного обо мне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4" y="1656634"/>
            <a:ext cx="3362686" cy="503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196219" y="1656634"/>
            <a:ext cx="7665929" cy="488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6375" rIns="81646" bIns="40823"/>
          <a:lstStyle>
            <a:lvl1pPr marL="228600" indent="-2270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Font typeface="Times New Roman" panose="02020603050405020304" pitchFamily="18" charset="0"/>
              <a:buAutoNum type="arabicPeriod"/>
            </a:pPr>
            <a:r>
              <a:rPr lang="ru-RU" altLang="ru-RU" sz="2800" dirty="0">
                <a:latin typeface="Calibri" panose="020F0502020204030204" pitchFamily="34" charset="0"/>
                <a:cs typeface="DejaVu Sans" charset="0"/>
              </a:rPr>
              <a:t> Работаю в автоматизации тестирования более 7 лет</a:t>
            </a:r>
          </a:p>
          <a:p>
            <a:pPr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Font typeface="Times New Roman" panose="02020603050405020304" pitchFamily="18" charset="0"/>
              <a:buAutoNum type="arabicPeriod"/>
            </a:pPr>
            <a:r>
              <a:rPr lang="ru-RU" altLang="ru-RU" sz="2800" dirty="0">
                <a:latin typeface="Calibri" panose="020F0502020204030204" pitchFamily="34" charset="0"/>
                <a:cs typeface="DejaVu Sans" charset="0"/>
              </a:rPr>
              <a:t> Люблю программировать и искать </a:t>
            </a:r>
            <a:r>
              <a:rPr lang="ru-RU" altLang="ru-RU" sz="2800" dirty="0" err="1" smtClean="0">
                <a:latin typeface="Calibri" panose="020F0502020204030204" pitchFamily="34" charset="0"/>
                <a:cs typeface="DejaVu Sans" charset="0"/>
              </a:rPr>
              <a:t>баги</a:t>
            </a:r>
            <a:endParaRPr lang="ru-RU" altLang="ru-RU" sz="2800" dirty="0" smtClean="0">
              <a:latin typeface="Calibri" panose="020F0502020204030204" pitchFamily="34" charset="0"/>
              <a:cs typeface="DejaVu Sans" charset="0"/>
            </a:endParaRPr>
          </a:p>
          <a:p>
            <a:pPr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Font typeface="Times New Roman" panose="02020603050405020304" pitchFamily="18" charset="0"/>
              <a:buAutoNum type="arabicPeriod"/>
            </a:pP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 Не нравится ручной труд </a:t>
            </a:r>
            <a:endParaRPr lang="ru-RU" altLang="ru-RU" sz="2800" dirty="0">
              <a:latin typeface="Calibri" panose="020F0502020204030204" pitchFamily="34" charset="0"/>
              <a:cs typeface="DejaVu Sans" charset="0"/>
            </a:endParaRPr>
          </a:p>
          <a:p>
            <a:pPr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Font typeface="Times New Roman" panose="02020603050405020304" pitchFamily="18" charset="0"/>
              <a:buAutoNum type="arabicPeriod"/>
            </a:pPr>
            <a:r>
              <a:rPr lang="ru-RU" altLang="ru-RU" sz="2800" dirty="0">
                <a:latin typeface="Calibri" panose="020F0502020204030204" pitchFamily="34" charset="0"/>
                <a:cs typeface="DejaVu Sans" charset="0"/>
              </a:rPr>
              <a:t> Нравится изучать и исследовать системы 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автоматизации</a:t>
            </a:r>
            <a:endParaRPr lang="ru-RU" altLang="ru-RU" sz="2800" dirty="0">
              <a:latin typeface="Calibri" panose="020F0502020204030204" pitchFamily="34" charset="0"/>
              <a:cs typeface="DejaVu Sans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5631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027581" y="394101"/>
            <a:ext cx="9860343" cy="825497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Статический компонент в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UI 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автоматизации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4098" name="Picture 2" descr="https://cloclo17.datacloudmail.ru/weblink/view/CWEE/NxUVxyvvg?etag=0F55367A79CAF50DD136D38025D00BE5394356CC&amp;key=3e1c3b45b3d529fcbe056d9fdfb412da177be3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9" y="2198908"/>
            <a:ext cx="11258640" cy="2332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2519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193927" y="355883"/>
            <a:ext cx="8853177" cy="713590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Пример статического компонента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43012" name="Picture 4" descr="https://cloclo17.datacloudmail.ru/weblink/view/5WZj/USY7cHwbW?etag=69162D5797B1DDBC141AADB59A9F9C49527B1CA5&amp;key=d95930c6138862d9cc7ed049138ca0a81502c18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344" y="1370485"/>
            <a:ext cx="11223198" cy="5352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3018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385391" y="234677"/>
            <a:ext cx="9489282" cy="1243394"/>
          </a:xfrm>
        </p:spPr>
        <p:txBody>
          <a:bodyPr vert="horz" lIns="91440" tIns="9144" rIns="91440" bIns="45720" rtlCol="0" anchor="ctr">
            <a:normAutofit fontScale="90000"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Динамический компонент в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UI 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автоматизации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6146" name="Picture 2" descr="https://cloclo42.datacloudmail.ru/weblink/view/Dyjj/QwW1Shbuk?etag=0F7F97A8E2B394ABA152875A2F5F201B20373472&amp;key=ed534992f8fe499a6dd33f51dc863bd5262e09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90" y="2183056"/>
            <a:ext cx="7791803" cy="3780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7460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921565" y="234677"/>
            <a:ext cx="9953108" cy="837767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Пример динамического компонента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38914" name="Picture 2" descr="https://cloclo4.datacloudmail.ru/weblink/view/8ip2/AbhHZNTHW?etag=DE7C2F8ED0E3B72D3B7815DDFF03CE3315073367&amp;key=d95930c6138862d9cc7ed049138ca0a81502c18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807" y="1432972"/>
            <a:ext cx="11605336" cy="5183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9093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033516" y="234677"/>
            <a:ext cx="9841157" cy="905501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Инжекция компонентов с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Google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 </a:t>
            </a:r>
            <a:r>
              <a:rPr lang="en-US" altLang="ru-RU" sz="4000" b="1" dirty="0" err="1" smtClean="0">
                <a:latin typeface="Calibri Light" panose="020F0302020204030204" pitchFamily="34" charset="0"/>
              </a:rPr>
              <a:t>Guice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33063" y="1521154"/>
            <a:ext cx="9934222" cy="513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6375" rIns="81646" bIns="40823"/>
          <a:lstStyle>
            <a:lvl1pPr marL="228600" indent="-2270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endParaRPr lang="ru-RU" altLang="ru-RU" sz="2800" dirty="0">
              <a:latin typeface="Calibri" panose="020F0502020204030204" pitchFamily="34" charset="0"/>
              <a:cs typeface="DejaVu Sans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4693" y="1524200"/>
            <a:ext cx="10490963" cy="51588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6022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7372" y="1988259"/>
            <a:ext cx="11560071" cy="321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6375" rIns="81646" bIns="40823"/>
          <a:lstStyle>
            <a:lvl1pPr marL="228600" indent="-2270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marL="1587" indent="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</a:pPr>
            <a:r>
              <a:rPr lang="en-US" altLang="ru-RU" sz="3000" b="1" dirty="0" smtClean="0">
                <a:latin typeface="Calibri" panose="020F0502020204030204" pitchFamily="34" charset="0"/>
                <a:cs typeface="DejaVu Sans" charset="0"/>
              </a:rPr>
              <a:t>Dagger – </a:t>
            </a: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библиотека для реализации паттерна </a:t>
            </a:r>
            <a:r>
              <a:rPr lang="en-US" altLang="ru-RU" sz="3000" dirty="0" smtClean="0">
                <a:latin typeface="Calibri" panose="020F0502020204030204" pitchFamily="34" charset="0"/>
                <a:cs typeface="DejaVu Sans" charset="0"/>
              </a:rPr>
              <a:t>“Dependency Injection”. </a:t>
            </a: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Применяется для разрыва жесткой связи между классом и его обязательными зависимостями. Зависимости передаются в виде аргументов конструктора (интерфейсы или абстрактные классы).</a:t>
            </a:r>
          </a:p>
          <a:p>
            <a:pPr marL="1587" indent="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</a:pP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Данная библиотека проста в настройке, легко контролирует зависимости и устраняет проблемы с </a:t>
            </a:r>
            <a:r>
              <a:rPr lang="ru-RU" altLang="ru-RU" sz="3000" dirty="0" err="1" smtClean="0">
                <a:latin typeface="Calibri" panose="020F0502020204030204" pitchFamily="34" charset="0"/>
                <a:cs typeface="DejaVu Sans" charset="0"/>
              </a:rPr>
              <a:t>обфускацией</a:t>
            </a: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.</a:t>
            </a:r>
            <a:endParaRPr lang="ru-RU" altLang="ru-RU" sz="3000" dirty="0">
              <a:latin typeface="Calibri" panose="020F0502020204030204" pitchFamily="34" charset="0"/>
              <a:cs typeface="DejaVu Sans" charset="0"/>
            </a:endParaRPr>
          </a:p>
          <a:p>
            <a:pPr marL="1587" indent="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</a:pP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 </a:t>
            </a:r>
            <a:endParaRPr lang="ru-RU" altLang="ru-RU" sz="3000" dirty="0">
              <a:latin typeface="Calibri" panose="020F0502020204030204" pitchFamily="34" charset="0"/>
              <a:cs typeface="DejaVu Sans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89780" y="272130"/>
            <a:ext cx="6155254" cy="947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Calibri Light" panose="020F0302020204030204" pitchFamily="34" charset="0"/>
              </a:rPr>
              <a:t>Пару слов о </a:t>
            </a:r>
            <a:r>
              <a:rPr lang="en-US" sz="3600" b="1" dirty="0" smtClean="0">
                <a:latin typeface="Calibri Light" panose="020F0302020204030204" pitchFamily="34" charset="0"/>
              </a:rPr>
              <a:t>Dagger Framework</a:t>
            </a:r>
            <a:endParaRPr lang="ru-RU" sz="36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035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107096" y="169729"/>
            <a:ext cx="9545967" cy="1112262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Преимущества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Google </a:t>
            </a:r>
            <a:r>
              <a:rPr lang="en-US" altLang="ru-RU" sz="4000" b="1" dirty="0" err="1" smtClean="0">
                <a:latin typeface="Calibri Light" panose="020F0302020204030204" pitchFamily="34" charset="0"/>
              </a:rPr>
              <a:t>Guice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 vs Dagger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41362" y="2712856"/>
            <a:ext cx="11043464" cy="24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6375" rIns="81646" bIns="40823"/>
          <a:lstStyle>
            <a:lvl1pPr marL="228600" indent="-2270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marL="458787" indent="-45720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Инжекция </a:t>
            </a: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зависимостей в </a:t>
            </a:r>
            <a:r>
              <a:rPr lang="en-US" altLang="ru-RU" sz="3200" dirty="0" err="1" smtClean="0">
                <a:latin typeface="Calibri" panose="020F0502020204030204" pitchFamily="34" charset="0"/>
                <a:cs typeface="DejaVu Sans" charset="0"/>
              </a:rPr>
              <a:t>realtime</a:t>
            </a:r>
            <a:endParaRPr lang="ru-RU" altLang="ru-RU" sz="3200" dirty="0" smtClean="0">
              <a:latin typeface="Calibri" panose="020F0502020204030204" pitchFamily="34" charset="0"/>
              <a:cs typeface="DejaVu Sans" charset="0"/>
            </a:endParaRPr>
          </a:p>
          <a:p>
            <a:pPr marL="458787" indent="-45720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Не </a:t>
            </a: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нужно знать </a:t>
            </a:r>
            <a:r>
              <a:rPr lang="en-US" altLang="ru-RU" sz="3200" dirty="0" smtClean="0">
                <a:latin typeface="Calibri" panose="020F0502020204030204" pitchFamily="34" charset="0"/>
                <a:cs typeface="DejaVu Sans" charset="0"/>
              </a:rPr>
              <a:t>JSR</a:t>
            </a:r>
          </a:p>
          <a:p>
            <a:pPr marL="1587" indent="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</a:pPr>
            <a:r>
              <a:rPr lang="en-US" altLang="ru-RU" sz="3200" dirty="0" smtClean="0">
                <a:latin typeface="Calibri" panose="020F0502020204030204" pitchFamily="34" charset="0"/>
                <a:cs typeface="DejaVu Sans" charset="0"/>
              </a:rPr>
              <a:t>3</a:t>
            </a:r>
            <a:r>
              <a:rPr lang="en-US" altLang="ru-RU" sz="3200" dirty="0" smtClean="0">
                <a:latin typeface="Calibri" panose="020F0502020204030204" pitchFamily="34" charset="0"/>
                <a:cs typeface="DejaVu Sans" charset="0"/>
              </a:rPr>
              <a:t>. </a:t>
            </a: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 Автоматическая </a:t>
            </a: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инжекция объектов с конструктором без </a:t>
            </a: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аргументов</a:t>
            </a:r>
            <a:endParaRPr lang="ru-RU" altLang="ru-RU" sz="3200" dirty="0" smtClean="0">
              <a:latin typeface="Calibri" panose="020F0502020204030204" pitchFamily="34" charset="0"/>
              <a:cs typeface="DejaVu Sans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0103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2107096" y="169729"/>
            <a:ext cx="9545967" cy="1112262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Недостатки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Google </a:t>
            </a:r>
            <a:r>
              <a:rPr lang="en-US" altLang="ru-RU" sz="4000" b="1" dirty="0" err="1" smtClean="0">
                <a:latin typeface="Calibri Light" panose="020F0302020204030204" pitchFamily="34" charset="0"/>
              </a:rPr>
              <a:t>Guice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 vs Dagger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14065" y="2726504"/>
            <a:ext cx="11043464" cy="221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6375" rIns="81646" bIns="40823"/>
          <a:lstStyle>
            <a:lvl1pPr marL="228600" indent="-2270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marL="1587" indent="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</a:pP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1. </a:t>
            </a: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Медленнее, чем </a:t>
            </a:r>
            <a:r>
              <a:rPr lang="en-US" altLang="ru-RU" sz="3200" dirty="0" smtClean="0">
                <a:latin typeface="Calibri" panose="020F0502020204030204" pitchFamily="34" charset="0"/>
                <a:cs typeface="DejaVu Sans" charset="0"/>
              </a:rPr>
              <a:t>Dagger</a:t>
            </a: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,</a:t>
            </a:r>
            <a:r>
              <a:rPr lang="en-US" altLang="ru-RU" sz="3200" dirty="0" smtClean="0"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за счет инжекции в </a:t>
            </a:r>
            <a:r>
              <a:rPr lang="en-US" altLang="ru-RU" sz="3200" dirty="0" err="1" smtClean="0">
                <a:latin typeface="Calibri" panose="020F0502020204030204" pitchFamily="34" charset="0"/>
                <a:cs typeface="DejaVu Sans" charset="0"/>
              </a:rPr>
              <a:t>realtime</a:t>
            </a:r>
            <a:endParaRPr lang="en-US" altLang="ru-RU" sz="3200" dirty="0" smtClean="0">
              <a:latin typeface="Calibri" panose="020F0502020204030204" pitchFamily="34" charset="0"/>
              <a:cs typeface="DejaVu Sans" charset="0"/>
            </a:endParaRPr>
          </a:p>
          <a:p>
            <a:pPr marL="1587" indent="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</a:pPr>
            <a:r>
              <a:rPr lang="en-US" altLang="ru-RU" sz="3200" dirty="0" smtClean="0">
                <a:latin typeface="Calibri" panose="020F0502020204030204" pitchFamily="34" charset="0"/>
                <a:cs typeface="DejaVu Sans" charset="0"/>
              </a:rPr>
              <a:t>2</a:t>
            </a:r>
            <a:r>
              <a:rPr lang="en-US" altLang="ru-RU" sz="3200" dirty="0" smtClean="0">
                <a:latin typeface="Calibri" panose="020F0502020204030204" pitchFamily="34" charset="0"/>
                <a:cs typeface="DejaVu Sans" charset="0"/>
              </a:rPr>
              <a:t>. </a:t>
            </a: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Обнаружение циклических зависимостей</a:t>
            </a:r>
          </a:p>
          <a:p>
            <a:pPr marL="1587" indent="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</a:pP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3</a:t>
            </a: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. У </a:t>
            </a:r>
            <a:r>
              <a:rPr lang="en-US" altLang="ru-RU" sz="3200" dirty="0" smtClean="0">
                <a:latin typeface="Calibri" panose="020F0502020204030204" pitchFamily="34" charset="0"/>
                <a:cs typeface="DejaVu Sans" charset="0"/>
              </a:rPr>
              <a:t>Google </a:t>
            </a:r>
            <a:r>
              <a:rPr lang="en-US" altLang="ru-RU" sz="3200" dirty="0" err="1" smtClean="0">
                <a:latin typeface="Calibri" panose="020F0502020204030204" pitchFamily="34" charset="0"/>
                <a:cs typeface="DejaVu Sans" charset="0"/>
              </a:rPr>
              <a:t>Guice</a:t>
            </a:r>
            <a:r>
              <a:rPr lang="en-US" altLang="ru-RU" sz="3200" dirty="0" smtClean="0">
                <a:latin typeface="Calibri" panose="020F0502020204030204" pitchFamily="34" charset="0"/>
                <a:cs typeface="DejaVu Sans" charset="0"/>
              </a:rPr>
              <a:t> API </a:t>
            </a: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не такое простое, как у </a:t>
            </a:r>
            <a:r>
              <a:rPr lang="en-US" altLang="ru-RU" sz="3200" dirty="0" smtClean="0">
                <a:latin typeface="Calibri" panose="020F0502020204030204" pitchFamily="34" charset="0"/>
                <a:cs typeface="DejaVu Sans" charset="0"/>
              </a:rPr>
              <a:t>Dagger</a:t>
            </a:r>
            <a:endParaRPr lang="ru-RU" altLang="ru-RU" sz="3200" dirty="0" smtClean="0">
              <a:latin typeface="Calibri" panose="020F0502020204030204" pitchFamily="34" charset="0"/>
              <a:cs typeface="DejaVu Sans" charset="0"/>
            </a:endParaRPr>
          </a:p>
          <a:p>
            <a:pPr marL="1587" indent="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</a:pPr>
            <a:endParaRPr lang="ru-RU" altLang="ru-RU" sz="3200" dirty="0">
              <a:latin typeface="Calibri" panose="020F0502020204030204" pitchFamily="34" charset="0"/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663686" y="253403"/>
            <a:ext cx="7753247" cy="984921"/>
          </a:xfrm>
        </p:spPr>
        <p:txBody>
          <a:bodyPr vert="horz" lIns="91440" tIns="9144" rIns="91440" bIns="45720" rtlCol="0" anchor="ctr">
            <a:normAutofit fontScale="90000"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Пример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Component Module 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для </a:t>
            </a:r>
            <a:br>
              <a:rPr lang="ru-RU" altLang="ru-RU" sz="4000" b="1" dirty="0" smtClean="0">
                <a:latin typeface="Calibri Light" panose="020F0302020204030204" pitchFamily="34" charset="0"/>
              </a:rPr>
            </a:br>
            <a:r>
              <a:rPr lang="en-US" altLang="ru-RU" sz="4000" b="1" dirty="0" smtClean="0">
                <a:latin typeface="Calibri Light" panose="020F0302020204030204" pitchFamily="34" charset="0"/>
              </a:rPr>
              <a:t>Google </a:t>
            </a:r>
            <a:r>
              <a:rPr lang="en-US" altLang="ru-RU" sz="4000" b="1" dirty="0" err="1" smtClean="0">
                <a:latin typeface="Calibri Light" panose="020F0302020204030204" pitchFamily="34" charset="0"/>
              </a:rPr>
              <a:t>Guice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29698" name="Picture 2" descr="https://cloclo17.datacloudmail.ru/weblink/view/4zUf/bA3b6VaqC?etag=D29DEFB424C7DC8A86479E8BC3D2936D3BF6ECC5&amp;key=d95930c6138862d9cc7ed049138ca0a81502c18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262" y="1446106"/>
            <a:ext cx="11368586" cy="5302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89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160103" y="234677"/>
            <a:ext cx="9714569" cy="736167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Пример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Component 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с использованием </a:t>
            </a:r>
            <a:r>
              <a:rPr lang="en-US" altLang="ru-RU" sz="4000" b="1" dirty="0" err="1" smtClean="0">
                <a:latin typeface="Calibri Light" panose="020F0302020204030204" pitchFamily="34" charset="0"/>
              </a:rPr>
              <a:t>Guice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27650" name="Picture 2" descr="https://cloclo39.datacloudmail.ru/weblink/view/JhE7/GZMzyNwYA?etag=E19EACB17780DD039FDA51250253107C02BF52BA&amp;key=d95930c6138862d9cc7ed049138ca0a81502c18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1940" y="1397164"/>
            <a:ext cx="9530877" cy="5226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277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13152" y="522776"/>
            <a:ext cx="11548996" cy="653829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Медиа проекты </a:t>
            </a:r>
            <a:r>
              <a:rPr lang="en-US" altLang="ru-RU" sz="4000" b="1" dirty="0" err="1" smtClean="0">
                <a:latin typeface="Calibri Light" panose="020F0302020204030204" pitchFamily="34" charset="0"/>
              </a:rPr>
              <a:t>Mail.Ru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 Group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1028" name="Picture 4" descr="https://cloclo17.datacloudmail.ru/weblink/view/N7vV/f3yZswmVR?etag=E97F8F6E041BF809CBDE87F28DFE8F868F847679&amp;key=7a661d76c4f5ccdf4b85915d3a41aa853e7011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218">
            <a:off x="758190" y="1752585"/>
            <a:ext cx="5897452" cy="45494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loclo1.datacloudmail.ru/weblink/view/5SNN/sXzQiCa1i?etag=3D8E48C692110F6047E11F583475BC117400997B&amp;key=7a661d76c4f5ccdf4b85915d3a41aa853e7011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237">
            <a:off x="2862809" y="2184757"/>
            <a:ext cx="6449681" cy="40405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loclo17.datacloudmail.ru/weblink/view/75XG/6bMANS2f3?etag=6BFD4F0EF2D7650CA6DC5698D9D8CDD759E69BA5&amp;key=7a661d76c4f5ccdf4b85915d3a41aa853e7011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669">
            <a:off x="7355899" y="2232219"/>
            <a:ext cx="4128701" cy="41435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6874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347869" y="272130"/>
            <a:ext cx="9317003" cy="1243394"/>
          </a:xfrm>
        </p:spPr>
        <p:txBody>
          <a:bodyPr vert="horz" lIns="91440" tIns="9144" rIns="91440" bIns="45720" rtlCol="0" anchor="ctr">
            <a:normAutofit fontScale="90000"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Структура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Page Steps Entity 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в компонентно-контейнерном подходе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1592" y="1862359"/>
            <a:ext cx="7574541" cy="48350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8007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36966" y="324990"/>
            <a:ext cx="11548996" cy="611990"/>
          </a:xfrm>
        </p:spPr>
        <p:txBody>
          <a:bodyPr vert="horz" lIns="91440" tIns="9144" rIns="91440" bIns="45720" rtlCol="0" anchor="ctr">
            <a:no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Общие компоненты на странице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4" name="Picture 2" descr="https://cloclo17.datacloudmail.ru/weblink/view/FpUP/18qNzYqXo?etag=F26F232EB14C5ED65C7FA8C6A0F90BBF7FC27EDD&amp;key=4567ff312725669de60a6f2cbb78415a29548f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8" y="2112962"/>
            <a:ext cx="10904710" cy="2702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1918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25676" y="189522"/>
            <a:ext cx="11548996" cy="657144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ru-RU" sz="4000" b="1" dirty="0" err="1" smtClean="0">
                <a:latin typeface="Calibri Light" panose="020F0302020204030204" pitchFamily="34" charset="0"/>
              </a:rPr>
              <a:t>PageSectionSteps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 Entity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0888" y="1117998"/>
            <a:ext cx="7316499" cy="5638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226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25676" y="189522"/>
            <a:ext cx="11548996" cy="657144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Пример </a:t>
            </a:r>
            <a:r>
              <a:rPr lang="en-US" altLang="ru-RU" sz="4000" b="1" dirty="0" err="1" smtClean="0">
                <a:latin typeface="Calibri Light" panose="020F0302020204030204" pitchFamily="34" charset="0"/>
              </a:rPr>
              <a:t>PageSectionSteps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 Entity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17410" name="Picture 2" descr="https://cloclo14.datacloudmail.ru/weblink/view/2sb9/MSehXkmQS?etag=8A071F7E4354A9AF5B348B0D9649C80DDD1017CD&amp;key=dd8afb749d226c2d6b6975006fd6a97c4f16fec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717" y="1432398"/>
            <a:ext cx="10486220" cy="5229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6180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768627" y="272130"/>
            <a:ext cx="10824902" cy="611990"/>
          </a:xfrm>
        </p:spPr>
        <p:txBody>
          <a:bodyPr vert="horz" lIns="91440" tIns="9144" rIns="91440" bIns="45720" rtlCol="0" anchor="ctr">
            <a:normAutofit fontScale="90000"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Пример использования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Page Steps Entity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23554" name="Picture 2" descr="https://cloclo17.datacloudmail.ru/weblink/view/MFWw/UKodjiRhb?etag=883F569ECD2BE65C2A8F4CA95A132963CC9362DB&amp;key=dd8afb749d226c2d6b6975006fd6a97c4f16fec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719" y="1410811"/>
            <a:ext cx="10513515" cy="5277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0556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346959" y="234677"/>
            <a:ext cx="9527713" cy="747456"/>
          </a:xfrm>
        </p:spPr>
        <p:txBody>
          <a:bodyPr vert="horz" lIns="91440" tIns="9144" rIns="91440" bIns="45720" rtlCol="0" anchor="ctr">
            <a:normAutofit fontScale="90000"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Структура системы ранней </a:t>
            </a:r>
            <a:r>
              <a:rPr lang="ru-RU" altLang="ru-RU" sz="4000" b="1" dirty="0" err="1" smtClean="0">
                <a:latin typeface="Calibri Light" panose="020F0302020204030204" pitchFamily="34" charset="0"/>
              </a:rPr>
              <a:t>валидации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 компонентов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15362" name="Picture 2" descr="ÐÐ°ÑÑÐ¸Ð½ÐºÐ¸ Ð¿Ð¾ Ð·Ð°Ð¿ÑÐ¾ÑÑ ÑÐ¾Ð±Ð¾ÑÑ Ñ Ð¿ÑÐ¾Ð·ÑÐ°ÑÐ½ÑÐ¼ ÑÐ¾Ð½Ð¾Ð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6" y="3456339"/>
            <a:ext cx="3319145" cy="3319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8924" y="1219598"/>
            <a:ext cx="5551787" cy="5523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2170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254725" y="272130"/>
            <a:ext cx="9360072" cy="1228363"/>
          </a:xfrm>
        </p:spPr>
        <p:txBody>
          <a:bodyPr vert="horz" lIns="91440" tIns="9144" rIns="91440" bIns="45720" rtlCol="0" anchor="ctr">
            <a:normAutofit fontScale="90000"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Пример ранней </a:t>
            </a:r>
            <a:r>
              <a:rPr lang="ru-RU" altLang="ru-RU" sz="4000" b="1" dirty="0" err="1" smtClean="0">
                <a:latin typeface="Calibri Light" panose="020F0302020204030204" pitchFamily="34" charset="0"/>
              </a:rPr>
              <a:t>валидации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 статического компонента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13314" name="Picture 2" descr="https://cloclo17.datacloudmail.ru/weblink/view/L5dV/rnbQhcmQf?etag=2AE7CEEC1F9447A6278F93831A7A1BF3937FE3FB&amp;key=dd8afb749d226c2d6b6975006fd6a97c4f16fec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229" y="1731512"/>
            <a:ext cx="11167708" cy="4218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5383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407919" y="193444"/>
            <a:ext cx="9222118" cy="1104840"/>
          </a:xfrm>
        </p:spPr>
        <p:txBody>
          <a:bodyPr vert="horz" lIns="91440" tIns="9144" rIns="91440" bIns="45720" rtlCol="0" anchor="ctr">
            <a:normAutofit fontScale="90000"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Пример ранней </a:t>
            </a:r>
            <a:r>
              <a:rPr lang="ru-RU" altLang="ru-RU" sz="4000" b="1" dirty="0" err="1" smtClean="0">
                <a:latin typeface="Calibri Light" panose="020F0302020204030204" pitchFamily="34" charset="0"/>
              </a:rPr>
              <a:t>валидации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 динамического компонента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11266" name="Picture 2" descr="https://cloclo17.datacloudmail.ru/weblink/view/M5yB/cq25oyeCo?etag=418263411A260CB167E4986CF5CF66D2E39D0EC3&amp;key=dd8afb749d226c2d6b6975006fd6a97c4f16fec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353" y="1415906"/>
            <a:ext cx="11059426" cy="5214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38243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ce_video_20180409-230831_edit_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514475" y="-21657"/>
            <a:ext cx="14097711" cy="7498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2778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424247" y="287136"/>
            <a:ext cx="10515600" cy="932462"/>
          </a:xfrm>
        </p:spPr>
        <p:txBody>
          <a:bodyPr vert="horz" lIns="91440" tIns="9144" rIns="91440" bIns="45720" rtlCol="0" anchor="ctr">
            <a:normAutofit fontScale="90000"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Преимущества 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компонентно-контейнерной 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методологии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2439" y="2644812"/>
            <a:ext cx="11247120" cy="19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6375" rIns="81646" bIns="40823"/>
          <a:lstStyle>
            <a:lvl1pPr marL="228600" indent="-2270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Отсутствие </a:t>
            </a: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перегруженности в тестах</a:t>
            </a:r>
          </a:p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Простота </a:t>
            </a: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поддержки </a:t>
            </a:r>
            <a:r>
              <a:rPr lang="en-US" altLang="ru-RU" sz="3000" dirty="0" smtClean="0">
                <a:latin typeface="Calibri" panose="020F0502020204030204" pitchFamily="34" charset="0"/>
                <a:cs typeface="DejaVu Sans" charset="0"/>
              </a:rPr>
              <a:t>UI </a:t>
            </a: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тестов</a:t>
            </a:r>
          </a:p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Высокая </a:t>
            </a: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скорость написания </a:t>
            </a: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тестов</a:t>
            </a:r>
            <a:endParaRPr lang="ru-RU" altLang="ru-RU" sz="3000" dirty="0" smtClean="0">
              <a:latin typeface="Calibri" panose="020F0502020204030204" pitchFamily="34" charset="0"/>
              <a:cs typeface="DejaVu Sans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144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093842" y="178852"/>
            <a:ext cx="9768305" cy="1173502"/>
          </a:xfrm>
        </p:spPr>
        <p:txBody>
          <a:bodyPr vert="horz" lIns="91440" tIns="9144" rIns="91440" bIns="45720" rtlCol="0" anchor="ctr">
            <a:normAutofit fontScale="90000"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Компонентный подход во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Frontend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 медиа проектов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1028" name="Picture 4" descr="ÐÐ°ÑÑÐ¸Ð½ÐºÐ¸ Ð¿Ð¾ Ð·Ð°Ð¿ÑÐ¾ÑÑ ÑÐ¾Ð±Ð¾ÑÑ Ð±ÐµÐ· ÑÐ¾Ð½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4" y="1352354"/>
            <a:ext cx="3846582" cy="4808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478" y="1509987"/>
            <a:ext cx="3010856" cy="5085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9789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2210937" y="259841"/>
            <a:ext cx="8896396" cy="932462"/>
          </a:xfrm>
        </p:spPr>
        <p:txBody>
          <a:bodyPr vert="horz" lIns="91440" tIns="9144" rIns="91440" bIns="45720" rtlCol="0" anchor="ctr">
            <a:normAutofit fontScale="90000"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Недостатки компонентно-контейнерной 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методологии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99736" y="2508335"/>
            <a:ext cx="11247120" cy="173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6375" rIns="81646" bIns="40823"/>
          <a:lstStyle>
            <a:lvl1pPr marL="228600" indent="-2270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Написание </a:t>
            </a: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дополнительных конфигураций для </a:t>
            </a:r>
            <a:r>
              <a:rPr lang="en-US" altLang="ru-RU" sz="3000" dirty="0" smtClean="0">
                <a:latin typeface="Calibri" panose="020F0502020204030204" pitchFamily="34" charset="0"/>
                <a:cs typeface="DejaVu Sans" charset="0"/>
              </a:rPr>
              <a:t>Google </a:t>
            </a:r>
            <a:r>
              <a:rPr lang="en-US" altLang="ru-RU" sz="3000" dirty="0" err="1" smtClean="0">
                <a:latin typeface="Calibri" panose="020F0502020204030204" pitchFamily="34" charset="0"/>
                <a:cs typeface="DejaVu Sans" charset="0"/>
              </a:rPr>
              <a:t>Guice</a:t>
            </a: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 на начальном этапе внедрения методики</a:t>
            </a:r>
            <a:endParaRPr lang="ru-RU" altLang="ru-RU" sz="3000" dirty="0">
              <a:latin typeface="Calibri" panose="020F0502020204030204" pitchFamily="34" charset="0"/>
              <a:cs typeface="DejaVu Sans" charset="0"/>
            </a:endParaRPr>
          </a:p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Сложность </a:t>
            </a: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архитектуры системы автоматизации </a:t>
            </a:r>
            <a:r>
              <a:rPr lang="en-US" altLang="ru-RU" sz="3000" dirty="0" smtClean="0">
                <a:latin typeface="Calibri" panose="020F0502020204030204" pitchFamily="34" charset="0"/>
                <a:cs typeface="DejaVu Sans" charset="0"/>
              </a:rPr>
              <a:t>UI </a:t>
            </a:r>
            <a:r>
              <a:rPr lang="ru-RU" altLang="ru-RU" sz="3000" dirty="0" smtClean="0">
                <a:latin typeface="Calibri" panose="020F0502020204030204" pitchFamily="34" charset="0"/>
                <a:cs typeface="DejaVu Sans" charset="0"/>
              </a:rPr>
              <a:t>тестов</a:t>
            </a:r>
            <a:endParaRPr lang="ru-RU" altLang="ru-RU" sz="3000" dirty="0">
              <a:latin typeface="Calibri" panose="020F0502020204030204" pitchFamily="34" charset="0"/>
              <a:cs typeface="DejaVu Sans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13985" y="2727357"/>
            <a:ext cx="7776575" cy="1243394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6000" b="1" dirty="0" smtClean="0">
                <a:latin typeface="Calibri Light" panose="020F0302020204030204" pitchFamily="34" charset="0"/>
              </a:rPr>
              <a:t>Всем спасибо !!!</a:t>
            </a:r>
            <a:endParaRPr lang="ru-RU" altLang="ru-RU" sz="6000" b="1" dirty="0">
              <a:latin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82" y="2476706"/>
            <a:ext cx="5044118" cy="4418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0086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20000"/>
                <a:lumOff val="80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1741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378810"/>
            <a:ext cx="4581875" cy="4581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2440" y="4598968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Контакты:</a:t>
            </a:r>
            <a:br>
              <a:rPr lang="ru-RU" sz="4000" b="1" dirty="0"/>
            </a:br>
            <a:r>
              <a:rPr lang="en-US" sz="4000" b="1" dirty="0"/>
              <a:t>skype: svyatoj88</a:t>
            </a:r>
            <a:br>
              <a:rPr lang="en-US" sz="4000" b="1" dirty="0"/>
            </a:br>
            <a:r>
              <a:rPr lang="en-US" sz="4000" b="1" dirty="0"/>
              <a:t>e-mail: </a:t>
            </a:r>
            <a:r>
              <a:rPr lang="en-US" sz="4000" b="1" dirty="0" smtClean="0"/>
              <a:t>p.balahonov@corp.mail.ru</a:t>
            </a:r>
            <a:endParaRPr lang="ru-RU" sz="4000" dirty="0"/>
          </a:p>
        </p:txBody>
      </p:sp>
      <p:pic>
        <p:nvPicPr>
          <p:cNvPr id="6" name="Picture 4" descr="883533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0" y="2330505"/>
            <a:ext cx="3253670" cy="4313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8055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014330" y="272255"/>
            <a:ext cx="9860344" cy="653829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Пример компонентного подхода во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Frontend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2052" name="Picture 4" descr="https://cloclo17.datacloudmail.ru/weblink/view/2uxY/ANuTpuZ3W?etag=94673DFA320334E8C31D755B24BE3608465B7207&amp;key=7a661d76c4f5ccdf4b85915d3a41aa853e7011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2" y="1487370"/>
            <a:ext cx="9043609" cy="5224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392" y="2849217"/>
            <a:ext cx="3837608" cy="4605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9402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177986" y="272130"/>
            <a:ext cx="9490009" cy="1040981"/>
          </a:xfrm>
        </p:spPr>
        <p:txBody>
          <a:bodyPr vert="horz" lIns="91440" tIns="9144" rIns="91440" bIns="45720" rtlCol="0" anchor="ctr">
            <a:normAutofit fontScale="90000"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Инструменты которые используются во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Frontend 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7372" y="2135414"/>
            <a:ext cx="11613797" cy="358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6375" rIns="81646" bIns="40823"/>
          <a:lstStyle>
            <a:lvl1pPr marL="228600" indent="-2270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Font typeface="Times New Roman" panose="02020603050405020304" pitchFamily="18" charset="0"/>
              <a:buAutoNum type="arabicPeriod"/>
            </a:pPr>
            <a:r>
              <a:rPr lang="ru-RU" altLang="ru-RU" sz="3200" dirty="0"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en-US" altLang="ru-RU" sz="3200" b="1" dirty="0"/>
              <a:t>Fest</a:t>
            </a:r>
            <a:r>
              <a:rPr lang="en-US" altLang="ru-RU" sz="3200" dirty="0"/>
              <a:t> – </a:t>
            </a:r>
            <a:r>
              <a:rPr lang="ru-RU" altLang="ru-RU" sz="3200" dirty="0" err="1"/>
              <a:t>шаблонизатор</a:t>
            </a:r>
            <a:r>
              <a:rPr lang="ru-RU" altLang="ru-RU" sz="3200" dirty="0"/>
              <a:t> разработанный </a:t>
            </a:r>
            <a:r>
              <a:rPr lang="en-US" altLang="ru-RU" sz="3200" dirty="0" err="1"/>
              <a:t>Mail.Ru</a:t>
            </a:r>
            <a:r>
              <a:rPr lang="en-US" altLang="ru-RU" sz="3200" dirty="0"/>
              <a:t> Group</a:t>
            </a:r>
          </a:p>
          <a:p>
            <a:pPr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Font typeface="Times New Roman" panose="02020603050405020304" pitchFamily="18" charset="0"/>
              <a:buAutoNum type="arabicPeriod"/>
            </a:pPr>
            <a:r>
              <a:rPr lang="ru-RU" altLang="ru-RU" sz="3200" dirty="0"/>
              <a:t> </a:t>
            </a:r>
            <a:r>
              <a:rPr lang="en-US" altLang="ru-RU" sz="3200" b="1" dirty="0"/>
              <a:t>Angular </a:t>
            </a:r>
            <a:r>
              <a:rPr lang="en-US" altLang="ru-RU" sz="3200" b="1" dirty="0" err="1"/>
              <a:t>Js</a:t>
            </a:r>
            <a:r>
              <a:rPr lang="en-US" altLang="ru-RU" sz="3200" b="1" dirty="0"/>
              <a:t> 2.0</a:t>
            </a:r>
            <a:r>
              <a:rPr lang="en-US" altLang="ru-RU" sz="3200" dirty="0"/>
              <a:t> </a:t>
            </a:r>
            <a:r>
              <a:rPr lang="ru-RU" altLang="ru-RU" sz="3200" dirty="0"/>
              <a:t>– мощный </a:t>
            </a:r>
            <a:r>
              <a:rPr lang="ru-RU" altLang="ru-RU" sz="3200" dirty="0" err="1"/>
              <a:t>фреймворк</a:t>
            </a:r>
            <a:r>
              <a:rPr lang="ru-RU" altLang="ru-RU" sz="3200" dirty="0"/>
              <a:t> с поддержкой компонентной и </a:t>
            </a:r>
            <a:r>
              <a:rPr lang="en-US" altLang="ru-RU" sz="3200" dirty="0"/>
              <a:t>MVC </a:t>
            </a:r>
            <a:r>
              <a:rPr lang="ru-RU" altLang="ru-RU" sz="3200" dirty="0"/>
              <a:t>методологии</a:t>
            </a:r>
          </a:p>
          <a:p>
            <a:pPr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Font typeface="Times New Roman" panose="02020603050405020304" pitchFamily="18" charset="0"/>
              <a:buAutoNum type="arabicPeriod"/>
            </a:pPr>
            <a:r>
              <a:rPr lang="ru-RU" altLang="ru-RU" sz="3200" b="1" dirty="0" smtClean="0"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en-US" altLang="ru-RU" sz="3200" b="1" dirty="0" smtClean="0">
                <a:latin typeface="Calibri" panose="020F0502020204030204" pitchFamily="34" charset="0"/>
                <a:cs typeface="DejaVu Sans" charset="0"/>
              </a:rPr>
              <a:t>Google V8 JavaScript Engine</a:t>
            </a:r>
            <a:r>
              <a:rPr lang="en-US" altLang="ru-RU" sz="3200" dirty="0" smtClean="0">
                <a:latin typeface="Calibri" panose="020F0502020204030204" pitchFamily="34" charset="0"/>
                <a:cs typeface="DejaVu Sans" charset="0"/>
              </a:rPr>
              <a:t> – </a:t>
            </a:r>
            <a:r>
              <a:rPr lang="ru-RU" sz="3200" dirty="0"/>
              <a:t>это интерпретатор </a:t>
            </a:r>
            <a:r>
              <a:rPr lang="ru-RU" sz="3200" dirty="0" err="1"/>
              <a:t>JavaScript</a:t>
            </a:r>
            <a:r>
              <a:rPr lang="ru-RU" sz="3200" dirty="0"/>
              <a:t>, </a:t>
            </a:r>
            <a:r>
              <a:rPr lang="ru-RU" sz="3200" dirty="0" smtClean="0"/>
              <a:t>с помощью которого можно получить </a:t>
            </a:r>
            <a:r>
              <a:rPr lang="ru-RU" sz="3200" dirty="0"/>
              <a:t>один шаблон, который работает как на сервере, так и на клиенте</a:t>
            </a:r>
            <a:endParaRPr lang="ru-RU" altLang="ru-RU" sz="3200" dirty="0" smtClean="0">
              <a:latin typeface="Calibri" panose="020F0502020204030204" pitchFamily="34" charset="0"/>
              <a:cs typeface="DejaVu Sans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971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186608" y="522776"/>
            <a:ext cx="9675539" cy="653829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err="1" smtClean="0">
                <a:latin typeface="Calibri Light" panose="020F0302020204030204" pitchFamily="34" charset="0"/>
              </a:rPr>
              <a:t>Шаблонизатор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Fest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 для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Frontend 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разработки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96486" y="1947848"/>
            <a:ext cx="10665911" cy="11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6375" rIns="81646" bIns="40823"/>
          <a:lstStyle>
            <a:lvl1pPr marL="228600" indent="-2270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marL="1587" indent="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</a:pPr>
            <a:r>
              <a:rPr lang="en-US" altLang="ru-RU" sz="3200" b="1" dirty="0" smtClean="0">
                <a:latin typeface="Calibri" panose="020F0502020204030204" pitchFamily="34" charset="0"/>
                <a:cs typeface="DejaVu Sans" charset="0"/>
              </a:rPr>
              <a:t>Fest –</a:t>
            </a:r>
            <a:r>
              <a:rPr lang="en-US" altLang="ru-RU" sz="3200" dirty="0" smtClean="0"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ru-RU" sz="3200" dirty="0" err="1" smtClean="0">
                <a:latin typeface="Calibri" panose="020F0502020204030204" pitchFamily="34" charset="0"/>
                <a:cs typeface="DejaVu Sans" charset="0"/>
              </a:rPr>
              <a:t>шаблонизатор</a:t>
            </a: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 общего назначения, который компилирует </a:t>
            </a:r>
            <a:r>
              <a:rPr lang="en-US" altLang="ru-RU" sz="3200" dirty="0" smtClean="0">
                <a:latin typeface="Calibri" panose="020F0502020204030204" pitchFamily="34" charset="0"/>
                <a:cs typeface="DejaVu Sans" charset="0"/>
              </a:rPr>
              <a:t>XML </a:t>
            </a: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шаблоны в самодостаточные </a:t>
            </a:r>
            <a:r>
              <a:rPr lang="en-US" altLang="ru-RU" sz="3200" dirty="0" smtClean="0">
                <a:latin typeface="Calibri" panose="020F0502020204030204" pitchFamily="34" charset="0"/>
                <a:cs typeface="DejaVu Sans" charset="0"/>
              </a:rPr>
              <a:t>JavaScript </a:t>
            </a:r>
            <a:r>
              <a:rPr lang="ru-RU" altLang="ru-RU" sz="3200" dirty="0" smtClean="0">
                <a:latin typeface="Calibri" panose="020F0502020204030204" pitchFamily="34" charset="0"/>
                <a:cs typeface="DejaVu Sans" charset="0"/>
              </a:rPr>
              <a:t>функции.</a:t>
            </a:r>
            <a:endParaRPr lang="en-US" altLang="ru-RU" sz="3200" dirty="0" smtClean="0">
              <a:latin typeface="Calibri" panose="020F0502020204030204" pitchFamily="34" charset="0"/>
              <a:cs typeface="DejaVu Sans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85382"/>
            <a:ext cx="1528175" cy="9474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486" y="4202381"/>
            <a:ext cx="10791825" cy="1304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8935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6071" y="1530172"/>
            <a:ext cx="9983845" cy="5096405"/>
          </a:xfrm>
          <a:prstGeom prst="rect">
            <a:avLst/>
          </a:prstGeom>
        </p:spPr>
      </p:pic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093842" y="99122"/>
            <a:ext cx="9768305" cy="653829"/>
          </a:xfrm>
        </p:spPr>
        <p:txBody>
          <a:bodyPr vert="horz" lIns="91440" tIns="9144" rIns="91440" bIns="45720" rtlCol="0" anchor="ctr"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Пример шаблона для </a:t>
            </a:r>
            <a:r>
              <a:rPr lang="ru-RU" altLang="ru-RU" sz="4000" b="1" dirty="0" err="1" smtClean="0">
                <a:latin typeface="Calibri Light" panose="020F0302020204030204" pitchFamily="34" charset="0"/>
              </a:rPr>
              <a:t>шаблонизатора</a:t>
            </a:r>
            <a:r>
              <a:rPr lang="ru-RU" altLang="ru-RU" sz="4000" b="1" dirty="0" smtClean="0">
                <a:latin typeface="Calibri Light" panose="020F0302020204030204" pitchFamily="34" charset="0"/>
              </a:rPr>
              <a:t>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Fest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  <p:pic>
        <p:nvPicPr>
          <p:cNvPr id="5" name="Picture 4" descr="ÐÐ°ÑÑÐ¸Ð½ÐºÐ¸ Ð¿Ð¾ Ð·Ð°Ð¿ÑÐ¾ÑÑ ÑÐ¾Ð±Ð¾ÑÑ Ñ Ð¿ÑÐ¾Ð·ÑÐ°ÑÐ½ÑÐ¼ ÑÐ¾Ð½Ð¾Ð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7668"/>
            <a:ext cx="3063240" cy="3800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3073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080591" y="272130"/>
            <a:ext cx="9793357" cy="1106096"/>
          </a:xfrm>
        </p:spPr>
        <p:txBody>
          <a:bodyPr vert="horz" lIns="91440" tIns="9144" rIns="91440" bIns="45720" rtlCol="0" anchor="ctr">
            <a:no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ru-RU" altLang="ru-RU" sz="4000" b="1" dirty="0" smtClean="0">
                <a:latin typeface="Calibri Light" panose="020F0302020204030204" pitchFamily="34" charset="0"/>
              </a:rPr>
              <a:t>Преимущества </a:t>
            </a:r>
            <a:r>
              <a:rPr lang="en-US" altLang="ru-RU" sz="4000" b="1" dirty="0" smtClean="0">
                <a:latin typeface="Calibri Light" panose="020F0302020204030204" pitchFamily="34" charset="0"/>
              </a:rPr>
              <a:t>Fest</a:t>
            </a:r>
            <a:endParaRPr lang="ru-RU" altLang="ru-RU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96486" y="1962230"/>
            <a:ext cx="11025671" cy="45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6375" rIns="81646" bIns="40823"/>
          <a:lstStyle>
            <a:lvl1pPr marL="228600" indent="-2270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Очень быстрое преобразование </a:t>
            </a:r>
            <a:r>
              <a:rPr lang="en-US" altLang="ru-RU" sz="2800" dirty="0" smtClean="0">
                <a:latin typeface="Calibri" panose="020F0502020204030204" pitchFamily="34" charset="0"/>
                <a:cs typeface="DejaVu Sans" charset="0"/>
              </a:rPr>
              <a:t>XML 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шаблона</a:t>
            </a:r>
            <a:r>
              <a:rPr lang="en-US" altLang="ru-RU" sz="2800" dirty="0" smtClean="0">
                <a:latin typeface="Calibri" panose="020F0502020204030204" pitchFamily="34" charset="0"/>
                <a:cs typeface="DejaVu Sans" charset="0"/>
              </a:rPr>
              <a:t> (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порядка </a:t>
            </a:r>
            <a:r>
              <a:rPr lang="ru-RU" altLang="ru-RU" sz="2800" b="1" dirty="0" smtClean="0">
                <a:latin typeface="Calibri" panose="020F0502020204030204" pitchFamily="34" charset="0"/>
                <a:cs typeface="DejaVu Sans" charset="0"/>
              </a:rPr>
              <a:t>1</a:t>
            </a:r>
            <a:r>
              <a:rPr lang="en-US" altLang="ru-RU" sz="2800" b="1" dirty="0" smtClean="0">
                <a:latin typeface="Calibri" panose="020F0502020204030204" pitchFamily="34" charset="0"/>
                <a:cs typeface="DejaVu Sans" charset="0"/>
              </a:rPr>
              <a:t>.6</a:t>
            </a:r>
            <a:r>
              <a:rPr lang="ru-RU" altLang="ru-RU" sz="2800" b="1" dirty="0" smtClean="0"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en-US" altLang="ru-RU" sz="2800" b="1" dirty="0" err="1" smtClean="0">
                <a:latin typeface="Calibri" panose="020F0502020204030204" pitchFamily="34" charset="0"/>
                <a:cs typeface="DejaVu Sans" charset="0"/>
              </a:rPr>
              <a:t>ms</a:t>
            </a:r>
            <a:r>
              <a:rPr lang="en-US" altLang="ru-RU" sz="2800" b="1" dirty="0" smtClean="0"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на трансформацию</a:t>
            </a:r>
            <a:r>
              <a:rPr lang="en-US" altLang="ru-RU" sz="2800" dirty="0" smtClean="0"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при более чем </a:t>
            </a:r>
            <a:r>
              <a:rPr lang="ru-RU" altLang="ru-RU" sz="2800" b="1" dirty="0" smtClean="0">
                <a:latin typeface="Calibri" panose="020F0502020204030204" pitchFamily="34" charset="0"/>
                <a:cs typeface="DejaVu Sans" charset="0"/>
              </a:rPr>
              <a:t>10 000 хитов</a:t>
            </a:r>
            <a:r>
              <a:rPr lang="en-US" altLang="ru-RU" sz="2800" dirty="0" smtClean="0">
                <a:latin typeface="Calibri" panose="020F0502020204030204" pitchFamily="34" charset="0"/>
                <a:cs typeface="DejaVu Sans" charset="0"/>
              </a:rPr>
              <a:t>);</a:t>
            </a:r>
            <a:endParaRPr lang="ru-RU" altLang="ru-RU" sz="2800" dirty="0" smtClean="0">
              <a:latin typeface="Calibri" panose="020F0502020204030204" pitchFamily="34" charset="0"/>
              <a:cs typeface="DejaVu Sans" charset="0"/>
            </a:endParaRPr>
          </a:p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Простота использования. Нет необходимости придер</a:t>
            </a:r>
            <a:r>
              <a:rPr lang="ru-RU" altLang="ru-RU" sz="2800" dirty="0">
                <a:latin typeface="Calibri" panose="020F0502020204030204" pitchFamily="34" charset="0"/>
                <a:cs typeface="DejaVu Sans" charset="0"/>
              </a:rPr>
              <a:t>ж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иваться строгой архитектуры приложения как в </a:t>
            </a:r>
            <a:r>
              <a:rPr lang="en-US" altLang="ru-RU" sz="2800" dirty="0" smtClean="0">
                <a:latin typeface="Calibri" panose="020F0502020204030204" pitchFamily="34" charset="0"/>
                <a:cs typeface="DejaVu Sans" charset="0"/>
              </a:rPr>
              <a:t>Angular 2</a:t>
            </a:r>
            <a:endParaRPr lang="ru-RU" altLang="ru-RU" sz="2800" dirty="0" smtClean="0">
              <a:latin typeface="Calibri" panose="020F0502020204030204" pitchFamily="34" charset="0"/>
              <a:cs typeface="DejaVu Sans" charset="0"/>
            </a:endParaRPr>
          </a:p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Простота создания компонента. Нет необходимости знания </a:t>
            </a:r>
            <a:r>
              <a:rPr lang="en-US" altLang="ru-RU" sz="2800" dirty="0" smtClean="0">
                <a:latin typeface="Calibri" panose="020F0502020204030204" pitchFamily="34" charset="0"/>
                <a:cs typeface="DejaVu Sans" charset="0"/>
              </a:rPr>
              <a:t>JSX 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и смешивания как в </a:t>
            </a:r>
            <a:r>
              <a:rPr lang="en-US" altLang="ru-RU" sz="2800" dirty="0" smtClean="0">
                <a:latin typeface="Calibri" panose="020F0502020204030204" pitchFamily="34" charset="0"/>
                <a:cs typeface="DejaVu Sans" charset="0"/>
              </a:rPr>
              <a:t>React </a:t>
            </a:r>
            <a:r>
              <a:rPr lang="en-US" altLang="ru-RU" sz="2800" dirty="0" err="1" smtClean="0">
                <a:latin typeface="Calibri" panose="020F0502020204030204" pitchFamily="34" charset="0"/>
                <a:cs typeface="DejaVu Sans" charset="0"/>
              </a:rPr>
              <a:t>Js</a:t>
            </a:r>
            <a:r>
              <a:rPr lang="en-US" altLang="ru-RU" sz="2800" dirty="0" smtClean="0">
                <a:latin typeface="Calibri" panose="020F0502020204030204" pitchFamily="34" charset="0"/>
                <a:cs typeface="DejaVu Sans" charset="0"/>
              </a:rPr>
              <a:t> 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описания </a:t>
            </a:r>
            <a:r>
              <a:rPr lang="en-US" altLang="ru-RU" sz="2800" dirty="0" smtClean="0">
                <a:latin typeface="Calibri" panose="020F0502020204030204" pitchFamily="34" charset="0"/>
                <a:cs typeface="DejaVu Sans" charset="0"/>
              </a:rPr>
              <a:t>HTML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 шаблона и </a:t>
            </a:r>
            <a:r>
              <a:rPr lang="en-US" altLang="ru-RU" sz="2800" dirty="0" smtClean="0">
                <a:latin typeface="Calibri" panose="020F0502020204030204" pitchFamily="34" charset="0"/>
                <a:cs typeface="DejaVu Sans" charset="0"/>
              </a:rPr>
              <a:t>JavaScript 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кода.</a:t>
            </a:r>
          </a:p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Мало занимает ресурсов в отличие от </a:t>
            </a:r>
            <a:r>
              <a:rPr lang="en-US" altLang="ru-RU" sz="2800" dirty="0" smtClean="0">
                <a:latin typeface="Calibri" panose="020F0502020204030204" pitchFamily="34" charset="0"/>
                <a:cs typeface="DejaVu Sans" charset="0"/>
              </a:rPr>
              <a:t>Angular </a:t>
            </a:r>
            <a:r>
              <a:rPr lang="en-US" altLang="ru-RU" sz="2800" dirty="0" err="1" smtClean="0">
                <a:latin typeface="Calibri" panose="020F0502020204030204" pitchFamily="34" charset="0"/>
                <a:cs typeface="DejaVu Sans" charset="0"/>
              </a:rPr>
              <a:t>Js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, который является полноценным </a:t>
            </a:r>
            <a:r>
              <a:rPr lang="en-US" altLang="ru-RU" sz="2800" dirty="0" smtClean="0">
                <a:latin typeface="Calibri" panose="020F0502020204030204" pitchFamily="34" charset="0"/>
                <a:cs typeface="DejaVu Sans" charset="0"/>
              </a:rPr>
              <a:t>Frontend </a:t>
            </a:r>
            <a:r>
              <a:rPr lang="ru-RU" altLang="ru-RU" sz="2800" dirty="0" err="1" smtClean="0">
                <a:latin typeface="Calibri" panose="020F0502020204030204" pitchFamily="34" charset="0"/>
                <a:cs typeface="DejaVu Sans" charset="0"/>
              </a:rPr>
              <a:t>фреймворком</a:t>
            </a:r>
            <a:r>
              <a:rPr lang="ru-RU" altLang="ru-RU" sz="2800" dirty="0" smtClean="0">
                <a:latin typeface="Calibri" panose="020F0502020204030204" pitchFamily="34" charset="0"/>
                <a:cs typeface="DejaVu Sans" charset="0"/>
              </a:rPr>
              <a:t> </a:t>
            </a:r>
            <a:endParaRPr lang="en-US" altLang="ru-RU" sz="2800" dirty="0" smtClean="0">
              <a:latin typeface="Calibri" panose="020F0502020204030204" pitchFamily="34" charset="0"/>
              <a:cs typeface="DejaVu Sans" charset="0"/>
            </a:endParaRPr>
          </a:p>
          <a:p>
            <a:pPr marL="515937" indent="-514350">
              <a:lnSpc>
                <a:spcPct val="98000"/>
              </a:lnSpc>
              <a:spcBef>
                <a:spcPts val="907"/>
              </a:spcBef>
              <a:spcAft>
                <a:spcPct val="0"/>
              </a:spcAft>
              <a:buAutoNum type="arabicPeriod"/>
            </a:pPr>
            <a:endParaRPr lang="en-US" altLang="ru-RU" sz="2800" dirty="0" smtClean="0">
              <a:latin typeface="Calibri" panose="020F0502020204030204" pitchFamily="34" charset="0"/>
              <a:cs typeface="DejaVu Sans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2" y="272130"/>
            <a:ext cx="1528175" cy="947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585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4155</TotalTime>
  <Words>537</Words>
  <Application>Microsoft Office PowerPoint</Application>
  <PresentationFormat>Произвольный</PresentationFormat>
  <Paragraphs>116</Paragraphs>
  <Slides>42</Slides>
  <Notes>38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HDOfficeLightV0</vt:lpstr>
      <vt:lpstr>1_HDOfficeLightV0</vt:lpstr>
      <vt:lpstr>Компонентно-контейнерный подход в UI автоматизации</vt:lpstr>
      <vt:lpstr>Немного обо мне</vt:lpstr>
      <vt:lpstr>Медиа проекты Mail.Ru Group</vt:lpstr>
      <vt:lpstr>Компонентный подход во Frontend медиа проектов</vt:lpstr>
      <vt:lpstr>Пример компонентного подхода во Frontend</vt:lpstr>
      <vt:lpstr>Инструменты которые используются во Frontend </vt:lpstr>
      <vt:lpstr>Шаблонизатор Fest для Frontend разработки</vt:lpstr>
      <vt:lpstr>Пример шаблона для шаблонизатора Fest</vt:lpstr>
      <vt:lpstr>Преимущества Fest</vt:lpstr>
      <vt:lpstr>Page Object паттерн</vt:lpstr>
      <vt:lpstr>Компонентный подход в UI автоматизации</vt:lpstr>
      <vt:lpstr>Паттерн Component Object сегодня</vt:lpstr>
      <vt:lpstr>Типичное применение паттерна Component Object</vt:lpstr>
      <vt:lpstr>Типичное применение паттерна  Component Object</vt:lpstr>
      <vt:lpstr>Типичное применение паттерна  Component Object</vt:lpstr>
      <vt:lpstr>Преимущества изолированности компонентов в UI автоматизации</vt:lpstr>
      <vt:lpstr>Недостатки изолированности компонентов в UI автоматизации</vt:lpstr>
      <vt:lpstr>Страница как контейнер компонентов</vt:lpstr>
      <vt:lpstr>Типы компонентов в UI автоматизации</vt:lpstr>
      <vt:lpstr>Статический компонент в UI автоматизации</vt:lpstr>
      <vt:lpstr>Пример статического компонента</vt:lpstr>
      <vt:lpstr>Динамический компонент в UI автоматизации</vt:lpstr>
      <vt:lpstr>Пример динамического компонента</vt:lpstr>
      <vt:lpstr>Инжекция компонентов с Google Guice</vt:lpstr>
      <vt:lpstr>Слайд 25</vt:lpstr>
      <vt:lpstr>Преимущества Google Guice vs Dagger</vt:lpstr>
      <vt:lpstr>Недостатки Google Guice vs Dagger</vt:lpstr>
      <vt:lpstr>Пример Component Module для  Google Guice</vt:lpstr>
      <vt:lpstr>Пример Component с использованием Guice</vt:lpstr>
      <vt:lpstr>Структура Page Steps Entity в компонентно-контейнерном подходе</vt:lpstr>
      <vt:lpstr>Общие компоненты на странице</vt:lpstr>
      <vt:lpstr>PageSectionSteps Entity</vt:lpstr>
      <vt:lpstr>Пример PageSectionSteps Entity</vt:lpstr>
      <vt:lpstr>Пример использования Page Steps Entity</vt:lpstr>
      <vt:lpstr>Структура системы ранней валидации компонентов</vt:lpstr>
      <vt:lpstr>Пример ранней валидации статического компонента</vt:lpstr>
      <vt:lpstr>Пример ранней валидации динамического компонента</vt:lpstr>
      <vt:lpstr>Слайд 38</vt:lpstr>
      <vt:lpstr>Преимущества компонентно-контейнерной методологии</vt:lpstr>
      <vt:lpstr>Недостатки компонентно-контейнерной методологии</vt:lpstr>
      <vt:lpstr>Всем спасибо !!!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Компонентно-контейнерный подход в UI автоматизации</dc:title>
  <dc:creator>balahonov.admin</dc:creator>
  <cp:lastModifiedBy>Pasha</cp:lastModifiedBy>
  <cp:revision>91</cp:revision>
  <dcterms:created xsi:type="dcterms:W3CDTF">2018-03-26T18:41:57Z</dcterms:created>
  <dcterms:modified xsi:type="dcterms:W3CDTF">2018-05-24T22:59:36Z</dcterms:modified>
</cp:coreProperties>
</file>