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6858000" cy="9144000"/>
  <p:embeddedFontLst>
    <p:embeddedFont>
      <p:font typeface="Source Code Pro" panose="020B0509030403020204" pitchFamily="49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F43875-1AC2-4D33-9C6B-5599CB5FB399}">
  <a:tblStyle styleId="{15F43875-1AC2-4D33-9C6B-5599CB5FB3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5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458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9626ee0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9626ee0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899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1593c12a0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1593c12a0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788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5b1c9340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5b1c9340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055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09626ee0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09626ee0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1684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1593c12a0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1593c12a0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663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1f65792c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1f65792c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408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1593c12a0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1593c12a0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790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1593c12a0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1593c12a0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373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09626ee0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09626ee0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461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593c12a0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593c12a0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130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1f65792c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1f65792c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06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1593c12a0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1593c12a0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651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1f65792c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1f65792c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288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ae9d56ee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ae9d56ee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798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1f65792c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1f65792c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122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23519b69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23519b69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302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23519b69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23519b69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747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23519b69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23519b69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11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1f65792c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1f65792c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400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23519b69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23519b69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81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23519b69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23519b69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030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23519b69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23519b69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14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1593c12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1593c12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205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23519b69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23519b69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595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23519b69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23519b69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717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1f65792c5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1f65792c5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7408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1f65792c5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1f65792c5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5839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ae9d56ee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6ae9d56ee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723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09626ee0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709626ee0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183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9626ee0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09626ee0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6130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09626ee0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09626ee0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6328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09626ee0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09626ee0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4790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09626ee0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709626ee0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74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1593c12a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1593c12a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1730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709626ee0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709626ee0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0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1593c12a0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1593c12a0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889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1f65792c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1f65792c5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667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1593c12a0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1593c12a0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252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1593c12a0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1593c12a0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47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1593c12a0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1593c12a0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71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22.jpg"/><Relationship Id="rId4" Type="http://schemas.openxmlformats.org/officeDocument/2006/relationships/image" Target="../media/image13.png"/><Relationship Id="rId9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hudzen@gmail.co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40025"/>
            <a:ext cx="8520600" cy="17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Эмоциональное выгорание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062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Диана Гудень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00" y="197850"/>
            <a:ext cx="1617519" cy="100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6866" t="11646" r="25616" b="23292"/>
          <a:stretch/>
        </p:blipFill>
        <p:spPr>
          <a:xfrm>
            <a:off x="258200" y="3404950"/>
            <a:ext cx="2458123" cy="14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7050" y="51625"/>
            <a:ext cx="1686951" cy="70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91D63"/>
                </a:solidFill>
              </a:rPr>
              <a:t>Баланс “Работа - Личная жизнь”</a:t>
            </a:r>
            <a:endParaRPr b="1">
              <a:solidFill>
                <a:srgbClr val="E91D63"/>
              </a:solidFill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 l="6383" t="15290" r="7934"/>
          <a:stretch/>
        </p:blipFill>
        <p:spPr>
          <a:xfrm>
            <a:off x="1952925" y="1017725"/>
            <a:ext cx="5238173" cy="32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E91D63"/>
                </a:solidFill>
              </a:rPr>
              <a:t>Баланс “Работа - Личная жизнь”</a:t>
            </a:r>
            <a:endParaRPr b="1">
              <a:solidFill>
                <a:srgbClr val="E91D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l="6590" t="9510" r="8041"/>
          <a:stretch/>
        </p:blipFill>
        <p:spPr>
          <a:xfrm>
            <a:off x="1962388" y="1017725"/>
            <a:ext cx="5219227" cy="345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38761D"/>
                </a:solidFill>
              </a:rPr>
              <a:t>Баланс “Работа - Личная жизнь”</a:t>
            </a:r>
            <a:endParaRPr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3">
            <a:alphaModFix/>
          </a:blip>
          <a:srcRect l="11529" t="12625" r="9067"/>
          <a:stretch/>
        </p:blipFill>
        <p:spPr>
          <a:xfrm>
            <a:off x="2088050" y="1017725"/>
            <a:ext cx="4854298" cy="333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Амигдала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275" y="1136263"/>
            <a:ext cx="27813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311700" y="4157375"/>
            <a:ext cx="29361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Вот этот оранжевый пупырышек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46" name="Google Shape;146;p25"/>
          <p:cNvCxnSpPr/>
          <p:nvPr/>
        </p:nvCxnSpPr>
        <p:spPr>
          <a:xfrm rot="10800000" flipH="1">
            <a:off x="974900" y="2572775"/>
            <a:ext cx="1098300" cy="1584600"/>
          </a:xfrm>
          <a:prstGeom prst="straightConnector1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7" name="Google Shape;147;p25"/>
          <p:cNvSpPr txBox="1"/>
          <p:nvPr/>
        </p:nvSpPr>
        <p:spPr>
          <a:xfrm>
            <a:off x="4587300" y="1017725"/>
            <a:ext cx="4245000" cy="15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585858"/>
                </a:solidFill>
              </a:rPr>
              <a:t>Амигдала</a:t>
            </a:r>
            <a:r>
              <a:rPr lang="en" sz="1800">
                <a:solidFill>
                  <a:srgbClr val="585858"/>
                </a:solidFill>
              </a:rPr>
              <a:t>, или </a:t>
            </a:r>
            <a:r>
              <a:rPr lang="en" sz="1800" b="1">
                <a:solidFill>
                  <a:srgbClr val="585858"/>
                </a:solidFill>
              </a:rPr>
              <a:t>миндалевидное тело</a:t>
            </a:r>
            <a:r>
              <a:rPr lang="en" sz="1800">
                <a:solidFill>
                  <a:srgbClr val="585858"/>
                </a:solidFill>
              </a:rPr>
              <a:t>, — область в мозгу человека, отвечающая за эмоциональные реакции в целом и за генерацию страха в частности.</a:t>
            </a:r>
            <a:endParaRPr sz="1800">
              <a:solidFill>
                <a:srgbClr val="585858"/>
              </a:solidFill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3024" y="3191450"/>
            <a:ext cx="1439150" cy="17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</a:rPr>
              <a:t>Страх vs тревога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"/>
          <p:cNvSpPr/>
          <p:nvPr/>
        </p:nvSpPr>
        <p:spPr>
          <a:xfrm>
            <a:off x="556261" y="1206990"/>
            <a:ext cx="2268300" cy="986100"/>
          </a:xfrm>
          <a:prstGeom prst="ellipse">
            <a:avLst/>
          </a:prstGeom>
          <a:solidFill>
            <a:srgbClr val="01AFD1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Страх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4226161" y="1215940"/>
            <a:ext cx="4325400" cy="98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Реакция на настоящее</a:t>
            </a:r>
            <a:endParaRPr sz="1800" b="1"/>
          </a:p>
        </p:txBody>
      </p:sp>
      <p:cxnSp>
        <p:nvCxnSpPr>
          <p:cNvPr id="156" name="Google Shape;156;p26"/>
          <p:cNvCxnSpPr>
            <a:stCxn id="154" idx="6"/>
            <a:endCxn id="155" idx="1"/>
          </p:cNvCxnSpPr>
          <p:nvPr/>
        </p:nvCxnSpPr>
        <p:spPr>
          <a:xfrm>
            <a:off x="2824561" y="1700040"/>
            <a:ext cx="1401600" cy="9000"/>
          </a:xfrm>
          <a:prstGeom prst="straightConnector1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7" name="Google Shape;157;p26"/>
          <p:cNvSpPr/>
          <p:nvPr/>
        </p:nvSpPr>
        <p:spPr>
          <a:xfrm>
            <a:off x="556261" y="2345490"/>
            <a:ext cx="2268300" cy="986100"/>
          </a:xfrm>
          <a:prstGeom prst="ellipse">
            <a:avLst/>
          </a:prstGeom>
          <a:solidFill>
            <a:srgbClr val="E91D63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Тревога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4226161" y="2354440"/>
            <a:ext cx="4325400" cy="98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Реакция на будущее, неопределённость в будущем</a:t>
            </a:r>
            <a:endParaRPr sz="1800" b="1"/>
          </a:p>
        </p:txBody>
      </p:sp>
      <p:cxnSp>
        <p:nvCxnSpPr>
          <p:cNvPr id="159" name="Google Shape;159;p26"/>
          <p:cNvCxnSpPr>
            <a:stCxn id="157" idx="6"/>
            <a:endCxn id="158" idx="1"/>
          </p:cNvCxnSpPr>
          <p:nvPr/>
        </p:nvCxnSpPr>
        <p:spPr>
          <a:xfrm>
            <a:off x="2824561" y="2838540"/>
            <a:ext cx="1401600" cy="9000"/>
          </a:xfrm>
          <a:prstGeom prst="straightConnector1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" name="Google Shape;160;p26"/>
          <p:cNvSpPr/>
          <p:nvPr/>
        </p:nvSpPr>
        <p:spPr>
          <a:xfrm>
            <a:off x="1872936" y="3483990"/>
            <a:ext cx="2268300" cy="1339200"/>
          </a:xfrm>
          <a:prstGeom prst="cloudCallout">
            <a:avLst>
              <a:gd name="adj1" fmla="val -49011"/>
              <a:gd name="adj2" fmla="val -70497"/>
            </a:avLst>
          </a:prstGeom>
          <a:solidFill>
            <a:srgbClr val="FFFFFF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Исчезает, когда появляется реальная опасность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Способы снизить тревогу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0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Представить худший вариант события. Оценить его вероятность.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Будет ли это важно через год?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Отвлечься (сломать привычный ход действий)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Физические упражнения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Медитация, дыхательные техники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Телесные практики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Седативные препараты, ноотропы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Здоровый сон (качество сна)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Здоровое питание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Здоровый смех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Секс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Преодоление парадокса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Баланс концентрации и расслабления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525" y="1017725"/>
            <a:ext cx="3467250" cy="34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Укрощение Амигдалы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02600" cy="29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пытайтесь всё контролировать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Не прокрастинируйте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Используйте принцип “преодоления парадокса”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Создайте позитивные ассоциации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Научитесь техникам контроля дыхания</a:t>
            </a:r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3550" y="1253425"/>
            <a:ext cx="1351151" cy="135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 rotWithShape="1">
          <a:blip r:embed="rId4">
            <a:alphaModFix/>
          </a:blip>
          <a:srcRect l="10946" t="7858" r="12289" b="11045"/>
          <a:stretch/>
        </p:blipFill>
        <p:spPr>
          <a:xfrm>
            <a:off x="6245075" y="1939800"/>
            <a:ext cx="1268475" cy="144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 rotWithShape="1">
          <a:blip r:embed="rId5">
            <a:alphaModFix/>
          </a:blip>
          <a:srcRect l="14644" r="17992"/>
          <a:stretch/>
        </p:blipFill>
        <p:spPr>
          <a:xfrm>
            <a:off x="7409338" y="2840275"/>
            <a:ext cx="1559575" cy="15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5088" y="3477276"/>
            <a:ext cx="1268475" cy="124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5650" y="402350"/>
            <a:ext cx="1447350" cy="144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Прежде чем начинать любое дело - убедитесь в наличии ресурса!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950" y="1598325"/>
            <a:ext cx="4362099" cy="272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Генетический аспект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5818200" y="1204250"/>
            <a:ext cx="3014100" cy="3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Трудоголизм</a:t>
            </a:r>
            <a:r>
              <a:rPr lang="en"/>
              <a:t> - это одна из форм зависимостей.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Ген зависимости</a:t>
            </a:r>
            <a:r>
              <a:rPr lang="en"/>
              <a:t> передаётся по наследству.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Трудоголизм - “</a:t>
            </a:r>
            <a:r>
              <a:rPr lang="en" b="1"/>
              <a:t>белая клавиша”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Нарушена фиксация убытка.</a:t>
            </a:r>
            <a:endParaRPr b="1"/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272409"/>
            <a:ext cx="5430900" cy="3617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Как работает зависимость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663" y="1017725"/>
            <a:ext cx="55866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Эмоциональное выгорание: аспекты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270375" y="1710725"/>
            <a:ext cx="4260300" cy="18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Физиологический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Генетический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600"/>
              </a:spcAft>
              <a:buSzPts val="2400"/>
              <a:buChar char="●"/>
            </a:pPr>
            <a:r>
              <a:rPr lang="en" sz="2400"/>
              <a:t>Психологический</a:t>
            </a:r>
            <a:endParaRPr sz="2400"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l="18536" t="13718" r="18775"/>
          <a:stretch/>
        </p:blipFill>
        <p:spPr>
          <a:xfrm>
            <a:off x="4475800" y="1152475"/>
            <a:ext cx="4260298" cy="366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Фиксация убытков: чего не замечают?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Отсутствие времени на семью или отношения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Ухудшение отношений с семьей/с любимым человеком </a:t>
            </a:r>
            <a:r>
              <a:rPr lang="en">
                <a:solidFill>
                  <a:srgbClr val="666666"/>
                </a:solidFill>
                <a:highlight>
                  <a:srgbClr val="FFFFFF"/>
                </a:highlight>
              </a:rPr>
              <a:t>→ разрыв отношений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Отсутствие времени на хобби, увлечения и путешествия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“Дешевые” методы борьбы со стрессом (заедание, алкоголь, курение) </a:t>
            </a:r>
            <a:r>
              <a:rPr lang="en">
                <a:solidFill>
                  <a:srgbClr val="666666"/>
                </a:solidFill>
                <a:highlight>
                  <a:srgbClr val="FFFFFF"/>
                </a:highlight>
              </a:rPr>
              <a:t>→ </a:t>
            </a:r>
            <a:r>
              <a:rPr lang="en"/>
              <a:t>ухудшение здоровья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Отсутствие времени на посещение врачей </a:t>
            </a:r>
            <a:r>
              <a:rPr lang="en">
                <a:solidFill>
                  <a:srgbClr val="666666"/>
                </a:solidFill>
                <a:highlight>
                  <a:srgbClr val="FFFFFF"/>
                </a:highlight>
              </a:rPr>
              <a:t>→ усугубление здоровья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Отсутствие времени на спорт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Депривация сна </a:t>
            </a:r>
            <a:r>
              <a:rPr lang="en">
                <a:solidFill>
                  <a:srgbClr val="666666"/>
                </a:solidFill>
                <a:highlight>
                  <a:srgbClr val="FFFFFF"/>
                </a:highlight>
              </a:rPr>
              <a:t>→ рассеянность внимания, хронические заболевания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  <a:highlight>
                  <a:srgbClr val="FFFFFF"/>
                </a:highlight>
              </a:rPr>
              <a:t>Конфликты на работе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В любом деле главное - вовремя остановиться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225" y="1339450"/>
            <a:ext cx="5847526" cy="32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Психологический аспект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15" name="Google Shape;215;p34"/>
          <p:cNvSpPr/>
          <p:nvPr/>
        </p:nvSpPr>
        <p:spPr>
          <a:xfrm>
            <a:off x="444125" y="1270375"/>
            <a:ext cx="2643900" cy="526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Сложности в коммуникации</a:t>
            </a:r>
            <a:endParaRPr/>
          </a:p>
        </p:txBody>
      </p:sp>
      <p:sp>
        <p:nvSpPr>
          <p:cNvPr id="216" name="Google Shape;216;p34"/>
          <p:cNvSpPr/>
          <p:nvPr/>
        </p:nvSpPr>
        <p:spPr>
          <a:xfrm>
            <a:off x="444125" y="2197400"/>
            <a:ext cx="2643900" cy="890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Сложности в понимании своих потребностей и эмоционального состояния</a:t>
            </a:r>
            <a:endParaRPr/>
          </a:p>
        </p:txBody>
      </p:sp>
      <p:sp>
        <p:nvSpPr>
          <p:cNvPr id="217" name="Google Shape;217;p34"/>
          <p:cNvSpPr/>
          <p:nvPr/>
        </p:nvSpPr>
        <p:spPr>
          <a:xfrm>
            <a:off x="444125" y="3488325"/>
            <a:ext cx="2643900" cy="459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Нарушение границ</a:t>
            </a:r>
            <a:endParaRPr/>
          </a:p>
        </p:txBody>
      </p:sp>
      <p:cxnSp>
        <p:nvCxnSpPr>
          <p:cNvPr id="218" name="Google Shape;218;p34"/>
          <p:cNvCxnSpPr>
            <a:stCxn id="215" idx="1"/>
            <a:endCxn id="216" idx="1"/>
          </p:cNvCxnSpPr>
          <p:nvPr/>
        </p:nvCxnSpPr>
        <p:spPr>
          <a:xfrm>
            <a:off x="444125" y="1533775"/>
            <a:ext cx="600" cy="11091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Психологический аспект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24" name="Google Shape;224;p35"/>
          <p:cNvSpPr/>
          <p:nvPr/>
        </p:nvSpPr>
        <p:spPr>
          <a:xfrm>
            <a:off x="444125" y="1270375"/>
            <a:ext cx="2643900" cy="526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Сложности в коммуникации</a:t>
            </a:r>
            <a:endParaRPr/>
          </a:p>
        </p:txBody>
      </p:sp>
      <p:sp>
        <p:nvSpPr>
          <p:cNvPr id="225" name="Google Shape;225;p35"/>
          <p:cNvSpPr/>
          <p:nvPr/>
        </p:nvSpPr>
        <p:spPr>
          <a:xfrm>
            <a:off x="444125" y="2197400"/>
            <a:ext cx="2643900" cy="890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Сложности в понимании своих потребностей и эмоционального состояния</a:t>
            </a:r>
            <a:endParaRPr/>
          </a:p>
        </p:txBody>
      </p:sp>
      <p:sp>
        <p:nvSpPr>
          <p:cNvPr id="226" name="Google Shape;226;p35"/>
          <p:cNvSpPr/>
          <p:nvPr/>
        </p:nvSpPr>
        <p:spPr>
          <a:xfrm>
            <a:off x="444125" y="3488325"/>
            <a:ext cx="2643900" cy="459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Нарушение границ</a:t>
            </a:r>
            <a:endParaRPr/>
          </a:p>
        </p:txBody>
      </p:sp>
      <p:sp>
        <p:nvSpPr>
          <p:cNvPr id="227" name="Google Shape;227;p35"/>
          <p:cNvSpPr/>
          <p:nvPr/>
        </p:nvSpPr>
        <p:spPr>
          <a:xfrm>
            <a:off x="4172700" y="2249000"/>
            <a:ext cx="1518300" cy="787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Дефицитарное состояние</a:t>
            </a:r>
            <a:endParaRPr/>
          </a:p>
        </p:txBody>
      </p:sp>
      <p:cxnSp>
        <p:nvCxnSpPr>
          <p:cNvPr id="228" name="Google Shape;228;p35"/>
          <p:cNvCxnSpPr>
            <a:stCxn id="224" idx="3"/>
            <a:endCxn id="227" idx="1"/>
          </p:cNvCxnSpPr>
          <p:nvPr/>
        </p:nvCxnSpPr>
        <p:spPr>
          <a:xfrm>
            <a:off x="3088025" y="1533775"/>
            <a:ext cx="1084800" cy="110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35"/>
          <p:cNvCxnSpPr>
            <a:stCxn id="225" idx="3"/>
            <a:endCxn id="227" idx="1"/>
          </p:cNvCxnSpPr>
          <p:nvPr/>
        </p:nvCxnSpPr>
        <p:spPr>
          <a:xfrm>
            <a:off x="3088025" y="2642750"/>
            <a:ext cx="10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0" name="Google Shape;230;p35"/>
          <p:cNvCxnSpPr>
            <a:stCxn id="226" idx="3"/>
            <a:endCxn id="227" idx="1"/>
          </p:cNvCxnSpPr>
          <p:nvPr/>
        </p:nvCxnSpPr>
        <p:spPr>
          <a:xfrm rot="10800000" flipH="1">
            <a:off x="3088025" y="2642625"/>
            <a:ext cx="1084800" cy="107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1" name="Google Shape;231;p35"/>
          <p:cNvCxnSpPr>
            <a:stCxn id="224" idx="1"/>
            <a:endCxn id="225" idx="1"/>
          </p:cNvCxnSpPr>
          <p:nvPr/>
        </p:nvCxnSpPr>
        <p:spPr>
          <a:xfrm>
            <a:off x="444125" y="1533775"/>
            <a:ext cx="600" cy="11091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Психологический аспект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37" name="Google Shape;237;p36"/>
          <p:cNvSpPr/>
          <p:nvPr/>
        </p:nvSpPr>
        <p:spPr>
          <a:xfrm>
            <a:off x="444125" y="1270375"/>
            <a:ext cx="2643900" cy="526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Сложности в коммуникации</a:t>
            </a:r>
            <a:endParaRPr/>
          </a:p>
        </p:txBody>
      </p:sp>
      <p:sp>
        <p:nvSpPr>
          <p:cNvPr id="238" name="Google Shape;238;p36"/>
          <p:cNvSpPr/>
          <p:nvPr/>
        </p:nvSpPr>
        <p:spPr>
          <a:xfrm>
            <a:off x="444125" y="2197400"/>
            <a:ext cx="2643900" cy="890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Сложности в понимании своих потребностей и эмоционального состояния</a:t>
            </a:r>
            <a:endParaRPr/>
          </a:p>
        </p:txBody>
      </p:sp>
      <p:sp>
        <p:nvSpPr>
          <p:cNvPr id="239" name="Google Shape;239;p36"/>
          <p:cNvSpPr/>
          <p:nvPr/>
        </p:nvSpPr>
        <p:spPr>
          <a:xfrm>
            <a:off x="444125" y="3488325"/>
            <a:ext cx="2643900" cy="459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Нарушение границ</a:t>
            </a: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4172700" y="2249000"/>
            <a:ext cx="1518300" cy="787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Дефицитарное состояние</a:t>
            </a:r>
            <a:endParaRPr/>
          </a:p>
        </p:txBody>
      </p:sp>
      <p:cxnSp>
        <p:nvCxnSpPr>
          <p:cNvPr id="241" name="Google Shape;241;p36"/>
          <p:cNvCxnSpPr>
            <a:stCxn id="237" idx="3"/>
            <a:endCxn id="240" idx="1"/>
          </p:cNvCxnSpPr>
          <p:nvPr/>
        </p:nvCxnSpPr>
        <p:spPr>
          <a:xfrm>
            <a:off x="3088025" y="1533775"/>
            <a:ext cx="1084800" cy="110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2" name="Google Shape;242;p36"/>
          <p:cNvCxnSpPr>
            <a:stCxn id="238" idx="3"/>
            <a:endCxn id="240" idx="1"/>
          </p:cNvCxnSpPr>
          <p:nvPr/>
        </p:nvCxnSpPr>
        <p:spPr>
          <a:xfrm>
            <a:off x="3088025" y="2642750"/>
            <a:ext cx="10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3" name="Google Shape;243;p36"/>
          <p:cNvCxnSpPr>
            <a:stCxn id="239" idx="3"/>
            <a:endCxn id="240" idx="1"/>
          </p:cNvCxnSpPr>
          <p:nvPr/>
        </p:nvCxnSpPr>
        <p:spPr>
          <a:xfrm rot="10800000" flipH="1">
            <a:off x="3088025" y="2642625"/>
            <a:ext cx="1084800" cy="107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4" name="Google Shape;244;p36"/>
          <p:cNvSpPr/>
          <p:nvPr/>
        </p:nvSpPr>
        <p:spPr>
          <a:xfrm>
            <a:off x="6465725" y="2249000"/>
            <a:ext cx="1652400" cy="787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Эмоциональное выгорание</a:t>
            </a:r>
            <a:endParaRPr/>
          </a:p>
        </p:txBody>
      </p:sp>
      <p:cxnSp>
        <p:nvCxnSpPr>
          <p:cNvPr id="245" name="Google Shape;245;p36"/>
          <p:cNvCxnSpPr>
            <a:stCxn id="240" idx="3"/>
            <a:endCxn id="244" idx="1"/>
          </p:cNvCxnSpPr>
          <p:nvPr/>
        </p:nvCxnSpPr>
        <p:spPr>
          <a:xfrm>
            <a:off x="5691000" y="2642750"/>
            <a:ext cx="77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36"/>
          <p:cNvSpPr/>
          <p:nvPr/>
        </p:nvSpPr>
        <p:spPr>
          <a:xfrm>
            <a:off x="4177800" y="1394275"/>
            <a:ext cx="1508100" cy="402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Тревога</a:t>
            </a:r>
            <a:endParaRPr/>
          </a:p>
        </p:txBody>
      </p:sp>
      <p:cxnSp>
        <p:nvCxnSpPr>
          <p:cNvPr id="247" name="Google Shape;247;p36"/>
          <p:cNvCxnSpPr>
            <a:stCxn id="240" idx="0"/>
            <a:endCxn id="246" idx="2"/>
          </p:cNvCxnSpPr>
          <p:nvPr/>
        </p:nvCxnSpPr>
        <p:spPr>
          <a:xfrm rot="10800000">
            <a:off x="4931850" y="1797200"/>
            <a:ext cx="0" cy="45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36"/>
          <p:cNvCxnSpPr>
            <a:stCxn id="237" idx="1"/>
            <a:endCxn id="238" idx="1"/>
          </p:cNvCxnSpPr>
          <p:nvPr/>
        </p:nvCxnSpPr>
        <p:spPr>
          <a:xfrm>
            <a:off x="444125" y="1533775"/>
            <a:ext cx="600" cy="11091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Психологический аспект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54" name="Google Shape;254;p37"/>
          <p:cNvSpPr/>
          <p:nvPr/>
        </p:nvSpPr>
        <p:spPr>
          <a:xfrm>
            <a:off x="444125" y="1270375"/>
            <a:ext cx="2643900" cy="526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Сложности в коммуникации</a:t>
            </a:r>
            <a:endParaRPr/>
          </a:p>
        </p:txBody>
      </p:sp>
      <p:sp>
        <p:nvSpPr>
          <p:cNvPr id="255" name="Google Shape;255;p37"/>
          <p:cNvSpPr/>
          <p:nvPr/>
        </p:nvSpPr>
        <p:spPr>
          <a:xfrm>
            <a:off x="444125" y="2197400"/>
            <a:ext cx="2643900" cy="890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Сложности в понимании своих потребностей и эмоционального состояния</a:t>
            </a:r>
            <a:endParaRPr/>
          </a:p>
        </p:txBody>
      </p:sp>
      <p:sp>
        <p:nvSpPr>
          <p:cNvPr id="256" name="Google Shape;256;p37"/>
          <p:cNvSpPr/>
          <p:nvPr/>
        </p:nvSpPr>
        <p:spPr>
          <a:xfrm>
            <a:off x="444125" y="3488325"/>
            <a:ext cx="2643900" cy="459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Нарушение границ</a:t>
            </a:r>
            <a:endParaRPr/>
          </a:p>
        </p:txBody>
      </p:sp>
      <p:sp>
        <p:nvSpPr>
          <p:cNvPr id="257" name="Google Shape;257;p37"/>
          <p:cNvSpPr/>
          <p:nvPr/>
        </p:nvSpPr>
        <p:spPr>
          <a:xfrm>
            <a:off x="4172700" y="2249000"/>
            <a:ext cx="1518300" cy="787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Дефицитарное состояние</a:t>
            </a:r>
            <a:endParaRPr/>
          </a:p>
        </p:txBody>
      </p:sp>
      <p:cxnSp>
        <p:nvCxnSpPr>
          <p:cNvPr id="258" name="Google Shape;258;p37"/>
          <p:cNvCxnSpPr>
            <a:stCxn id="254" idx="3"/>
            <a:endCxn id="257" idx="1"/>
          </p:cNvCxnSpPr>
          <p:nvPr/>
        </p:nvCxnSpPr>
        <p:spPr>
          <a:xfrm>
            <a:off x="3088025" y="1533775"/>
            <a:ext cx="1084800" cy="110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9" name="Google Shape;259;p37"/>
          <p:cNvCxnSpPr>
            <a:stCxn id="255" idx="3"/>
            <a:endCxn id="257" idx="1"/>
          </p:cNvCxnSpPr>
          <p:nvPr/>
        </p:nvCxnSpPr>
        <p:spPr>
          <a:xfrm>
            <a:off x="3088025" y="2642750"/>
            <a:ext cx="10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0" name="Google Shape;260;p37"/>
          <p:cNvCxnSpPr>
            <a:stCxn id="256" idx="3"/>
            <a:endCxn id="257" idx="1"/>
          </p:cNvCxnSpPr>
          <p:nvPr/>
        </p:nvCxnSpPr>
        <p:spPr>
          <a:xfrm rot="10800000" flipH="1">
            <a:off x="3088025" y="2642625"/>
            <a:ext cx="1084800" cy="107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1" name="Google Shape;261;p37"/>
          <p:cNvSpPr/>
          <p:nvPr/>
        </p:nvSpPr>
        <p:spPr>
          <a:xfrm>
            <a:off x="6465725" y="2249000"/>
            <a:ext cx="1652400" cy="787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Эмоциональное выгорание</a:t>
            </a:r>
            <a:endParaRPr/>
          </a:p>
        </p:txBody>
      </p:sp>
      <p:cxnSp>
        <p:nvCxnSpPr>
          <p:cNvPr id="262" name="Google Shape;262;p37"/>
          <p:cNvCxnSpPr>
            <a:stCxn id="257" idx="3"/>
            <a:endCxn id="261" idx="1"/>
          </p:cNvCxnSpPr>
          <p:nvPr/>
        </p:nvCxnSpPr>
        <p:spPr>
          <a:xfrm>
            <a:off x="5691000" y="2642750"/>
            <a:ext cx="77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3" name="Google Shape;263;p37"/>
          <p:cNvSpPr/>
          <p:nvPr/>
        </p:nvSpPr>
        <p:spPr>
          <a:xfrm>
            <a:off x="4177800" y="1394275"/>
            <a:ext cx="1508100" cy="402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Тревога</a:t>
            </a:r>
            <a:endParaRPr/>
          </a:p>
        </p:txBody>
      </p:sp>
      <p:cxnSp>
        <p:nvCxnSpPr>
          <p:cNvPr id="264" name="Google Shape;264;p37"/>
          <p:cNvCxnSpPr>
            <a:stCxn id="257" idx="0"/>
            <a:endCxn id="263" idx="2"/>
          </p:cNvCxnSpPr>
          <p:nvPr/>
        </p:nvCxnSpPr>
        <p:spPr>
          <a:xfrm rot="10800000">
            <a:off x="4931850" y="1797200"/>
            <a:ext cx="0" cy="45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5" name="Google Shape;265;p37"/>
          <p:cNvSpPr/>
          <p:nvPr/>
        </p:nvSpPr>
        <p:spPr>
          <a:xfrm>
            <a:off x="5773525" y="276175"/>
            <a:ext cx="2024400" cy="994200"/>
          </a:xfrm>
          <a:prstGeom prst="cloudCallout">
            <a:avLst>
              <a:gd name="adj1" fmla="val -59693"/>
              <a:gd name="adj2" fmla="val 73894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см. Способы снизить тревогу</a:t>
            </a:r>
            <a:endParaRPr/>
          </a:p>
        </p:txBody>
      </p:sp>
      <p:sp>
        <p:nvSpPr>
          <p:cNvPr id="266" name="Google Shape;266;p37"/>
          <p:cNvSpPr/>
          <p:nvPr/>
        </p:nvSpPr>
        <p:spPr>
          <a:xfrm>
            <a:off x="3268775" y="924750"/>
            <a:ext cx="1084800" cy="719400"/>
          </a:xfrm>
          <a:prstGeom prst="cloudCallout">
            <a:avLst>
              <a:gd name="adj1" fmla="val -81748"/>
              <a:gd name="adj2" fmla="val 4627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ННО</a:t>
            </a:r>
            <a:endParaRPr/>
          </a:p>
        </p:txBody>
      </p:sp>
      <p:cxnSp>
        <p:nvCxnSpPr>
          <p:cNvPr id="267" name="Google Shape;267;p37"/>
          <p:cNvCxnSpPr>
            <a:stCxn id="254" idx="1"/>
            <a:endCxn id="255" idx="1"/>
          </p:cNvCxnSpPr>
          <p:nvPr/>
        </p:nvCxnSpPr>
        <p:spPr>
          <a:xfrm>
            <a:off x="444125" y="1533775"/>
            <a:ext cx="600" cy="11091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37"/>
          <p:cNvSpPr/>
          <p:nvPr/>
        </p:nvSpPr>
        <p:spPr>
          <a:xfrm>
            <a:off x="3178475" y="3852400"/>
            <a:ext cx="2341200" cy="719400"/>
          </a:xfrm>
          <a:prstGeom prst="cloudCallout">
            <a:avLst>
              <a:gd name="adj1" fmla="val -73557"/>
              <a:gd name="adj2" fmla="val -47119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Созависимость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Ненасильственное общение (ННО)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74" name="Google Shape;274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4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Четыре компонента: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Наблюдение без оценки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Чувства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Потребности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Просьба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Наблюдение без оценки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80" name="Google Shape;280;p39"/>
          <p:cNvSpPr txBox="1"/>
          <p:nvPr/>
        </p:nvSpPr>
        <p:spPr>
          <a:xfrm>
            <a:off x="311700" y="1468825"/>
            <a:ext cx="27474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424242"/>
                </a:solidFill>
              </a:rPr>
              <a:t>Первая ступень на пути к ННО - это </a:t>
            </a:r>
            <a:r>
              <a:rPr lang="en" sz="1800" b="1">
                <a:solidFill>
                  <a:srgbClr val="0090AC"/>
                </a:solidFill>
              </a:rPr>
              <a:t>научиться видеть ситуацию такой, какая она есть</a:t>
            </a:r>
            <a:r>
              <a:rPr lang="en" sz="1800">
                <a:solidFill>
                  <a:srgbClr val="0090AC"/>
                </a:solidFill>
              </a:rPr>
              <a:t>.</a:t>
            </a:r>
            <a:r>
              <a:rPr lang="en" sz="1800">
                <a:solidFill>
                  <a:srgbClr val="424242"/>
                </a:solidFill>
              </a:rPr>
              <a:t> Как видеоролик, записанный видеорегистратором.</a:t>
            </a:r>
            <a:endParaRPr sz="1800">
              <a:solidFill>
                <a:srgbClr val="424242"/>
              </a:solidFill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6084900" y="1321025"/>
            <a:ext cx="2747400" cy="309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424242"/>
                </a:solidFill>
              </a:rPr>
              <a:t>Без собственной интерпретации, эмоций, чувств, осуждения, ярлыков, диагнозов, мнений. </a:t>
            </a:r>
            <a:r>
              <a:rPr lang="en" sz="1800" b="1">
                <a:solidFill>
                  <a:srgbClr val="0090AC"/>
                </a:solidFill>
              </a:rPr>
              <a:t>Только действия, только слова, только факты.</a:t>
            </a:r>
            <a:endParaRPr/>
          </a:p>
        </p:txBody>
      </p:sp>
      <p:pic>
        <p:nvPicPr>
          <p:cNvPr id="282" name="Google Shape;2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6299" y="1321025"/>
            <a:ext cx="2258025" cy="32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Чувства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88" name="Google Shape;288;p40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5678700" cy="3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</a:rPr>
              <a:t>Чувства представляют собой эмоциональный опыт и физические ощущения, связанные с удовлетворением или неудовлетворением наших </a:t>
            </a:r>
            <a:r>
              <a:rPr lang="en" b="1">
                <a:solidFill>
                  <a:srgbClr val="424242"/>
                </a:solidFill>
              </a:rPr>
              <a:t>потребностей</a:t>
            </a:r>
            <a:r>
              <a:rPr lang="en">
                <a:solidFill>
                  <a:srgbClr val="424242"/>
                </a:solidFill>
              </a:rPr>
              <a:t>.</a:t>
            </a:r>
            <a:endParaRPr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</a:rPr>
              <a:t>На этом этапе наша цель - это понять, какие чувства мы испытываем и дать им название.</a:t>
            </a:r>
            <a:endParaRPr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24242"/>
                </a:solidFill>
              </a:rPr>
              <a:t>Именно </a:t>
            </a:r>
            <a:r>
              <a:rPr lang="en" b="1">
                <a:solidFill>
                  <a:srgbClr val="424242"/>
                </a:solidFill>
              </a:rPr>
              <a:t>чувства</a:t>
            </a:r>
            <a:r>
              <a:rPr lang="en">
                <a:solidFill>
                  <a:srgbClr val="424242"/>
                </a:solidFill>
              </a:rPr>
              <a:t>, которые описывают </a:t>
            </a:r>
            <a:r>
              <a:rPr lang="en" b="1">
                <a:solidFill>
                  <a:srgbClr val="424242"/>
                </a:solidFill>
              </a:rPr>
              <a:t>наше</a:t>
            </a:r>
            <a:r>
              <a:rPr lang="en">
                <a:solidFill>
                  <a:srgbClr val="424242"/>
                </a:solidFill>
              </a:rPr>
              <a:t> эмоциональное состояние, а не слова, которые интерпретируют действия другого человека по отношению к нам.</a:t>
            </a:r>
            <a:endParaRPr>
              <a:solidFill>
                <a:srgbClr val="424242"/>
              </a:solidFill>
            </a:endParaRPr>
          </a:p>
        </p:txBody>
      </p:sp>
      <p:pic>
        <p:nvPicPr>
          <p:cNvPr id="289" name="Google Shape;2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4000" y="1076275"/>
            <a:ext cx="2478301" cy="371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Потребности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95" name="Google Shape;295;p4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24242"/>
                </a:solidFill>
              </a:rPr>
              <a:t>С того момента, как люди начинают </a:t>
            </a:r>
            <a:r>
              <a:rPr lang="en" b="1">
                <a:solidFill>
                  <a:srgbClr val="424242"/>
                </a:solidFill>
              </a:rPr>
              <a:t>говорить</a:t>
            </a:r>
            <a:r>
              <a:rPr lang="en">
                <a:solidFill>
                  <a:srgbClr val="424242"/>
                </a:solidFill>
              </a:rPr>
              <a:t> о </a:t>
            </a:r>
            <a:r>
              <a:rPr lang="en" b="1">
                <a:solidFill>
                  <a:srgbClr val="424242"/>
                </a:solidFill>
              </a:rPr>
              <a:t>своих нуждах</a:t>
            </a:r>
            <a:r>
              <a:rPr lang="en">
                <a:solidFill>
                  <a:srgbClr val="424242"/>
                </a:solidFill>
              </a:rPr>
              <a:t>, а не о том, что не так с другими, возможность пойти навстречу потребностям друг друга многократно увеличивается.</a:t>
            </a:r>
            <a:endParaRPr/>
          </a:p>
        </p:txBody>
      </p:sp>
      <p:pic>
        <p:nvPicPr>
          <p:cNvPr id="296" name="Google Shape;2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925" y="1017725"/>
            <a:ext cx="402837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Физиологический аспект: модель Гринберга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1-я Стадия - </a:t>
            </a:r>
            <a:r>
              <a:rPr lang="en" b="1"/>
              <a:t>“Медовый Месяц”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2-я Стадия - </a:t>
            </a:r>
            <a:r>
              <a:rPr lang="en" b="1"/>
              <a:t>“Недостаток топлива”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3-я Стадия - </a:t>
            </a:r>
            <a:r>
              <a:rPr lang="en" b="1"/>
              <a:t>Хронические симптомы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4-я Стадия - </a:t>
            </a:r>
            <a:r>
              <a:rPr lang="en" b="1"/>
              <a:t>Кризис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5-я Стадия - </a:t>
            </a:r>
            <a:r>
              <a:rPr lang="en" b="1"/>
              <a:t>“Пробивание стены”</a:t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Просьба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02" name="Google Shape;302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424242"/>
                </a:solidFill>
              </a:rPr>
              <a:t>Формулируйте то, в чём вы нуждаетесь, а не то, что вам не нужно.</a:t>
            </a:r>
            <a:endParaRPr>
              <a:solidFill>
                <a:srgbClr val="42424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424242"/>
                </a:solidFill>
              </a:rPr>
              <a:t>Избегайте неопределённых, абстрактных или неоднозначных выражений, формулируйте просьбы, как конкретные действия, которые могут предпринять окружающие.</a:t>
            </a:r>
            <a:endParaRPr>
              <a:solidFill>
                <a:srgbClr val="42424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424242"/>
                </a:solidFill>
              </a:rPr>
              <a:t>Убедитесь, что ваша просьба не выглядит как требование, за невыполнением которого последует наказание или обвинение.</a:t>
            </a:r>
            <a:endParaRPr>
              <a:solidFill>
                <a:srgbClr val="42424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424242"/>
                </a:solidFill>
              </a:rPr>
              <a:t>Целью просьбы должно служить именно удовлетворение потребностей, ваших и другого человека, а не стремление изменить людей, их поведение или привлечь их на свою сторону.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414" y="423714"/>
            <a:ext cx="4275175" cy="42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Созависимые отношения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313" name="Google Shape;3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250" y="2780450"/>
            <a:ext cx="1655425" cy="20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4775" y="1017725"/>
            <a:ext cx="568337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Как выйти из дефицитарного состояния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20" name="Google Shape;320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424242"/>
                </a:solidFill>
              </a:rPr>
              <a:t>Гигиена сна</a:t>
            </a:r>
            <a:endParaRPr sz="1400">
              <a:solidFill>
                <a:srgbClr val="42424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424242"/>
                </a:solidFill>
              </a:rPr>
              <a:t>Отсутствие многозадачности и стресса</a:t>
            </a:r>
            <a:endParaRPr sz="1400">
              <a:solidFill>
                <a:srgbClr val="42424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424242"/>
                </a:solidFill>
              </a:rPr>
              <a:t>Делать то, что ты любишь, и в чем видишь смысл</a:t>
            </a:r>
            <a:endParaRPr sz="1400">
              <a:solidFill>
                <a:srgbClr val="42424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424242"/>
                </a:solidFill>
              </a:rPr>
              <a:t>Осознанное питание</a:t>
            </a:r>
            <a:endParaRPr sz="1400">
              <a:solidFill>
                <a:srgbClr val="42424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424242"/>
                </a:solidFill>
              </a:rPr>
              <a:t>Регулярные физические нагрузки</a:t>
            </a:r>
            <a:endParaRPr sz="1400">
              <a:solidFill>
                <a:srgbClr val="42424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424242"/>
                </a:solidFill>
              </a:rPr>
              <a:t>Не злоупотреблять “дешевым” вознаграждением для мозга (сладкое, алкоголь, сериалы)</a:t>
            </a:r>
            <a:endParaRPr sz="1400">
              <a:solidFill>
                <a:srgbClr val="42424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424242"/>
                </a:solidFill>
              </a:rPr>
              <a:t>Ощущение потока в любимом деле</a:t>
            </a:r>
            <a:endParaRPr sz="1400">
              <a:solidFill>
                <a:srgbClr val="42424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424242"/>
                </a:solidFill>
              </a:rPr>
              <a:t>Здоровые социальные связи и отношения (!)</a:t>
            </a:r>
            <a:endParaRPr sz="1400">
              <a:solidFill>
                <a:srgbClr val="42424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424242"/>
                </a:solidFill>
              </a:rPr>
              <a:t>Отдавать энергию близким не по остаточному принципу</a:t>
            </a:r>
            <a:endParaRPr sz="1400">
              <a:solidFill>
                <a:srgbClr val="42424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424242"/>
                </a:solidFill>
              </a:rPr>
              <a:t>Научиться благодарить</a:t>
            </a:r>
            <a:endParaRPr sz="1400">
              <a:solidFill>
                <a:srgbClr val="42424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424242"/>
                </a:solidFill>
              </a:rPr>
              <a:t>Научиться маленьким радостям</a:t>
            </a:r>
            <a:endParaRPr sz="1400">
              <a:solidFill>
                <a:srgbClr val="42424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424242"/>
                </a:solidFill>
              </a:rPr>
              <a:t>Волонтерство (чувство значимости)</a:t>
            </a:r>
            <a:endParaRPr sz="1400">
              <a:solidFill>
                <a:srgbClr val="42424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Arial"/>
              <a:buAutoNum type="arabicPeriod"/>
            </a:pPr>
            <a:r>
              <a:rPr lang="en" sz="1400">
                <a:solidFill>
                  <a:srgbClr val="424242"/>
                </a:solidFill>
              </a:rPr>
              <a:t>Пусть люди, которые вам нравятся, знают об этом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А как туда не войти? Помним про...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326" name="Google Shape;326;p46"/>
          <p:cNvPicPr preferRelativeResize="0"/>
          <p:nvPr/>
        </p:nvPicPr>
        <p:blipFill rotWithShape="1">
          <a:blip r:embed="rId3">
            <a:alphaModFix/>
          </a:blip>
          <a:srcRect l="11661" t="13427" r="9436"/>
          <a:stretch/>
        </p:blipFill>
        <p:spPr>
          <a:xfrm>
            <a:off x="220074" y="1122599"/>
            <a:ext cx="2103235" cy="14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009420"/>
            <a:ext cx="1690456" cy="15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8610" y="1206975"/>
            <a:ext cx="2381115" cy="15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4275" y="2358999"/>
            <a:ext cx="2634227" cy="175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79970" y="1017725"/>
            <a:ext cx="1366029" cy="19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27975" y="2564900"/>
            <a:ext cx="1610376" cy="100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8600" y="3188094"/>
            <a:ext cx="2381100" cy="1340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Время задавать вопросы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39" name="Google Shape;339;p47"/>
          <p:cNvSpPr txBox="1">
            <a:spLocks noGrp="1"/>
          </p:cNvSpPr>
          <p:nvPr>
            <p:ph type="body" idx="1"/>
          </p:nvPr>
        </p:nvSpPr>
        <p:spPr>
          <a:xfrm>
            <a:off x="4733825" y="1204100"/>
            <a:ext cx="4260300" cy="17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Эмоциональное выгорание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Диана Гудень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dianahudzen@gmail.com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0" name="Google Shape;34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04100"/>
            <a:ext cx="4267202" cy="356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0624" y="214003"/>
            <a:ext cx="1293501" cy="8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</a:rPr>
              <a:t>Формальная и неформальная практики медитации - в чем разница?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8"/>
          <p:cNvSpPr txBox="1">
            <a:spLocks noGrp="1"/>
          </p:cNvSpPr>
          <p:nvPr>
            <p:ph type="body" idx="1"/>
          </p:nvPr>
        </p:nvSpPr>
        <p:spPr>
          <a:xfrm>
            <a:off x="311700" y="1565375"/>
            <a:ext cx="8415600" cy="21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Формальная практика медитации</a:t>
            </a:r>
            <a:r>
              <a:rPr lang="en">
                <a:solidFill>
                  <a:schemeClr val="dk1"/>
                </a:solidFill>
              </a:rPr>
              <a:t> помогает пережить пустность, мудрость и сострадание.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Неформальная практика медитации</a:t>
            </a:r>
            <a:r>
              <a:rPr lang="en">
                <a:solidFill>
                  <a:schemeClr val="dk1"/>
                </a:solidFill>
              </a:rPr>
              <a:t> - интеграция навыков в свою повседневную жизнь. Степень спокойствия, мудрости и сострадания мы можем определить, только принимая вызовы повседневной жизни.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Неформальные практики медитации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53" name="Google Shape;353;p49"/>
          <p:cNvSpPr/>
          <p:nvPr/>
        </p:nvSpPr>
        <p:spPr>
          <a:xfrm>
            <a:off x="284625" y="1571075"/>
            <a:ext cx="2386800" cy="986100"/>
          </a:xfrm>
          <a:prstGeom prst="flowChartConnector">
            <a:avLst/>
          </a:prstGeom>
          <a:solidFill>
            <a:srgbClr val="01AFD1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Видеть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354" name="Google Shape;354;p49"/>
          <p:cNvSpPr/>
          <p:nvPr/>
        </p:nvSpPr>
        <p:spPr>
          <a:xfrm>
            <a:off x="3288875" y="1571075"/>
            <a:ext cx="2364000" cy="986100"/>
          </a:xfrm>
          <a:prstGeom prst="flowChartConnector">
            <a:avLst/>
          </a:prstGeom>
          <a:solidFill>
            <a:srgbClr val="01AFD1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Слышать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355" name="Google Shape;355;p49"/>
          <p:cNvSpPr/>
          <p:nvPr/>
        </p:nvSpPr>
        <p:spPr>
          <a:xfrm>
            <a:off x="6293100" y="1571075"/>
            <a:ext cx="2386800" cy="986100"/>
          </a:xfrm>
          <a:prstGeom prst="flowChartConnector">
            <a:avLst/>
          </a:prstGeom>
          <a:solidFill>
            <a:srgbClr val="01AFD1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Чувствовать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356" name="Google Shape;356;p49"/>
          <p:cNvSpPr txBox="1"/>
          <p:nvPr/>
        </p:nvSpPr>
        <p:spPr>
          <a:xfrm>
            <a:off x="992850" y="2949400"/>
            <a:ext cx="9972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1 мин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57" name="Google Shape;357;p49"/>
          <p:cNvCxnSpPr>
            <a:stCxn id="353" idx="4"/>
            <a:endCxn id="356" idx="0"/>
          </p:cNvCxnSpPr>
          <p:nvPr/>
        </p:nvCxnSpPr>
        <p:spPr>
          <a:xfrm>
            <a:off x="1478025" y="2557175"/>
            <a:ext cx="13500" cy="392100"/>
          </a:xfrm>
          <a:prstGeom prst="straightConnector1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8" name="Google Shape;358;p49"/>
          <p:cNvSpPr txBox="1"/>
          <p:nvPr/>
        </p:nvSpPr>
        <p:spPr>
          <a:xfrm>
            <a:off x="3964063" y="2949400"/>
            <a:ext cx="10236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1 мин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59" name="Google Shape;359;p49"/>
          <p:cNvSpPr txBox="1"/>
          <p:nvPr/>
        </p:nvSpPr>
        <p:spPr>
          <a:xfrm>
            <a:off x="2831675" y="2949400"/>
            <a:ext cx="9972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вздох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60" name="Google Shape;360;p49"/>
          <p:cNvCxnSpPr>
            <a:stCxn id="356" idx="3"/>
            <a:endCxn id="359" idx="1"/>
          </p:cNvCxnSpPr>
          <p:nvPr/>
        </p:nvCxnSpPr>
        <p:spPr>
          <a:xfrm>
            <a:off x="1990050" y="3145450"/>
            <a:ext cx="841500" cy="0"/>
          </a:xfrm>
          <a:prstGeom prst="straightConnector1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1" name="Google Shape;361;p49"/>
          <p:cNvCxnSpPr>
            <a:stCxn id="359" idx="0"/>
            <a:endCxn id="354" idx="3"/>
          </p:cNvCxnSpPr>
          <p:nvPr/>
        </p:nvCxnSpPr>
        <p:spPr>
          <a:xfrm rot="10800000" flipH="1">
            <a:off x="3330275" y="2412700"/>
            <a:ext cx="304800" cy="536700"/>
          </a:xfrm>
          <a:prstGeom prst="straightConnector1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2" name="Google Shape;362;p49"/>
          <p:cNvCxnSpPr>
            <a:stCxn id="354" idx="4"/>
            <a:endCxn id="358" idx="0"/>
          </p:cNvCxnSpPr>
          <p:nvPr/>
        </p:nvCxnSpPr>
        <p:spPr>
          <a:xfrm>
            <a:off x="4470875" y="2557175"/>
            <a:ext cx="5100" cy="392100"/>
          </a:xfrm>
          <a:prstGeom prst="straightConnector1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3" name="Google Shape;363;p49"/>
          <p:cNvSpPr txBox="1"/>
          <p:nvPr/>
        </p:nvSpPr>
        <p:spPr>
          <a:xfrm>
            <a:off x="5835875" y="2949400"/>
            <a:ext cx="9972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вздох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64" name="Google Shape;364;p49"/>
          <p:cNvCxnSpPr>
            <a:stCxn id="358" idx="3"/>
            <a:endCxn id="363" idx="1"/>
          </p:cNvCxnSpPr>
          <p:nvPr/>
        </p:nvCxnSpPr>
        <p:spPr>
          <a:xfrm>
            <a:off x="4987663" y="3145450"/>
            <a:ext cx="848100" cy="0"/>
          </a:xfrm>
          <a:prstGeom prst="straightConnector1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5" name="Google Shape;365;p49"/>
          <p:cNvCxnSpPr>
            <a:stCxn id="363" idx="0"/>
            <a:endCxn id="355" idx="3"/>
          </p:cNvCxnSpPr>
          <p:nvPr/>
        </p:nvCxnSpPr>
        <p:spPr>
          <a:xfrm rot="10800000" flipH="1">
            <a:off x="6334475" y="2412700"/>
            <a:ext cx="308100" cy="536700"/>
          </a:xfrm>
          <a:prstGeom prst="straightConnector1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6" name="Google Shape;366;p49"/>
          <p:cNvSpPr txBox="1"/>
          <p:nvPr/>
        </p:nvSpPr>
        <p:spPr>
          <a:xfrm>
            <a:off x="6987900" y="2971725"/>
            <a:ext cx="9972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1 мин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67" name="Google Shape;367;p49"/>
          <p:cNvCxnSpPr>
            <a:stCxn id="355" idx="4"/>
            <a:endCxn id="366" idx="0"/>
          </p:cNvCxnSpPr>
          <p:nvPr/>
        </p:nvCxnSpPr>
        <p:spPr>
          <a:xfrm>
            <a:off x="7486500" y="2557175"/>
            <a:ext cx="0" cy="414600"/>
          </a:xfrm>
          <a:prstGeom prst="straightConnector1">
            <a:avLst/>
          </a:prstGeom>
          <a:noFill/>
          <a:ln w="9525" cap="flat" cmpd="sng">
            <a:solidFill>
              <a:srgbClr val="42424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8" name="Google Shape;368;p49"/>
          <p:cNvSpPr/>
          <p:nvPr/>
        </p:nvSpPr>
        <p:spPr>
          <a:xfrm>
            <a:off x="6078075" y="3561000"/>
            <a:ext cx="2790300" cy="1349100"/>
          </a:xfrm>
          <a:prstGeom prst="cloudCallout">
            <a:avLst>
              <a:gd name="adj1" fmla="val -51205"/>
              <a:gd name="adj2" fmla="val -61630"/>
            </a:avLst>
          </a:prstGeom>
          <a:solidFill>
            <a:srgbClr val="FFFFFF"/>
          </a:solidFill>
          <a:ln w="19050" cap="flat" cmpd="sng">
            <a:solidFill>
              <a:srgbClr val="0090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Это можно делать 1 раз в час, чтобы заземлиться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Неформальные практики медитации</a:t>
            </a:r>
            <a:endParaRPr/>
          </a:p>
        </p:txBody>
      </p:sp>
      <p:sp>
        <p:nvSpPr>
          <p:cNvPr id="374" name="Google Shape;374;p50"/>
          <p:cNvSpPr txBox="1"/>
          <p:nvPr/>
        </p:nvSpPr>
        <p:spPr>
          <a:xfrm>
            <a:off x="311700" y="1895900"/>
            <a:ext cx="2870700" cy="2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424242"/>
                </a:solidFill>
              </a:rPr>
              <a:t>Вещи, которые мы делаем на автомате - </a:t>
            </a:r>
            <a:r>
              <a:rPr lang="en" sz="2400" b="1">
                <a:solidFill>
                  <a:srgbClr val="E91D63"/>
                </a:solidFill>
              </a:rPr>
              <a:t>делать осознанно.</a:t>
            </a:r>
            <a:endParaRPr sz="2400">
              <a:solidFill>
                <a:srgbClr val="424242"/>
              </a:solidFill>
            </a:endParaRPr>
          </a:p>
        </p:txBody>
      </p:sp>
      <p:pic>
        <p:nvPicPr>
          <p:cNvPr id="375" name="Google Shape;37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2163" y="1106000"/>
            <a:ext cx="2479674" cy="373270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0"/>
          <p:cNvSpPr txBox="1"/>
          <p:nvPr/>
        </p:nvSpPr>
        <p:spPr>
          <a:xfrm>
            <a:off x="6033875" y="1895900"/>
            <a:ext cx="2870700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424242"/>
                </a:solidFill>
              </a:rPr>
              <a:t>Например: чистить зубы, ставить чайник, ехать на работу.</a:t>
            </a:r>
            <a:endParaRPr sz="2400">
              <a:solidFill>
                <a:srgbClr val="424242"/>
              </a:solidFill>
            </a:endParaRPr>
          </a:p>
        </p:txBody>
      </p:sp>
      <p:sp>
        <p:nvSpPr>
          <p:cNvPr id="377" name="Google Shape;377;p50"/>
          <p:cNvSpPr/>
          <p:nvPr/>
        </p:nvSpPr>
        <p:spPr>
          <a:xfrm>
            <a:off x="6230475" y="3866025"/>
            <a:ext cx="2790300" cy="1120200"/>
          </a:xfrm>
          <a:prstGeom prst="cloudCallout">
            <a:avLst>
              <a:gd name="adj1" fmla="val -67486"/>
              <a:gd name="adj2" fmla="val -58068"/>
            </a:avLst>
          </a:prstGeom>
          <a:solidFill>
            <a:srgbClr val="FFFFFF"/>
          </a:solidFill>
          <a:ln w="19050" cap="flat" cmpd="sng">
            <a:solidFill>
              <a:srgbClr val="0090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Это упражнение на осознанность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Неформальные практики медитации: Якори дыхания</a:t>
            </a:r>
            <a:endParaRPr/>
          </a:p>
        </p:txBody>
      </p:sp>
      <p:sp>
        <p:nvSpPr>
          <p:cNvPr id="383" name="Google Shape;383;p51"/>
          <p:cNvSpPr/>
          <p:nvPr/>
        </p:nvSpPr>
        <p:spPr>
          <a:xfrm>
            <a:off x="535778" y="1420650"/>
            <a:ext cx="1839900" cy="2711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90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24242"/>
                </a:solidFill>
              </a:rPr>
              <a:t>Вдох-выдох-1</a:t>
            </a:r>
            <a:endParaRPr sz="180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24242"/>
                </a:solidFill>
              </a:rPr>
              <a:t>Вдох-выдох-2</a:t>
            </a:r>
            <a:endParaRPr sz="180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24242"/>
                </a:solidFill>
              </a:rPr>
              <a:t>…</a:t>
            </a:r>
            <a:endParaRPr sz="180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24242"/>
                </a:solidFill>
              </a:rPr>
              <a:t>Вдох-выдох-10</a:t>
            </a:r>
            <a:endParaRPr sz="180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424242"/>
                </a:solidFill>
              </a:rPr>
              <a:t>и обратно.</a:t>
            </a:r>
            <a:endParaRPr/>
          </a:p>
        </p:txBody>
      </p:sp>
      <p:sp>
        <p:nvSpPr>
          <p:cNvPr id="384" name="Google Shape;384;p51"/>
          <p:cNvSpPr/>
          <p:nvPr/>
        </p:nvSpPr>
        <p:spPr>
          <a:xfrm>
            <a:off x="2598175" y="1420650"/>
            <a:ext cx="1839900" cy="2711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90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</a:rPr>
              <a:t>1-вдох-выдох</a:t>
            </a:r>
            <a:endParaRPr sz="180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</a:rPr>
              <a:t>2-вдох-выдох</a:t>
            </a:r>
            <a:endParaRPr sz="180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</a:rPr>
              <a:t>…</a:t>
            </a:r>
            <a:endParaRPr sz="180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</a:rPr>
              <a:t>10-вдох-выдох</a:t>
            </a:r>
            <a:endParaRPr sz="180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424242"/>
                </a:solidFill>
              </a:rPr>
              <a:t>и обратно</a:t>
            </a:r>
            <a:endParaRPr sz="1800">
              <a:solidFill>
                <a:srgbClr val="424242"/>
              </a:solidFill>
            </a:endParaRPr>
          </a:p>
        </p:txBody>
      </p:sp>
      <p:sp>
        <p:nvSpPr>
          <p:cNvPr id="385" name="Google Shape;385;p51"/>
          <p:cNvSpPr/>
          <p:nvPr/>
        </p:nvSpPr>
        <p:spPr>
          <a:xfrm>
            <a:off x="4594700" y="1420650"/>
            <a:ext cx="1839900" cy="2711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90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424242"/>
                </a:solidFill>
              </a:rPr>
              <a:t>Следить за дыханием, за полным процессом - 2 минуты</a:t>
            </a:r>
            <a:endParaRPr sz="1800">
              <a:solidFill>
                <a:srgbClr val="424242"/>
              </a:solidFill>
            </a:endParaRPr>
          </a:p>
        </p:txBody>
      </p:sp>
      <p:sp>
        <p:nvSpPr>
          <p:cNvPr id="386" name="Google Shape;386;p51"/>
          <p:cNvSpPr/>
          <p:nvPr/>
        </p:nvSpPr>
        <p:spPr>
          <a:xfrm>
            <a:off x="6636050" y="1420650"/>
            <a:ext cx="1839900" cy="2711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90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424242"/>
                </a:solidFill>
              </a:rPr>
              <a:t>Во время дыхания концентрироваться только на ощущениях ноздрей</a:t>
            </a:r>
            <a:endParaRPr sz="1800">
              <a:solidFill>
                <a:srgbClr val="424242"/>
              </a:solidFill>
            </a:endParaRPr>
          </a:p>
        </p:txBody>
      </p:sp>
      <p:sp>
        <p:nvSpPr>
          <p:cNvPr id="387" name="Google Shape;387;p51"/>
          <p:cNvSpPr/>
          <p:nvPr/>
        </p:nvSpPr>
        <p:spPr>
          <a:xfrm>
            <a:off x="6286425" y="3747025"/>
            <a:ext cx="2790300" cy="1349100"/>
          </a:xfrm>
          <a:prstGeom prst="cloudCallout">
            <a:avLst>
              <a:gd name="adj1" fmla="val -51205"/>
              <a:gd name="adj2" fmla="val -61630"/>
            </a:avLst>
          </a:prstGeom>
          <a:solidFill>
            <a:srgbClr val="FFFFFF"/>
          </a:solidFill>
          <a:ln w="19050" cap="flat" cmpd="sng">
            <a:solidFill>
              <a:srgbClr val="0090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Это можно делать 1 раз в день, когда нужно расслабиться</a:t>
            </a:r>
            <a:endParaRPr/>
          </a:p>
        </p:txBody>
      </p:sp>
      <p:sp>
        <p:nvSpPr>
          <p:cNvPr id="388" name="Google Shape;388;p51"/>
          <p:cNvSpPr txBox="1"/>
          <p:nvPr/>
        </p:nvSpPr>
        <p:spPr>
          <a:xfrm>
            <a:off x="525450" y="4370800"/>
            <a:ext cx="23421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блока по 2 минуты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Стадия 1: “Медовый месяц”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0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Работник доволен работой и заданиями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Энтузиазм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Эйфория, работа нравится так, что готов проводить там всё время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По мере продолжения рабочих стрессов профессиональная деятельность начинает приносить все меньше удовольствия и работник становится менее энергичным.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175" y="1268375"/>
            <a:ext cx="3300500" cy="33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Примеры потребностей</a:t>
            </a:r>
            <a:endParaRPr b="1">
              <a:solidFill>
                <a:schemeClr val="dk2"/>
              </a:solidFill>
            </a:endParaRPr>
          </a:p>
        </p:txBody>
      </p:sp>
      <p:graphicFrame>
        <p:nvGraphicFramePr>
          <p:cNvPr id="394" name="Google Shape;394;p52"/>
          <p:cNvGraphicFramePr/>
          <p:nvPr/>
        </p:nvGraphicFramePr>
        <p:xfrm>
          <a:off x="126738" y="146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{15F43875-1AC2-4D33-9C6B-5599CB5FB399}</a:tableStyleId>
              </a:tblPr>
              <a:tblGrid>
                <a:gridCol w="1398150"/>
                <a:gridCol w="1151600"/>
                <a:gridCol w="1073175"/>
                <a:gridCol w="1162800"/>
                <a:gridCol w="1129225"/>
                <a:gridCol w="1476575"/>
                <a:gridCol w="1532600"/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Благополучие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Самостоятельность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Смысл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Самоуважение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Самовыражение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Физическое выживание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Социальные связи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Живость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Красота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Комфорт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Легкость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Наслаждение жизнью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Безопасность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Веселье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Ясность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Мир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Отдых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Выбор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Творчество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Пространство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Связь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Участие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Цель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Служение жизни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Личность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Любовь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Принятие себя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Вызов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Творчество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Развитие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Вдохновение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Обучение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Воздух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Вода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Здоровый сон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Питание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Сексуальность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Жилище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Прикосновение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Принадлежность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Забота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Ясность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Близость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Эмпатия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Равные возможности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Обратная связь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Честность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Стадия 2: “Недостаток топлива”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248324" y="1074150"/>
            <a:ext cx="2881500" cy="25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Усталость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Апатия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Проблемы со сном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Отстранённость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Дистанцирование от работы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1600"/>
              </a:spcAft>
              <a:buSzPts val="1600"/>
              <a:buChar char="●"/>
            </a:pPr>
            <a:r>
              <a:rPr lang="en" sz="1600"/>
              <a:t>Цинизм</a:t>
            </a:r>
            <a:endParaRPr sz="1600"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l="4511" t="9926" r="4538" b="2767"/>
          <a:stretch/>
        </p:blipFill>
        <p:spPr>
          <a:xfrm>
            <a:off x="464100" y="1074150"/>
            <a:ext cx="2881600" cy="33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Стадия 2: “Недостаток топлива”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248324" y="1074150"/>
            <a:ext cx="2881500" cy="25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Усталость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Апатия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Проблемы со сном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Отстранённость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Дистанцирование от работы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1600"/>
              </a:spcAft>
              <a:buSzPts val="1600"/>
              <a:buChar char="●"/>
            </a:pPr>
            <a:r>
              <a:rPr lang="en" sz="1600"/>
              <a:t>Цинизм</a:t>
            </a:r>
            <a:endParaRPr sz="1600"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l="4511" t="9926" r="4538" b="2767"/>
          <a:stretch/>
        </p:blipFill>
        <p:spPr>
          <a:xfrm>
            <a:off x="464100" y="1074150"/>
            <a:ext cx="2881600" cy="33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/>
          <p:nvPr/>
        </p:nvSpPr>
        <p:spPr>
          <a:xfrm>
            <a:off x="6723625" y="2541475"/>
            <a:ext cx="1758900" cy="5727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Дополнительная мотивация</a:t>
            </a:r>
            <a:endParaRPr b="1"/>
          </a:p>
        </p:txBody>
      </p:sp>
      <p:sp>
        <p:nvSpPr>
          <p:cNvPr id="94" name="Google Shape;94;p18"/>
          <p:cNvSpPr/>
          <p:nvPr/>
        </p:nvSpPr>
        <p:spPr>
          <a:xfrm>
            <a:off x="6279625" y="1124600"/>
            <a:ext cx="2646900" cy="105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Потеря интереса к труду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Исчезает привлекательность работы в организации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Снижение продуктивности</a:t>
            </a: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6305425" y="3477150"/>
            <a:ext cx="2595300" cy="132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Используя НЗ (неприкосновенные запасы энергии), работник показывает высокие результаты, </a:t>
            </a:r>
            <a:r>
              <a:rPr lang="en" b="1"/>
              <a:t>но за счет своего здоровья.</a:t>
            </a:r>
            <a:endParaRPr b="1"/>
          </a:p>
        </p:txBody>
      </p:sp>
      <p:cxnSp>
        <p:nvCxnSpPr>
          <p:cNvPr id="96" name="Google Shape;96;p18"/>
          <p:cNvCxnSpPr>
            <a:stCxn id="93" idx="0"/>
            <a:endCxn id="94" idx="2"/>
          </p:cNvCxnSpPr>
          <p:nvPr/>
        </p:nvCxnSpPr>
        <p:spPr>
          <a:xfrm rot="10800000">
            <a:off x="7603075" y="2178475"/>
            <a:ext cx="0" cy="36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8"/>
          <p:cNvCxnSpPr>
            <a:stCxn id="93" idx="2"/>
            <a:endCxn id="95" idx="0"/>
          </p:cNvCxnSpPr>
          <p:nvPr/>
        </p:nvCxnSpPr>
        <p:spPr>
          <a:xfrm>
            <a:off x="7603075" y="3114175"/>
            <a:ext cx="0" cy="36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" name="Google Shape;98;p18"/>
          <p:cNvSpPr txBox="1"/>
          <p:nvPr/>
        </p:nvSpPr>
        <p:spPr>
          <a:xfrm>
            <a:off x="7552525" y="2225450"/>
            <a:ext cx="6714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Нет</a:t>
            </a:r>
            <a:endParaRPr b="1"/>
          </a:p>
        </p:txBody>
      </p:sp>
      <p:sp>
        <p:nvSpPr>
          <p:cNvPr id="99" name="Google Shape;99;p18"/>
          <p:cNvSpPr txBox="1"/>
          <p:nvPr/>
        </p:nvSpPr>
        <p:spPr>
          <a:xfrm>
            <a:off x="7552525" y="3063650"/>
            <a:ext cx="6714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Есть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Стадия 3: Хронические симптомы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14300" cy="3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Измождение и подверженность заболеваниям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Психологические переживания: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хроническая раздражительность;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обостренная злоба;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чувство подавленности, «загнанности в угол»;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постоянное переживание нехватки времени (синдром менеджера).</a:t>
            </a:r>
            <a:endParaRPr sz="1800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125" y="1152475"/>
            <a:ext cx="3606175" cy="349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Стадия 4: Кризис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869675" y="973800"/>
            <a:ext cx="4962600" cy="33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Развитие </a:t>
            </a:r>
            <a:r>
              <a:rPr lang="en" b="1"/>
              <a:t>хронических заболеваний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Частичная или полная потеря работоспособности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Усиление переживания неудовлетворённости собственной эффективностью и качеством жизни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73875"/>
            <a:ext cx="3374500" cy="33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Стадия 5: “Пробивание стены”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7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Физические и психологические проблемы переходят в острую форму и могут спровоцировать развитие опасных заболеваний, угрожающих жизни человека.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У работника появляется столько проблем, что его карьера находится под угрозой.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4196"/>
          <a:stretch/>
        </p:blipFill>
        <p:spPr>
          <a:xfrm>
            <a:off x="2701850" y="2871175"/>
            <a:ext cx="3740325" cy="20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</Words>
  <Application>Microsoft Office PowerPoint</Application>
  <PresentationFormat>Экран (16:9)</PresentationFormat>
  <Paragraphs>248</Paragraphs>
  <Slides>40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Source Code Pro</vt:lpstr>
      <vt:lpstr>Simple Light</vt:lpstr>
      <vt:lpstr>Эмоциональное выгорание</vt:lpstr>
      <vt:lpstr>Эмоциональное выгорание: аспекты</vt:lpstr>
      <vt:lpstr>Физиологический аспект: модель Гринберга</vt:lpstr>
      <vt:lpstr>Стадия 1: “Медовый месяц”</vt:lpstr>
      <vt:lpstr>Стадия 2: “Недостаток топлива”</vt:lpstr>
      <vt:lpstr>Стадия 2: “Недостаток топлива”</vt:lpstr>
      <vt:lpstr>Стадия 3: Хронические симптомы</vt:lpstr>
      <vt:lpstr>Стадия 4: Кризис</vt:lpstr>
      <vt:lpstr>Стадия 5: “Пробивание стены”</vt:lpstr>
      <vt:lpstr>Баланс “Работа - Личная жизнь”</vt:lpstr>
      <vt:lpstr>Баланс “Работа - Личная жизнь” </vt:lpstr>
      <vt:lpstr>Баланс “Работа - Личная жизнь” </vt:lpstr>
      <vt:lpstr>Амигдала</vt:lpstr>
      <vt:lpstr>Страх vs тревога </vt:lpstr>
      <vt:lpstr>Способы снизить тревогу</vt:lpstr>
      <vt:lpstr>Укрощение Амигдалы</vt:lpstr>
      <vt:lpstr>Прежде чем начинать любое дело - убедитесь в наличии ресурса!</vt:lpstr>
      <vt:lpstr>Генетический аспект</vt:lpstr>
      <vt:lpstr>Как работает зависимость</vt:lpstr>
      <vt:lpstr>Фиксация убытков: чего не замечают?</vt:lpstr>
      <vt:lpstr>В любом деле главное - вовремя остановиться</vt:lpstr>
      <vt:lpstr>Психологический аспект</vt:lpstr>
      <vt:lpstr>Психологический аспект</vt:lpstr>
      <vt:lpstr>Психологический аспект</vt:lpstr>
      <vt:lpstr>Психологический аспект</vt:lpstr>
      <vt:lpstr>Ненасильственное общение (ННО)</vt:lpstr>
      <vt:lpstr>Наблюдение без оценки</vt:lpstr>
      <vt:lpstr>Чувства</vt:lpstr>
      <vt:lpstr>Потребности</vt:lpstr>
      <vt:lpstr>Просьба</vt:lpstr>
      <vt:lpstr>Презентация PowerPoint</vt:lpstr>
      <vt:lpstr>Созависимые отношения</vt:lpstr>
      <vt:lpstr>Как выйти из дефицитарного состояния</vt:lpstr>
      <vt:lpstr>А как туда не войти? Помним про...</vt:lpstr>
      <vt:lpstr>Время задавать вопросы</vt:lpstr>
      <vt:lpstr>Формальная и неформальная практики медитации - в чем разница? </vt:lpstr>
      <vt:lpstr>Неформальные практики медитации</vt:lpstr>
      <vt:lpstr>Неформальные практики медитации</vt:lpstr>
      <vt:lpstr>Неформальные практики медитации: Якори дыхания</vt:lpstr>
      <vt:lpstr>Примеры потребностей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Эмоциональное выгорание</dc:title>
  <cp:lastModifiedBy>Владислав Орликов</cp:lastModifiedBy>
  <cp:revision>1</cp:revision>
  <dcterms:modified xsi:type="dcterms:W3CDTF">2019-11-15T06:44:53Z</dcterms:modified>
</cp:coreProperties>
</file>