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JetBrains Mono" panose="020B060402020202020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boto Light" panose="02000000000000000000" pitchFamily="2" charset="0"/>
      <p:regular r:id="rId32"/>
      <p:bold r:id="rId33"/>
      <p:italic r:id="rId34"/>
      <p:boldItalic r:id="rId35"/>
    </p:embeddedFont>
    <p:embeddedFont>
      <p:font typeface="Roboto Medium" panose="02000000000000000000" pitchFamily="2" charset="0"/>
      <p:regular r:id="rId36"/>
      <p:bold r:id="rId37"/>
      <p:italic r:id="rId38"/>
      <p:boldItalic r:id="rId39"/>
    </p:embeddedFont>
    <p:embeddedFont>
      <p:font typeface="Roboto Thin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53F37-A426-45C1-ADDB-FE324DEDE13C}" v="5" dt="2021-10-29T11:25:20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v.ko" userId="zSmxKQhKWDM+Mn86bQcT7toCqL/3prSAuro35/ZOhtU=" providerId="None" clId="Web-{4A453F37-A426-45C1-ADDB-FE324DEDE13C}"/>
    <pc:docChg chg="modSld">
      <pc:chgData name="brov.ko" userId="zSmxKQhKWDM+Mn86bQcT7toCqL/3prSAuro35/ZOhtU=" providerId="None" clId="Web-{4A453F37-A426-45C1-ADDB-FE324DEDE13C}" dt="2021-10-29T11:25:20.316" v="4" actId="14100"/>
      <pc:docMkLst>
        <pc:docMk/>
      </pc:docMkLst>
      <pc:sldChg chg="addSp delSp modSp delAnim">
        <pc:chgData name="brov.ko" userId="zSmxKQhKWDM+Mn86bQcT7toCqL/3prSAuro35/ZOhtU=" providerId="None" clId="Web-{4A453F37-A426-45C1-ADDB-FE324DEDE13C}" dt="2021-10-29T11:25:20.316" v="4" actId="14100"/>
        <pc:sldMkLst>
          <pc:docMk/>
          <pc:sldMk cId="0" sldId="272"/>
        </pc:sldMkLst>
        <pc:picChg chg="add mod">
          <ac:chgData name="brov.ko" userId="zSmxKQhKWDM+Mn86bQcT7toCqL/3prSAuro35/ZOhtU=" providerId="None" clId="Web-{4A453F37-A426-45C1-ADDB-FE324DEDE13C}" dt="2021-10-29T11:25:20.316" v="4" actId="14100"/>
          <ac:picMkLst>
            <pc:docMk/>
            <pc:sldMk cId="0" sldId="272"/>
            <ac:picMk id="2" creationId="{2DECC147-10EC-404E-A90E-4EAB541F37E3}"/>
          </ac:picMkLst>
        </pc:picChg>
        <pc:picChg chg="del">
          <ac:chgData name="brov.ko" userId="zSmxKQhKWDM+Mn86bQcT7toCqL/3prSAuro35/ZOhtU=" providerId="None" clId="Web-{4A453F37-A426-45C1-ADDB-FE324DEDE13C}" dt="2021-10-29T11:24:20.533" v="0"/>
          <ac:picMkLst>
            <pc:docMk/>
            <pc:sldMk cId="0" sldId="272"/>
            <ac:picMk id="43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3301736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d3301736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fcb52f124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fcb52f124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cb52f124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fcb52f124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b198662f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fb198662f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fcb52f124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fcb52f124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fcb52f124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fcb52f124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b198662f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b198662f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e45fc102e8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e45fc102e8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b894dc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fb894dc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f69179e0b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f69179e0b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fb198662f6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fb198662f6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b894dc2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b894dc2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b198662f6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fb198662f6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b198662f6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fb198662f6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f9e501e2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f9e501e2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6603ef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f6603ef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b198662f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b198662f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b198662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fb198662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fb198662f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fb198662f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fb198662f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fb198662f6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fb198662f6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fb198662f6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quantori.com/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ori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5220000" y="1421675"/>
            <a:ext cx="3204000" cy="22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3200"/>
              <a:buFont typeface="Roboto Light"/>
              <a:buNone/>
              <a:defRPr sz="3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0045" y="486001"/>
            <a:ext cx="1787085" cy="41996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ctrTitle" idx="2"/>
          </p:nvPr>
        </p:nvSpPr>
        <p:spPr>
          <a:xfrm>
            <a:off x="5220000" y="4108225"/>
            <a:ext cx="3204000" cy="42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200"/>
              <a:buFont typeface="Roboto Thin"/>
              <a:buNone/>
              <a:defRPr sz="12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000"/>
              <a:buFont typeface="Roboto Thin"/>
              <a:buNone/>
              <a:defRPr sz="10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000"/>
              <a:buFont typeface="Roboto Thin"/>
              <a:buNone/>
              <a:defRPr sz="10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000"/>
              <a:buFont typeface="Roboto Thin"/>
              <a:buNone/>
              <a:defRPr sz="10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000"/>
              <a:buFont typeface="Roboto Thin"/>
              <a:buNone/>
              <a:defRPr sz="10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000"/>
              <a:buFont typeface="Roboto Thin"/>
              <a:buNone/>
              <a:defRPr sz="10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000"/>
              <a:buFont typeface="Roboto Thin"/>
              <a:buNone/>
              <a:defRPr sz="10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000"/>
              <a:buFont typeface="Roboto Thin"/>
              <a:buNone/>
              <a:defRPr sz="10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000"/>
              <a:buFont typeface="Roboto Thin"/>
              <a:buNone/>
              <a:defRPr sz="10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88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306">
          <p15:clr>
            <a:srgbClr val="FA7B17"/>
          </p15:clr>
        </p15:guide>
        <p15:guide id="4" orient="horz" pos="2852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896">
          <p15:clr>
            <a:srgbClr val="FA7B17"/>
          </p15:clr>
        </p15:guide>
        <p15:guide id="7" orient="horz" pos="2301">
          <p15:clr>
            <a:srgbClr val="FA7B17"/>
          </p15:clr>
        </p15:guide>
        <p15:guide id="8" orient="horz" pos="2588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1332000" y="857250"/>
            <a:ext cx="6480000" cy="171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2400"/>
              <a:buFont typeface="Roboto Light"/>
              <a:buNone/>
              <a:defRPr sz="24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2400"/>
              <a:buNone/>
              <a:defRPr sz="24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2400"/>
              <a:buNone/>
              <a:defRPr sz="24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2400"/>
              <a:buNone/>
              <a:defRPr sz="24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2400"/>
              <a:buNone/>
              <a:defRPr sz="24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2400"/>
              <a:buNone/>
              <a:defRPr sz="24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2400"/>
              <a:buNone/>
              <a:defRPr sz="24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2400"/>
              <a:buNone/>
              <a:defRPr sz="24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2400"/>
              <a:buNone/>
              <a:defRPr sz="24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29000"/>
            <a:ext cx="9144000" cy="1714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39">
          <p15:clr>
            <a:srgbClr val="FA7B17"/>
          </p15:clr>
        </p15:guide>
        <p15:guide id="2" pos="4921">
          <p15:clr>
            <a:srgbClr val="FA7B17"/>
          </p15:clr>
        </p15:guide>
        <p15:guide id="3" orient="horz" pos="1620">
          <p15:clr>
            <a:srgbClr val="FA7B17"/>
          </p15:clr>
        </p15:guide>
        <p15:guide id="4" orient="horz" pos="54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колонки">
  <p:cSld name="TITLE_AND_BODY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>
            <a:spLocks noGrp="1"/>
          </p:cNvSpPr>
          <p:nvPr>
            <p:ph type="title" idx="2"/>
          </p:nvPr>
        </p:nvSpPr>
        <p:spPr>
          <a:xfrm>
            <a:off x="720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720000" y="1701000"/>
            <a:ext cx="2340000" cy="283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 idx="3"/>
          </p:nvPr>
        </p:nvSpPr>
        <p:spPr>
          <a:xfrm>
            <a:off x="3402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3402000" y="1701000"/>
            <a:ext cx="2340000" cy="283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 idx="5"/>
          </p:nvPr>
        </p:nvSpPr>
        <p:spPr>
          <a:xfrm>
            <a:off x="6084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6084000" y="1701000"/>
            <a:ext cx="2340000" cy="283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1928">
          <p15:clr>
            <a:srgbClr val="FA7B17"/>
          </p15:clr>
        </p15:guide>
        <p15:guide id="9" pos="2143">
          <p15:clr>
            <a:srgbClr val="FA7B17"/>
          </p15:clr>
        </p15:guide>
        <p15:guide id="10" pos="3617">
          <p15:clr>
            <a:srgbClr val="FA7B17"/>
          </p15:clr>
        </p15:guide>
        <p15:guide id="11" pos="3832">
          <p15:clr>
            <a:srgbClr val="FA7B17"/>
          </p15:clr>
        </p15:guide>
        <p15:guide id="12" orient="horz" pos="424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колонки: 6 блоков (Заголовок и Текст)">
  <p:cSld name="TITLE_AND_BODY_5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title" idx="2"/>
          </p:nvPr>
        </p:nvSpPr>
        <p:spPr>
          <a:xfrm>
            <a:off x="720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720000" y="1701000"/>
            <a:ext cx="2340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 idx="3"/>
          </p:nvPr>
        </p:nvSpPr>
        <p:spPr>
          <a:xfrm>
            <a:off x="3402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3402000" y="1701000"/>
            <a:ext cx="2340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 idx="5"/>
          </p:nvPr>
        </p:nvSpPr>
        <p:spPr>
          <a:xfrm>
            <a:off x="6084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6"/>
          </p:nvPr>
        </p:nvSpPr>
        <p:spPr>
          <a:xfrm>
            <a:off x="6084000" y="1701000"/>
            <a:ext cx="2340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 idx="7"/>
          </p:nvPr>
        </p:nvSpPr>
        <p:spPr>
          <a:xfrm>
            <a:off x="720000" y="2916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8"/>
          </p:nvPr>
        </p:nvSpPr>
        <p:spPr>
          <a:xfrm>
            <a:off x="720000" y="3564000"/>
            <a:ext cx="2340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9"/>
          </p:nvPr>
        </p:nvSpPr>
        <p:spPr>
          <a:xfrm>
            <a:off x="3402000" y="2916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3"/>
          </p:nvPr>
        </p:nvSpPr>
        <p:spPr>
          <a:xfrm>
            <a:off x="3402000" y="3564000"/>
            <a:ext cx="2340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14"/>
          </p:nvPr>
        </p:nvSpPr>
        <p:spPr>
          <a:xfrm>
            <a:off x="6084000" y="2916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5"/>
          </p:nvPr>
        </p:nvSpPr>
        <p:spPr>
          <a:xfrm>
            <a:off x="6084000" y="3564000"/>
            <a:ext cx="2340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1928">
          <p15:clr>
            <a:srgbClr val="FA7B17"/>
          </p15:clr>
        </p15:guide>
        <p15:guide id="9" pos="2143">
          <p15:clr>
            <a:srgbClr val="FA7B17"/>
          </p15:clr>
        </p15:guide>
        <p15:guide id="10" pos="3617">
          <p15:clr>
            <a:srgbClr val="FA7B17"/>
          </p15:clr>
        </p15:guide>
        <p15:guide id="11" pos="3832">
          <p15:clr>
            <a:srgbClr val="FA7B17"/>
          </p15:clr>
        </p15:guide>
        <p15:guide id="12" orient="horz" pos="424">
          <p15:clr>
            <a:srgbClr val="FA7B17"/>
          </p15:clr>
        </p15:guide>
        <p15:guide id="13" orient="horz" pos="1837">
          <p15:clr>
            <a:srgbClr val="FA7B17"/>
          </p15:clr>
        </p15:guide>
        <p15:guide id="14" orient="horz" pos="1684">
          <p15:clr>
            <a:srgbClr val="FA7B17"/>
          </p15:clr>
        </p15:guide>
        <p15:guide id="15" orient="horz" pos="2143">
          <p15:clr>
            <a:srgbClr val="FA7B17"/>
          </p15:clr>
        </p15:guide>
        <p15:guide id="16" orient="horz" pos="2245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колонки: Заголовок / Картинка / Текст">
  <p:cSld name="TITLE_AND_BODY_4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>
            <a:spLocks noGrp="1"/>
          </p:cNvSpPr>
          <p:nvPr>
            <p:ph type="title" idx="2"/>
          </p:nvPr>
        </p:nvSpPr>
        <p:spPr>
          <a:xfrm>
            <a:off x="720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720000" y="3124913"/>
            <a:ext cx="23400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3"/>
          </p:nvPr>
        </p:nvSpPr>
        <p:spPr>
          <a:xfrm>
            <a:off x="3402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4"/>
          </p:nvPr>
        </p:nvSpPr>
        <p:spPr>
          <a:xfrm>
            <a:off x="3402000" y="3124913"/>
            <a:ext cx="23400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5"/>
          </p:nvPr>
        </p:nvSpPr>
        <p:spPr>
          <a:xfrm>
            <a:off x="6084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6"/>
          </p:nvPr>
        </p:nvSpPr>
        <p:spPr>
          <a:xfrm>
            <a:off x="6084000" y="3124913"/>
            <a:ext cx="23400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3402000" y="1701000"/>
            <a:ext cx="2340000" cy="12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6084000" y="1701000"/>
            <a:ext cx="2340000" cy="12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720000" y="1701000"/>
            <a:ext cx="2340000" cy="12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1928">
          <p15:clr>
            <a:srgbClr val="FA7B17"/>
          </p15:clr>
        </p15:guide>
        <p15:guide id="9" pos="2143">
          <p15:clr>
            <a:srgbClr val="FA7B17"/>
          </p15:clr>
        </p15:guide>
        <p15:guide id="10" pos="3617">
          <p15:clr>
            <a:srgbClr val="FA7B17"/>
          </p15:clr>
        </p15:guide>
        <p15:guide id="11" pos="3832">
          <p15:clr>
            <a:srgbClr val="FA7B17"/>
          </p15:clr>
        </p15:guide>
        <p15:guide id="12" orient="horz" pos="424">
          <p15:clr>
            <a:srgbClr val="FA7B17"/>
          </p15:clr>
        </p15:guide>
        <p15:guide id="13" orient="horz" pos="1888">
          <p15:clr>
            <a:srgbClr val="FA7B17"/>
          </p15:clr>
        </p15:guide>
        <p15:guide id="14" orient="horz" pos="1968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колонки: Заголовок и Картинка">
  <p:cSld name="TITLE_AND_BODY_3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>
            <a:spLocks noGrp="1"/>
          </p:cNvSpPr>
          <p:nvPr>
            <p:ph type="title" idx="2"/>
          </p:nvPr>
        </p:nvSpPr>
        <p:spPr>
          <a:xfrm>
            <a:off x="720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 idx="3"/>
          </p:nvPr>
        </p:nvSpPr>
        <p:spPr>
          <a:xfrm>
            <a:off x="3402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 idx="4"/>
          </p:nvPr>
        </p:nvSpPr>
        <p:spPr>
          <a:xfrm>
            <a:off x="6084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720000" y="1701000"/>
            <a:ext cx="2340000" cy="283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3402000" y="1701000"/>
            <a:ext cx="2340000" cy="283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6084000" y="1701000"/>
            <a:ext cx="2340000" cy="283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1928">
          <p15:clr>
            <a:srgbClr val="FA7B17"/>
          </p15:clr>
        </p15:guide>
        <p15:guide id="9" pos="2143">
          <p15:clr>
            <a:srgbClr val="FA7B17"/>
          </p15:clr>
        </p15:guide>
        <p15:guide id="10" pos="3617">
          <p15:clr>
            <a:srgbClr val="FA7B17"/>
          </p15:clr>
        </p15:guide>
        <p15:guide id="11" pos="3832">
          <p15:clr>
            <a:srgbClr val="FA7B17"/>
          </p15:clr>
        </p15:guide>
        <p15:guide id="12" orient="horz" pos="424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колонки: Картинка, Подпись">
  <p:cSld name="TITLE_AND_BODY_3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720000" y="4212068"/>
            <a:ext cx="2340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2"/>
          </p:nvPr>
        </p:nvSpPr>
        <p:spPr>
          <a:xfrm>
            <a:off x="3402000" y="4212068"/>
            <a:ext cx="2340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6084000" y="4212068"/>
            <a:ext cx="2340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3401975" y="1055475"/>
            <a:ext cx="2340000" cy="299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720000" y="1055475"/>
            <a:ext cx="2340000" cy="299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6083950" y="1055475"/>
            <a:ext cx="2340000" cy="299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pos="1928">
          <p15:clr>
            <a:srgbClr val="FA7B17"/>
          </p15:clr>
        </p15:guide>
        <p15:guide id="7" pos="2143">
          <p15:clr>
            <a:srgbClr val="FA7B17"/>
          </p15:clr>
        </p15:guide>
        <p15:guide id="8" pos="3617">
          <p15:clr>
            <a:srgbClr val="FA7B17"/>
          </p15:clr>
        </p15:guide>
        <p15:guide id="9" pos="3832">
          <p15:clr>
            <a:srgbClr val="FA7B17"/>
          </p15:clr>
        </p15:guide>
        <p15:guide id="10" orient="horz" pos="424">
          <p15:clr>
            <a:srgbClr val="FA7B17"/>
          </p15:clr>
        </p15:guide>
        <p15:guide id="11" orient="horz" pos="2653">
          <p15:clr>
            <a:srgbClr val="FA7B17"/>
          </p15:clr>
        </p15:guide>
        <p15:guide id="12" orient="horz" pos="2551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и Подпись">
  <p:cSld name="TITLE_AND_BODY_2_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>
            <a:spLocks noGrp="1"/>
          </p:cNvSpPr>
          <p:nvPr>
            <p:ph type="subTitle" idx="1"/>
          </p:nvPr>
        </p:nvSpPr>
        <p:spPr>
          <a:xfrm>
            <a:off x="720000" y="4212068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/>
          <p:nvPr/>
        </p:nvSpPr>
        <p:spPr>
          <a:xfrm>
            <a:off x="720000" y="1055475"/>
            <a:ext cx="7704000" cy="299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2551">
          <p15:clr>
            <a:srgbClr val="FA7B17"/>
          </p15:clr>
        </p15:guide>
        <p15:guide id="7" orient="horz" pos="2653">
          <p15:clr>
            <a:srgbClr val="FA7B17"/>
          </p15:clr>
        </p15:guide>
        <p15:guide id="8" orient="horz" pos="424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Подзаголовок и Картинка">
  <p:cSld name="TITLE_AND_BODY_2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>
            <a:spLocks noGrp="1"/>
          </p:cNvSpPr>
          <p:nvPr>
            <p:ph type="title" idx="2"/>
          </p:nvPr>
        </p:nvSpPr>
        <p:spPr>
          <a:xfrm>
            <a:off x="720000" y="1053000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/>
          <p:nvPr/>
        </p:nvSpPr>
        <p:spPr>
          <a:xfrm>
            <a:off x="720000" y="1539000"/>
            <a:ext cx="7704000" cy="299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867">
          <p15:clr>
            <a:srgbClr val="FA7B17"/>
          </p15:clr>
        </p15:guide>
        <p15:guide id="7" orient="horz" pos="969">
          <p15:clr>
            <a:srgbClr val="FA7B17"/>
          </p15:clr>
        </p15:guide>
        <p15:guide id="8" orient="horz" pos="424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слева, Картинка справа">
  <p:cSld name="TITLE_AND_BODY_2_3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>
            <a:spLocks noGrp="1"/>
          </p:cNvSpPr>
          <p:nvPr>
            <p:ph type="title" idx="2"/>
          </p:nvPr>
        </p:nvSpPr>
        <p:spPr>
          <a:xfrm>
            <a:off x="720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1"/>
          </p:nvPr>
        </p:nvSpPr>
        <p:spPr>
          <a:xfrm>
            <a:off x="720000" y="1701000"/>
            <a:ext cx="2340000" cy="283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/>
          <p:nvPr/>
        </p:nvSpPr>
        <p:spPr>
          <a:xfrm>
            <a:off x="3402000" y="1055475"/>
            <a:ext cx="5022000" cy="3480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1928">
          <p15:clr>
            <a:srgbClr val="FA7B17"/>
          </p15:clr>
        </p15:guide>
        <p15:guide id="9" pos="2143">
          <p15:clr>
            <a:srgbClr val="FA7B17"/>
          </p15:clr>
        </p15:guide>
        <p15:guide id="10" orient="horz" pos="424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справа, Картинка слева">
  <p:cSld name="TITLE_AND_BODY_2_3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>
            <a:spLocks noGrp="1"/>
          </p:cNvSpPr>
          <p:nvPr>
            <p:ph type="title" idx="2"/>
          </p:nvPr>
        </p:nvSpPr>
        <p:spPr>
          <a:xfrm>
            <a:off x="6084000" y="1053000"/>
            <a:ext cx="2340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6084000" y="1701000"/>
            <a:ext cx="2340000" cy="283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720000" y="1055475"/>
            <a:ext cx="5022000" cy="3480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3617">
          <p15:clr>
            <a:srgbClr val="FA7B17"/>
          </p15:clr>
        </p15:guide>
        <p15:guide id="9" pos="3832">
          <p15:clr>
            <a:srgbClr val="FA7B17"/>
          </p15:clr>
        </p15:guide>
        <p15:guide id="10" orient="horz" pos="424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колонки: Заголовок, Картинка">
  <p:cSld name="TITLE_AND_BODY_3_2_3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>
            <a:spLocks noGrp="1"/>
          </p:cNvSpPr>
          <p:nvPr>
            <p:ph type="title" idx="2"/>
          </p:nvPr>
        </p:nvSpPr>
        <p:spPr>
          <a:xfrm>
            <a:off x="720000" y="1053000"/>
            <a:ext cx="3672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6" name="Google Shape;166;p24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4"/>
          <p:cNvSpPr/>
          <p:nvPr/>
        </p:nvSpPr>
        <p:spPr>
          <a:xfrm>
            <a:off x="720000" y="1701000"/>
            <a:ext cx="3672000" cy="283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4"/>
          <p:cNvSpPr/>
          <p:nvPr/>
        </p:nvSpPr>
        <p:spPr>
          <a:xfrm>
            <a:off x="4752000" y="1701000"/>
            <a:ext cx="3672000" cy="283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title" idx="3"/>
          </p:nvPr>
        </p:nvSpPr>
        <p:spPr>
          <a:xfrm>
            <a:off x="4752000" y="1053000"/>
            <a:ext cx="3672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2993">
          <p15:clr>
            <a:srgbClr val="FA7B17"/>
          </p15:clr>
        </p15:guide>
        <p15:guide id="9" orient="horz" pos="424">
          <p15:clr>
            <a:srgbClr val="FA7B17"/>
          </p15:clr>
        </p15:guide>
        <p15:guide id="10" pos="2767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колонки: Заголовок, Подзаголовок, Картинка">
  <p:cSld name="TITLE_AND_BODY_3_2_4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>
            <a:spLocks noGrp="1"/>
          </p:cNvSpPr>
          <p:nvPr>
            <p:ph type="title" idx="2"/>
          </p:nvPr>
        </p:nvSpPr>
        <p:spPr>
          <a:xfrm>
            <a:off x="720000" y="1053000"/>
            <a:ext cx="3672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6" name="Google Shape;176;p25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25"/>
          <p:cNvSpPr/>
          <p:nvPr/>
        </p:nvSpPr>
        <p:spPr>
          <a:xfrm>
            <a:off x="720000" y="1701000"/>
            <a:ext cx="3672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>
            <a:off x="4752000" y="1701000"/>
            <a:ext cx="3672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 idx="3"/>
          </p:nvPr>
        </p:nvSpPr>
        <p:spPr>
          <a:xfrm>
            <a:off x="4752000" y="1053000"/>
            <a:ext cx="3672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subTitle" idx="1"/>
          </p:nvPr>
        </p:nvSpPr>
        <p:spPr>
          <a:xfrm>
            <a:off x="720000" y="3663000"/>
            <a:ext cx="3672000" cy="8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subTitle" idx="4"/>
          </p:nvPr>
        </p:nvSpPr>
        <p:spPr>
          <a:xfrm>
            <a:off x="4752000" y="3663000"/>
            <a:ext cx="3672000" cy="8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2993">
          <p15:clr>
            <a:srgbClr val="FA7B17"/>
          </p15:clr>
        </p15:guide>
        <p15:guide id="9" orient="horz" pos="424">
          <p15:clr>
            <a:srgbClr val="FA7B17"/>
          </p15:clr>
        </p15:guide>
        <p15:guide id="10" pos="2767">
          <p15:clr>
            <a:srgbClr val="FA7B17"/>
          </p15:clr>
        </p15:guide>
        <p15:guide id="11" orient="horz" pos="2205">
          <p15:clr>
            <a:srgbClr val="FA7B17"/>
          </p15:clr>
        </p15:guide>
        <p15:guide id="12" orient="horz" pos="2307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колонки: Заголовок, Подзаголовок">
  <p:cSld name="TITLE_AND_BODY_3_2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Font typeface="Roboto Light"/>
              <a:buNone/>
              <a:defRPr sz="18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3E42"/>
              </a:buClr>
              <a:buSzPts val="1800"/>
              <a:buNone/>
              <a:defRPr sz="1800">
                <a:solidFill>
                  <a:srgbClr val="383E42"/>
                </a:solidFill>
              </a:defRPr>
            </a:lvl9pPr>
          </a:lstStyle>
          <a:p>
            <a:endParaRPr/>
          </a:p>
        </p:txBody>
      </p:sp>
      <p:pic>
        <p:nvPicPr>
          <p:cNvPr id="186" name="Google Shape;18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6798" y="417420"/>
            <a:ext cx="1014480" cy="23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720000" y="1053000"/>
            <a:ext cx="3672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 idx="3"/>
          </p:nvPr>
        </p:nvSpPr>
        <p:spPr>
          <a:xfrm>
            <a:off x="4752000" y="1053000"/>
            <a:ext cx="36720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ubTitle" idx="1"/>
          </p:nvPr>
        </p:nvSpPr>
        <p:spPr>
          <a:xfrm>
            <a:off x="720000" y="1701000"/>
            <a:ext cx="3672000" cy="283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4"/>
          </p:nvPr>
        </p:nvSpPr>
        <p:spPr>
          <a:xfrm>
            <a:off x="4752000" y="1701000"/>
            <a:ext cx="3672000" cy="283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200">
                <a:solidFill>
                  <a:srgbClr val="383E4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2993">
          <p15:clr>
            <a:srgbClr val="FA7B17"/>
          </p15:clr>
        </p15:guide>
        <p15:guide id="9" orient="horz" pos="424">
          <p15:clr>
            <a:srgbClr val="FA7B17"/>
          </p15:clr>
        </p15:guide>
        <p15:guide id="10" pos="2767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колонки: Заголовок, Подзаголовок 1">
  <p:cSld name="TITLE_AND_BODY_3_2_1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905112"/>
            <a:ext cx="9153490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/>
          <p:nvPr/>
        </p:nvSpPr>
        <p:spPr>
          <a:xfrm>
            <a:off x="0" y="4905124"/>
            <a:ext cx="8424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quantori.com</a:t>
            </a:r>
            <a:endParaRPr sz="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8424000" y="4905024"/>
            <a:ext cx="72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61">
          <p15:clr>
            <a:srgbClr val="FA7B17"/>
          </p15:clr>
        </p15:guide>
        <p15:guide id="4" orient="horz" pos="2857">
          <p15:clr>
            <a:srgbClr val="FA7B17"/>
          </p15:clr>
        </p15:guide>
        <p15:guide id="5" orient="horz" pos="663">
          <p15:clr>
            <a:srgbClr val="FA7B17"/>
          </p15:clr>
        </p15:guide>
        <p15:guide id="6" orient="horz" pos="969">
          <p15:clr>
            <a:srgbClr val="FA7B17"/>
          </p15:clr>
        </p15:guide>
        <p15:guide id="7" orient="horz" pos="1071">
          <p15:clr>
            <a:srgbClr val="FA7B17"/>
          </p15:clr>
        </p15:guide>
        <p15:guide id="8" pos="2993">
          <p15:clr>
            <a:srgbClr val="FA7B17"/>
          </p15:clr>
        </p15:guide>
        <p15:guide id="9" orient="horz" pos="424">
          <p15:clr>
            <a:srgbClr val="FA7B17"/>
          </p15:clr>
        </p15:guide>
        <p15:guide id="10" pos="2767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hyperlink" Target="https://t.me/brov_ko" TargetMode="External"/><Relationship Id="rId4" Type="http://schemas.openxmlformats.org/officeDocument/2006/relationships/hyperlink" Target="mailto:andrey.brovko@quantori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5181750" y="1491775"/>
            <a:ext cx="3657000" cy="1477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case-as-code via BDD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How to collaborate manual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and automation testing</a:t>
            </a:r>
            <a:endParaRPr sz="16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ctrTitle" idx="2"/>
          </p:nvPr>
        </p:nvSpPr>
        <p:spPr>
          <a:xfrm>
            <a:off x="5181750" y="4108225"/>
            <a:ext cx="3204000" cy="42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Andrei Brovko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Automation Ecosystem</a:t>
            </a:r>
            <a:endParaRPr/>
          </a:p>
        </p:txBody>
      </p:sp>
      <p:sp>
        <p:nvSpPr>
          <p:cNvPr id="292" name="Google Shape;292;p37"/>
          <p:cNvSpPr/>
          <p:nvPr/>
        </p:nvSpPr>
        <p:spPr>
          <a:xfrm>
            <a:off x="1306363" y="946675"/>
            <a:ext cx="2138100" cy="640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Quantori Behavioral.Automation</a:t>
            </a:r>
            <a:endParaRPr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3" name="Google Shape;293;p37"/>
          <p:cNvSpPr/>
          <p:nvPr/>
        </p:nvSpPr>
        <p:spPr>
          <a:xfrm>
            <a:off x="5699538" y="946675"/>
            <a:ext cx="2138100" cy="640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Quantori GherkinSyncTool</a:t>
            </a:r>
            <a:endParaRPr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4" name="Google Shape;294;p37"/>
          <p:cNvSpPr/>
          <p:nvPr/>
        </p:nvSpPr>
        <p:spPr>
          <a:xfrm>
            <a:off x="1757113" y="1817938"/>
            <a:ext cx="1236600" cy="1236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CI/CD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5" name="Google Shape;295;p37"/>
          <p:cNvSpPr/>
          <p:nvPr/>
        </p:nvSpPr>
        <p:spPr>
          <a:xfrm>
            <a:off x="6150288" y="1817938"/>
            <a:ext cx="1236600" cy="1236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 Medium"/>
                <a:ea typeface="Roboto Medium"/>
                <a:cs typeface="Roboto Medium"/>
                <a:sym typeface="Roboto Medium"/>
              </a:rPr>
              <a:t>Test Management System</a:t>
            </a:r>
            <a:endParaRPr sz="11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6" name="Google Shape;296;p37"/>
          <p:cNvSpPr txBox="1">
            <a:spLocks noGrp="1"/>
          </p:cNvSpPr>
          <p:nvPr>
            <p:ph type="subTitle" idx="1"/>
          </p:nvPr>
        </p:nvSpPr>
        <p:spPr>
          <a:xfrm>
            <a:off x="720000" y="4373993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Confidence in quality</a:t>
            </a:r>
            <a:endParaRPr/>
          </a:p>
        </p:txBody>
      </p:sp>
      <p:sp>
        <p:nvSpPr>
          <p:cNvPr id="297" name="Google Shape;297;p37"/>
          <p:cNvSpPr txBox="1"/>
          <p:nvPr/>
        </p:nvSpPr>
        <p:spPr>
          <a:xfrm>
            <a:off x="3616813" y="1637275"/>
            <a:ext cx="185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Given. When. Then.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8" name="Google Shape;298;p37"/>
          <p:cNvSpPr txBox="1"/>
          <p:nvPr/>
        </p:nvSpPr>
        <p:spPr>
          <a:xfrm>
            <a:off x="3616813" y="2881713"/>
            <a:ext cx="185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Medium"/>
                <a:ea typeface="Roboto Medium"/>
                <a:cs typeface="Roboto Medium"/>
                <a:sym typeface="Roboto Medium"/>
              </a:rPr>
              <a:t>BA, Developer, QA</a:t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9" name="Google Shape;299;p37"/>
          <p:cNvSpPr txBox="1"/>
          <p:nvPr/>
        </p:nvSpPr>
        <p:spPr>
          <a:xfrm>
            <a:off x="1445863" y="3584638"/>
            <a:ext cx="185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Medium"/>
                <a:ea typeface="Roboto Medium"/>
                <a:cs typeface="Roboto Medium"/>
                <a:sym typeface="Roboto Medium"/>
              </a:rPr>
              <a:t>Test Reporting</a:t>
            </a:r>
            <a:endParaRPr sz="12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00" name="Google Shape;300;p37"/>
          <p:cNvSpPr txBox="1"/>
          <p:nvPr/>
        </p:nvSpPr>
        <p:spPr>
          <a:xfrm>
            <a:off x="2993713" y="4066188"/>
            <a:ext cx="110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8FB7"/>
                </a:solidFill>
                <a:latin typeface="Roboto Medium"/>
                <a:ea typeface="Roboto Medium"/>
                <a:cs typeface="Roboto Medium"/>
                <a:sym typeface="Roboto Medium"/>
              </a:rPr>
              <a:t>Autotests analyze</a:t>
            </a:r>
            <a:endParaRPr sz="900">
              <a:solidFill>
                <a:srgbClr val="008FB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01" name="Google Shape;301;p37"/>
          <p:cNvSpPr txBox="1"/>
          <p:nvPr/>
        </p:nvSpPr>
        <p:spPr>
          <a:xfrm>
            <a:off x="4901900" y="3996900"/>
            <a:ext cx="123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8FB7"/>
                </a:solidFill>
                <a:latin typeface="Roboto Medium"/>
                <a:ea typeface="Roboto Medium"/>
                <a:cs typeface="Roboto Medium"/>
                <a:sym typeface="Roboto Medium"/>
              </a:rPr>
              <a:t>Manual test execution</a:t>
            </a:r>
            <a:endParaRPr sz="900">
              <a:solidFill>
                <a:srgbClr val="008FB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02" name="Google Shape;3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813" y="3365350"/>
            <a:ext cx="259200" cy="2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5488" y="1005525"/>
            <a:ext cx="541750" cy="541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37"/>
          <p:cNvCxnSpPr>
            <a:stCxn id="292" idx="3"/>
            <a:endCxn id="303" idx="1"/>
          </p:cNvCxnSpPr>
          <p:nvPr/>
        </p:nvCxnSpPr>
        <p:spPr>
          <a:xfrm>
            <a:off x="3444463" y="1266925"/>
            <a:ext cx="831000" cy="96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5" name="Google Shape;305;p37"/>
          <p:cNvCxnSpPr>
            <a:stCxn id="293" idx="1"/>
            <a:endCxn id="303" idx="3"/>
          </p:cNvCxnSpPr>
          <p:nvPr/>
        </p:nvCxnSpPr>
        <p:spPr>
          <a:xfrm flipH="1">
            <a:off x="4817238" y="1266925"/>
            <a:ext cx="882300" cy="96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6" name="Google Shape;306;p37"/>
          <p:cNvCxnSpPr>
            <a:stCxn id="292" idx="2"/>
            <a:endCxn id="294" idx="0"/>
          </p:cNvCxnSpPr>
          <p:nvPr/>
        </p:nvCxnSpPr>
        <p:spPr>
          <a:xfrm>
            <a:off x="2375413" y="1587175"/>
            <a:ext cx="0" cy="2307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7" name="Google Shape;307;p37"/>
          <p:cNvCxnSpPr>
            <a:stCxn id="293" idx="2"/>
            <a:endCxn id="295" idx="0"/>
          </p:cNvCxnSpPr>
          <p:nvPr/>
        </p:nvCxnSpPr>
        <p:spPr>
          <a:xfrm>
            <a:off x="6768588" y="1587175"/>
            <a:ext cx="0" cy="2307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8" name="Google Shape;308;p37"/>
          <p:cNvCxnSpPr>
            <a:stCxn id="294" idx="4"/>
            <a:endCxn id="302" idx="0"/>
          </p:cNvCxnSpPr>
          <p:nvPr/>
        </p:nvCxnSpPr>
        <p:spPr>
          <a:xfrm>
            <a:off x="2375413" y="3054538"/>
            <a:ext cx="0" cy="3108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9" name="Google Shape;30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325" y="2425562"/>
            <a:ext cx="491600" cy="4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7925" y="2425562"/>
            <a:ext cx="491600" cy="4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4800" y="2425562"/>
            <a:ext cx="491600" cy="49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37"/>
          <p:cNvCxnSpPr>
            <a:stCxn id="309" idx="0"/>
          </p:cNvCxnSpPr>
          <p:nvPr/>
        </p:nvCxnSpPr>
        <p:spPr>
          <a:xfrm rot="10800000">
            <a:off x="4062125" y="2047562"/>
            <a:ext cx="0" cy="3780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3" name="Google Shape;313;p37"/>
          <p:cNvCxnSpPr>
            <a:stCxn id="310" idx="0"/>
            <a:endCxn id="297" idx="2"/>
          </p:cNvCxnSpPr>
          <p:nvPr/>
        </p:nvCxnSpPr>
        <p:spPr>
          <a:xfrm rot="10800000">
            <a:off x="4546225" y="2037362"/>
            <a:ext cx="7500" cy="3882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4" name="Google Shape;314;p37"/>
          <p:cNvCxnSpPr>
            <a:stCxn id="311" idx="0"/>
          </p:cNvCxnSpPr>
          <p:nvPr/>
        </p:nvCxnSpPr>
        <p:spPr>
          <a:xfrm rot="10800000">
            <a:off x="5030600" y="2034962"/>
            <a:ext cx="0" cy="3906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5" name="Google Shape;315;p37"/>
          <p:cNvCxnSpPr>
            <a:stCxn id="300" idx="1"/>
            <a:endCxn id="299" idx="2"/>
          </p:cNvCxnSpPr>
          <p:nvPr/>
        </p:nvCxnSpPr>
        <p:spPr>
          <a:xfrm rot="10800000">
            <a:off x="2375413" y="3953838"/>
            <a:ext cx="618300" cy="2739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6" name="Google Shape;316;p37"/>
          <p:cNvCxnSpPr>
            <a:stCxn id="301" idx="3"/>
            <a:endCxn id="295" idx="4"/>
          </p:cNvCxnSpPr>
          <p:nvPr/>
        </p:nvCxnSpPr>
        <p:spPr>
          <a:xfrm rot="10800000" flipH="1">
            <a:off x="6138500" y="3054450"/>
            <a:ext cx="630000" cy="11733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7" name="Google Shape;317;p37"/>
          <p:cNvCxnSpPr>
            <a:endCxn id="300" idx="3"/>
          </p:cNvCxnSpPr>
          <p:nvPr/>
        </p:nvCxnSpPr>
        <p:spPr>
          <a:xfrm rot="5400000">
            <a:off x="3745963" y="3575988"/>
            <a:ext cx="1006200" cy="2973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37"/>
          <p:cNvCxnSpPr>
            <a:endCxn id="301" idx="1"/>
          </p:cNvCxnSpPr>
          <p:nvPr/>
        </p:nvCxnSpPr>
        <p:spPr>
          <a:xfrm rot="-5400000" flipH="1">
            <a:off x="4287050" y="3612900"/>
            <a:ext cx="1018800" cy="2109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9" name="Google Shape;31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4425" y="4059975"/>
            <a:ext cx="749574" cy="54174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7"/>
          <p:cNvSpPr/>
          <p:nvPr/>
        </p:nvSpPr>
        <p:spPr>
          <a:xfrm>
            <a:off x="994225" y="556050"/>
            <a:ext cx="2669700" cy="140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Automation Ecosystem</a:t>
            </a:r>
            <a:endParaRPr/>
          </a:p>
        </p:txBody>
      </p:sp>
      <p:sp>
        <p:nvSpPr>
          <p:cNvPr id="326" name="Google Shape;326;p38"/>
          <p:cNvSpPr/>
          <p:nvPr/>
        </p:nvSpPr>
        <p:spPr>
          <a:xfrm>
            <a:off x="1306363" y="946675"/>
            <a:ext cx="2138100" cy="640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Quantori Behavioral.Automation</a:t>
            </a:r>
            <a:endParaRPr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27" name="Google Shape;327;p38"/>
          <p:cNvSpPr/>
          <p:nvPr/>
        </p:nvSpPr>
        <p:spPr>
          <a:xfrm>
            <a:off x="5699538" y="946675"/>
            <a:ext cx="2138100" cy="640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Quantori GherkinSyncTool</a:t>
            </a:r>
            <a:endParaRPr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28" name="Google Shape;328;p38"/>
          <p:cNvSpPr/>
          <p:nvPr/>
        </p:nvSpPr>
        <p:spPr>
          <a:xfrm>
            <a:off x="1757113" y="1817938"/>
            <a:ext cx="1236600" cy="1236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CI/CD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29" name="Google Shape;329;p38"/>
          <p:cNvSpPr/>
          <p:nvPr/>
        </p:nvSpPr>
        <p:spPr>
          <a:xfrm>
            <a:off x="6150288" y="1817938"/>
            <a:ext cx="1236600" cy="1236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 Medium"/>
                <a:ea typeface="Roboto Medium"/>
                <a:cs typeface="Roboto Medium"/>
                <a:sym typeface="Roboto Medium"/>
              </a:rPr>
              <a:t>Test Management System</a:t>
            </a:r>
            <a:endParaRPr sz="11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30" name="Google Shape;330;p38"/>
          <p:cNvSpPr txBox="1">
            <a:spLocks noGrp="1"/>
          </p:cNvSpPr>
          <p:nvPr>
            <p:ph type="subTitle" idx="1"/>
          </p:nvPr>
        </p:nvSpPr>
        <p:spPr>
          <a:xfrm>
            <a:off x="720000" y="4373993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Confidence in quality</a:t>
            </a:r>
            <a:endParaRPr/>
          </a:p>
        </p:txBody>
      </p:sp>
      <p:sp>
        <p:nvSpPr>
          <p:cNvPr id="331" name="Google Shape;331;p38"/>
          <p:cNvSpPr txBox="1"/>
          <p:nvPr/>
        </p:nvSpPr>
        <p:spPr>
          <a:xfrm>
            <a:off x="3616813" y="1637275"/>
            <a:ext cx="185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Given. When. Then.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3616813" y="2881713"/>
            <a:ext cx="185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Medium"/>
                <a:ea typeface="Roboto Medium"/>
                <a:cs typeface="Roboto Medium"/>
                <a:sym typeface="Roboto Medium"/>
              </a:rPr>
              <a:t>BA, Developer, QA</a:t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33" name="Google Shape;333;p38"/>
          <p:cNvSpPr txBox="1"/>
          <p:nvPr/>
        </p:nvSpPr>
        <p:spPr>
          <a:xfrm>
            <a:off x="1445863" y="3584638"/>
            <a:ext cx="185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Medium"/>
                <a:ea typeface="Roboto Medium"/>
                <a:cs typeface="Roboto Medium"/>
                <a:sym typeface="Roboto Medium"/>
              </a:rPr>
              <a:t>Test Reporting</a:t>
            </a:r>
            <a:endParaRPr sz="12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34" name="Google Shape;334;p38"/>
          <p:cNvSpPr txBox="1"/>
          <p:nvPr/>
        </p:nvSpPr>
        <p:spPr>
          <a:xfrm>
            <a:off x="2993713" y="4066188"/>
            <a:ext cx="110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8FB7"/>
                </a:solidFill>
                <a:latin typeface="Roboto Medium"/>
                <a:ea typeface="Roboto Medium"/>
                <a:cs typeface="Roboto Medium"/>
                <a:sym typeface="Roboto Medium"/>
              </a:rPr>
              <a:t>Autotests analyze</a:t>
            </a:r>
            <a:endParaRPr sz="900">
              <a:solidFill>
                <a:srgbClr val="008FB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35" name="Google Shape;335;p38"/>
          <p:cNvSpPr txBox="1"/>
          <p:nvPr/>
        </p:nvSpPr>
        <p:spPr>
          <a:xfrm>
            <a:off x="4901900" y="3996900"/>
            <a:ext cx="123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8FB7"/>
                </a:solidFill>
                <a:latin typeface="Roboto Medium"/>
                <a:ea typeface="Roboto Medium"/>
                <a:cs typeface="Roboto Medium"/>
                <a:sym typeface="Roboto Medium"/>
              </a:rPr>
              <a:t>Manual test execution</a:t>
            </a:r>
            <a:endParaRPr sz="900">
              <a:solidFill>
                <a:srgbClr val="008FB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36" name="Google Shape;3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813" y="3365350"/>
            <a:ext cx="259200" cy="2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5488" y="1005525"/>
            <a:ext cx="541750" cy="541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38"/>
          <p:cNvCxnSpPr>
            <a:stCxn id="326" idx="3"/>
            <a:endCxn id="337" idx="1"/>
          </p:cNvCxnSpPr>
          <p:nvPr/>
        </p:nvCxnSpPr>
        <p:spPr>
          <a:xfrm>
            <a:off x="3444463" y="1266925"/>
            <a:ext cx="831000" cy="96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9" name="Google Shape;339;p38"/>
          <p:cNvCxnSpPr>
            <a:stCxn id="327" idx="1"/>
            <a:endCxn id="337" idx="3"/>
          </p:cNvCxnSpPr>
          <p:nvPr/>
        </p:nvCxnSpPr>
        <p:spPr>
          <a:xfrm flipH="1">
            <a:off x="4817238" y="1266925"/>
            <a:ext cx="882300" cy="96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0" name="Google Shape;340;p38"/>
          <p:cNvCxnSpPr>
            <a:stCxn id="326" idx="2"/>
            <a:endCxn id="328" idx="0"/>
          </p:cNvCxnSpPr>
          <p:nvPr/>
        </p:nvCxnSpPr>
        <p:spPr>
          <a:xfrm>
            <a:off x="2375413" y="1587175"/>
            <a:ext cx="0" cy="2307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1" name="Google Shape;341;p38"/>
          <p:cNvCxnSpPr>
            <a:stCxn id="327" idx="2"/>
            <a:endCxn id="329" idx="0"/>
          </p:cNvCxnSpPr>
          <p:nvPr/>
        </p:nvCxnSpPr>
        <p:spPr>
          <a:xfrm>
            <a:off x="6768588" y="1587175"/>
            <a:ext cx="0" cy="2307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2" name="Google Shape;342;p38"/>
          <p:cNvCxnSpPr>
            <a:stCxn id="328" idx="4"/>
            <a:endCxn id="336" idx="0"/>
          </p:cNvCxnSpPr>
          <p:nvPr/>
        </p:nvCxnSpPr>
        <p:spPr>
          <a:xfrm>
            <a:off x="2375413" y="3054538"/>
            <a:ext cx="0" cy="3108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43" name="Google Shape;34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325" y="2425562"/>
            <a:ext cx="491600" cy="4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7925" y="2425562"/>
            <a:ext cx="491600" cy="4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4800" y="2425562"/>
            <a:ext cx="491600" cy="49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38"/>
          <p:cNvCxnSpPr>
            <a:stCxn id="343" idx="0"/>
          </p:cNvCxnSpPr>
          <p:nvPr/>
        </p:nvCxnSpPr>
        <p:spPr>
          <a:xfrm rot="10800000">
            <a:off x="4062125" y="2047562"/>
            <a:ext cx="0" cy="3780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7" name="Google Shape;347;p38"/>
          <p:cNvCxnSpPr>
            <a:stCxn id="344" idx="0"/>
            <a:endCxn id="331" idx="2"/>
          </p:cNvCxnSpPr>
          <p:nvPr/>
        </p:nvCxnSpPr>
        <p:spPr>
          <a:xfrm rot="10800000">
            <a:off x="4546225" y="2037362"/>
            <a:ext cx="7500" cy="3882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8" name="Google Shape;348;p38"/>
          <p:cNvCxnSpPr>
            <a:stCxn id="345" idx="0"/>
          </p:cNvCxnSpPr>
          <p:nvPr/>
        </p:nvCxnSpPr>
        <p:spPr>
          <a:xfrm rot="10800000">
            <a:off x="5030600" y="2034962"/>
            <a:ext cx="0" cy="3906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9" name="Google Shape;349;p38"/>
          <p:cNvCxnSpPr>
            <a:stCxn id="334" idx="1"/>
            <a:endCxn id="333" idx="2"/>
          </p:cNvCxnSpPr>
          <p:nvPr/>
        </p:nvCxnSpPr>
        <p:spPr>
          <a:xfrm rot="10800000">
            <a:off x="2375413" y="3953838"/>
            <a:ext cx="618300" cy="2739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50" name="Google Shape;350;p38"/>
          <p:cNvCxnSpPr>
            <a:stCxn id="335" idx="3"/>
            <a:endCxn id="329" idx="4"/>
          </p:cNvCxnSpPr>
          <p:nvPr/>
        </p:nvCxnSpPr>
        <p:spPr>
          <a:xfrm rot="10800000" flipH="1">
            <a:off x="6138500" y="3054450"/>
            <a:ext cx="630000" cy="11733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51" name="Google Shape;351;p38"/>
          <p:cNvCxnSpPr>
            <a:endCxn id="334" idx="3"/>
          </p:cNvCxnSpPr>
          <p:nvPr/>
        </p:nvCxnSpPr>
        <p:spPr>
          <a:xfrm rot="5400000">
            <a:off x="3745963" y="3575988"/>
            <a:ext cx="1006200" cy="2973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2" name="Google Shape;352;p38"/>
          <p:cNvCxnSpPr>
            <a:endCxn id="335" idx="1"/>
          </p:cNvCxnSpPr>
          <p:nvPr/>
        </p:nvCxnSpPr>
        <p:spPr>
          <a:xfrm rot="-5400000" flipH="1">
            <a:off x="4287050" y="3612900"/>
            <a:ext cx="1018800" cy="2109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3" name="Google Shape;35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4425" y="4059975"/>
            <a:ext cx="749574" cy="54174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8"/>
          <p:cNvSpPr/>
          <p:nvPr/>
        </p:nvSpPr>
        <p:spPr>
          <a:xfrm>
            <a:off x="5433750" y="565075"/>
            <a:ext cx="2669700" cy="140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"/>
          <p:cNvSpPr/>
          <p:nvPr/>
        </p:nvSpPr>
        <p:spPr>
          <a:xfrm>
            <a:off x="2632300" y="810750"/>
            <a:ext cx="3868800" cy="1456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  <p:sp>
        <p:nvSpPr>
          <p:cNvPr id="360" name="Google Shape;360;p39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GherkinSyncTool architecture</a:t>
            </a:r>
            <a:endParaRPr/>
          </a:p>
        </p:txBody>
      </p:sp>
      <p:sp>
        <p:nvSpPr>
          <p:cNvPr id="361" name="Google Shape;361;p39"/>
          <p:cNvSpPr txBox="1">
            <a:spLocks noGrp="1"/>
          </p:cNvSpPr>
          <p:nvPr>
            <p:ph type="subTitle" idx="1"/>
          </p:nvPr>
        </p:nvSpPr>
        <p:spPr>
          <a:xfrm>
            <a:off x="720000" y="4373993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High-level architecture diagram</a:t>
            </a:r>
            <a:endParaRPr/>
          </a:p>
        </p:txBody>
      </p:sp>
      <p:sp>
        <p:nvSpPr>
          <p:cNvPr id="362" name="Google Shape;362;p39"/>
          <p:cNvSpPr/>
          <p:nvPr/>
        </p:nvSpPr>
        <p:spPr>
          <a:xfrm>
            <a:off x="720000" y="1701000"/>
            <a:ext cx="1179100" cy="1179125"/>
          </a:xfrm>
          <a:prstGeom prst="flowChartMagneticDisk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Gherkin files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File system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39"/>
          <p:cNvSpPr/>
          <p:nvPr/>
        </p:nvSpPr>
        <p:spPr>
          <a:xfrm>
            <a:off x="720000" y="2984850"/>
            <a:ext cx="1179100" cy="1179125"/>
          </a:xfrm>
          <a:prstGeom prst="flowChartMagneticDisk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Gherkin files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Any other source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39"/>
          <p:cNvSpPr/>
          <p:nvPr/>
        </p:nvSpPr>
        <p:spPr>
          <a:xfrm>
            <a:off x="2746113" y="1206700"/>
            <a:ext cx="1746900" cy="93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&lt;&lt;interface&gt;&gt;</a:t>
            </a:r>
            <a:endParaRPr sz="1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IFeatureFilesGrabber</a:t>
            </a:r>
            <a:endParaRPr sz="1200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Take Files()</a:t>
            </a:r>
            <a:endParaRPr sz="1200" b="1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5" name="Google Shape;365;p39"/>
          <p:cNvCxnSpPr/>
          <p:nvPr/>
        </p:nvCxnSpPr>
        <p:spPr>
          <a:xfrm>
            <a:off x="2758248" y="1837275"/>
            <a:ext cx="17409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" name="Google Shape;366;p39"/>
          <p:cNvSpPr/>
          <p:nvPr/>
        </p:nvSpPr>
        <p:spPr>
          <a:xfrm>
            <a:off x="4644863" y="1206700"/>
            <a:ext cx="1746900" cy="93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&lt;&lt;interface&gt;&gt;</a:t>
            </a:r>
            <a:endParaRPr sz="1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ISynchronizer</a:t>
            </a:r>
            <a:endParaRPr sz="1200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Sync()</a:t>
            </a:r>
            <a:endParaRPr sz="1200" b="1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7" name="Google Shape;367;p39"/>
          <p:cNvCxnSpPr/>
          <p:nvPr/>
        </p:nvCxnSpPr>
        <p:spPr>
          <a:xfrm>
            <a:off x="4656998" y="1837275"/>
            <a:ext cx="17409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8" name="Google Shape;368;p39"/>
          <p:cNvSpPr txBox="1"/>
          <p:nvPr/>
        </p:nvSpPr>
        <p:spPr>
          <a:xfrm>
            <a:off x="3616813" y="810750"/>
            <a:ext cx="185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GherkinSyncTool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39"/>
          <p:cNvSpPr/>
          <p:nvPr/>
        </p:nvSpPr>
        <p:spPr>
          <a:xfrm>
            <a:off x="7023473" y="1141148"/>
            <a:ext cx="1071000" cy="1071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TestRail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9"/>
          <p:cNvSpPr/>
          <p:nvPr/>
        </p:nvSpPr>
        <p:spPr>
          <a:xfrm>
            <a:off x="7023473" y="2325648"/>
            <a:ext cx="1071000" cy="1071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Azure DevOps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9"/>
          <p:cNvSpPr/>
          <p:nvPr/>
        </p:nvSpPr>
        <p:spPr>
          <a:xfrm>
            <a:off x="7023473" y="3510148"/>
            <a:ext cx="1071000" cy="1071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Any other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Test Management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System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2" name="Google Shape;372;p39"/>
          <p:cNvCxnSpPr>
            <a:stCxn id="364" idx="2"/>
          </p:cNvCxnSpPr>
          <p:nvPr/>
        </p:nvCxnSpPr>
        <p:spPr>
          <a:xfrm rot="5400000">
            <a:off x="2615313" y="1436950"/>
            <a:ext cx="294600" cy="17139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3" name="Google Shape;373;p39"/>
          <p:cNvCxnSpPr>
            <a:stCxn id="366" idx="3"/>
            <a:endCxn id="369" idx="2"/>
          </p:cNvCxnSpPr>
          <p:nvPr/>
        </p:nvCxnSpPr>
        <p:spPr>
          <a:xfrm>
            <a:off x="6391763" y="1676650"/>
            <a:ext cx="631800" cy="600"/>
          </a:xfrm>
          <a:prstGeom prst="bentConnector3">
            <a:avLst>
              <a:gd name="adj1" fmla="val 49993"/>
            </a:avLst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4" name="Google Shape;374;p39"/>
          <p:cNvCxnSpPr>
            <a:stCxn id="366" idx="2"/>
            <a:endCxn id="370" idx="2"/>
          </p:cNvCxnSpPr>
          <p:nvPr/>
        </p:nvCxnSpPr>
        <p:spPr>
          <a:xfrm rot="-5400000" flipH="1">
            <a:off x="5913563" y="1751350"/>
            <a:ext cx="714600" cy="15051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5" name="Google Shape;375;p39"/>
          <p:cNvCxnSpPr>
            <a:endCxn id="363" idx="4"/>
          </p:cNvCxnSpPr>
          <p:nvPr/>
        </p:nvCxnSpPr>
        <p:spPr>
          <a:xfrm rot="5400000">
            <a:off x="1880650" y="2166362"/>
            <a:ext cx="1426500" cy="13896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76" name="Google Shape;376;p39"/>
          <p:cNvCxnSpPr>
            <a:endCxn id="371" idx="2"/>
          </p:cNvCxnSpPr>
          <p:nvPr/>
        </p:nvCxnSpPr>
        <p:spPr>
          <a:xfrm rot="-5400000" flipH="1">
            <a:off x="5488373" y="2510548"/>
            <a:ext cx="1884900" cy="11853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"/>
          <p:cNvSpPr/>
          <p:nvPr/>
        </p:nvSpPr>
        <p:spPr>
          <a:xfrm>
            <a:off x="2632300" y="810750"/>
            <a:ext cx="3868800" cy="1456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GherkinSyncTool architecture</a:t>
            </a:r>
            <a:endParaRPr/>
          </a:p>
        </p:txBody>
      </p:sp>
      <p:sp>
        <p:nvSpPr>
          <p:cNvPr id="383" name="Google Shape;383;p40"/>
          <p:cNvSpPr txBox="1">
            <a:spLocks noGrp="1"/>
          </p:cNvSpPr>
          <p:nvPr>
            <p:ph type="subTitle" idx="1"/>
          </p:nvPr>
        </p:nvSpPr>
        <p:spPr>
          <a:xfrm>
            <a:off x="720000" y="4373993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High-level architecture diagram</a:t>
            </a:r>
            <a:endParaRPr/>
          </a:p>
        </p:txBody>
      </p:sp>
      <p:sp>
        <p:nvSpPr>
          <p:cNvPr id="384" name="Google Shape;384;p40"/>
          <p:cNvSpPr/>
          <p:nvPr/>
        </p:nvSpPr>
        <p:spPr>
          <a:xfrm>
            <a:off x="720000" y="1701000"/>
            <a:ext cx="1179100" cy="1179125"/>
          </a:xfrm>
          <a:prstGeom prst="flowChartMagneticDisk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Gherkin files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File system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40"/>
          <p:cNvSpPr/>
          <p:nvPr/>
        </p:nvSpPr>
        <p:spPr>
          <a:xfrm>
            <a:off x="720000" y="2984850"/>
            <a:ext cx="1179100" cy="1179125"/>
          </a:xfrm>
          <a:prstGeom prst="flowChartMagneticDisk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Gherkin files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Any other source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40"/>
          <p:cNvSpPr/>
          <p:nvPr/>
        </p:nvSpPr>
        <p:spPr>
          <a:xfrm>
            <a:off x="2746113" y="1206700"/>
            <a:ext cx="1746900" cy="93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&lt;&lt;interface&gt;&gt;</a:t>
            </a:r>
            <a:endParaRPr sz="1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IFeatureFilesGrabber</a:t>
            </a:r>
            <a:endParaRPr sz="1200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Take Files()</a:t>
            </a:r>
            <a:endParaRPr sz="1200" b="1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7" name="Google Shape;387;p40"/>
          <p:cNvCxnSpPr/>
          <p:nvPr/>
        </p:nvCxnSpPr>
        <p:spPr>
          <a:xfrm>
            <a:off x="2758248" y="1837275"/>
            <a:ext cx="17409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8" name="Google Shape;388;p40"/>
          <p:cNvSpPr/>
          <p:nvPr/>
        </p:nvSpPr>
        <p:spPr>
          <a:xfrm>
            <a:off x="4644863" y="1206700"/>
            <a:ext cx="1746900" cy="93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&lt;&lt;interface&gt;&gt;</a:t>
            </a:r>
            <a:endParaRPr sz="1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ISynchronizer</a:t>
            </a:r>
            <a:endParaRPr sz="1200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Sync()</a:t>
            </a:r>
            <a:endParaRPr sz="1200" b="1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9" name="Google Shape;389;p40"/>
          <p:cNvCxnSpPr/>
          <p:nvPr/>
        </p:nvCxnSpPr>
        <p:spPr>
          <a:xfrm>
            <a:off x="4656998" y="1837275"/>
            <a:ext cx="17409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0" name="Google Shape;390;p40"/>
          <p:cNvSpPr txBox="1"/>
          <p:nvPr/>
        </p:nvSpPr>
        <p:spPr>
          <a:xfrm>
            <a:off x="3616813" y="810750"/>
            <a:ext cx="185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GherkinSyncTool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40"/>
          <p:cNvSpPr/>
          <p:nvPr/>
        </p:nvSpPr>
        <p:spPr>
          <a:xfrm>
            <a:off x="7023473" y="1141148"/>
            <a:ext cx="1071000" cy="1071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TestRail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40"/>
          <p:cNvSpPr/>
          <p:nvPr/>
        </p:nvSpPr>
        <p:spPr>
          <a:xfrm>
            <a:off x="7023473" y="2325648"/>
            <a:ext cx="1071000" cy="1071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Azure DevOps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40"/>
          <p:cNvSpPr/>
          <p:nvPr/>
        </p:nvSpPr>
        <p:spPr>
          <a:xfrm>
            <a:off x="7023473" y="3510148"/>
            <a:ext cx="1071000" cy="1071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Any other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Test Management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System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4" name="Google Shape;394;p40"/>
          <p:cNvCxnSpPr>
            <a:stCxn id="386" idx="2"/>
          </p:cNvCxnSpPr>
          <p:nvPr/>
        </p:nvCxnSpPr>
        <p:spPr>
          <a:xfrm rot="5400000">
            <a:off x="2615313" y="1436950"/>
            <a:ext cx="294600" cy="17139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5" name="Google Shape;395;p40"/>
          <p:cNvCxnSpPr>
            <a:stCxn id="388" idx="3"/>
            <a:endCxn id="391" idx="2"/>
          </p:cNvCxnSpPr>
          <p:nvPr/>
        </p:nvCxnSpPr>
        <p:spPr>
          <a:xfrm>
            <a:off x="6391763" y="1676650"/>
            <a:ext cx="631800" cy="600"/>
          </a:xfrm>
          <a:prstGeom prst="bentConnector3">
            <a:avLst>
              <a:gd name="adj1" fmla="val 49993"/>
            </a:avLst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6" name="Google Shape;396;p40"/>
          <p:cNvCxnSpPr>
            <a:stCxn id="388" idx="2"/>
            <a:endCxn id="392" idx="2"/>
          </p:cNvCxnSpPr>
          <p:nvPr/>
        </p:nvCxnSpPr>
        <p:spPr>
          <a:xfrm rot="-5400000" flipH="1">
            <a:off x="5913563" y="1751350"/>
            <a:ext cx="714600" cy="15051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7" name="Google Shape;397;p40"/>
          <p:cNvCxnSpPr>
            <a:endCxn id="385" idx="4"/>
          </p:cNvCxnSpPr>
          <p:nvPr/>
        </p:nvCxnSpPr>
        <p:spPr>
          <a:xfrm rot="5400000">
            <a:off x="1880650" y="2166362"/>
            <a:ext cx="1426500" cy="13896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98" name="Google Shape;398;p40"/>
          <p:cNvCxnSpPr>
            <a:endCxn id="393" idx="2"/>
          </p:cNvCxnSpPr>
          <p:nvPr/>
        </p:nvCxnSpPr>
        <p:spPr>
          <a:xfrm rot="-5400000" flipH="1">
            <a:off x="5488373" y="2510548"/>
            <a:ext cx="1884900" cy="11853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99" name="Google Shape;399;p40"/>
          <p:cNvSpPr/>
          <p:nvPr/>
        </p:nvSpPr>
        <p:spPr>
          <a:xfrm>
            <a:off x="2450925" y="974800"/>
            <a:ext cx="2301000" cy="140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1"/>
          <p:cNvSpPr/>
          <p:nvPr/>
        </p:nvSpPr>
        <p:spPr>
          <a:xfrm>
            <a:off x="2632300" y="810750"/>
            <a:ext cx="3868800" cy="1456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  <p:sp>
        <p:nvSpPr>
          <p:cNvPr id="405" name="Google Shape;405;p41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GherkinSyncTool architecture</a:t>
            </a:r>
            <a:endParaRPr/>
          </a:p>
        </p:txBody>
      </p:sp>
      <p:sp>
        <p:nvSpPr>
          <p:cNvPr id="406" name="Google Shape;406;p41"/>
          <p:cNvSpPr txBox="1">
            <a:spLocks noGrp="1"/>
          </p:cNvSpPr>
          <p:nvPr>
            <p:ph type="subTitle" idx="1"/>
          </p:nvPr>
        </p:nvSpPr>
        <p:spPr>
          <a:xfrm>
            <a:off x="720000" y="4373993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High-level architecture diagram</a:t>
            </a:r>
            <a:endParaRPr/>
          </a:p>
        </p:txBody>
      </p:sp>
      <p:sp>
        <p:nvSpPr>
          <p:cNvPr id="407" name="Google Shape;407;p41"/>
          <p:cNvSpPr/>
          <p:nvPr/>
        </p:nvSpPr>
        <p:spPr>
          <a:xfrm>
            <a:off x="720000" y="1701000"/>
            <a:ext cx="1179100" cy="1179125"/>
          </a:xfrm>
          <a:prstGeom prst="flowChartMagneticDisk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Gherkin files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File system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Google Shape;408;p41"/>
          <p:cNvSpPr/>
          <p:nvPr/>
        </p:nvSpPr>
        <p:spPr>
          <a:xfrm>
            <a:off x="720000" y="2984850"/>
            <a:ext cx="1179100" cy="1179125"/>
          </a:xfrm>
          <a:prstGeom prst="flowChartMagneticDisk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Gherkin files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Any other source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Google Shape;409;p41"/>
          <p:cNvSpPr/>
          <p:nvPr/>
        </p:nvSpPr>
        <p:spPr>
          <a:xfrm>
            <a:off x="2746113" y="1206700"/>
            <a:ext cx="1746900" cy="93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&lt;&lt;interface&gt;&gt;</a:t>
            </a:r>
            <a:endParaRPr sz="1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IFeatureFilesGrabber</a:t>
            </a:r>
            <a:endParaRPr sz="1200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Take Files()</a:t>
            </a:r>
            <a:endParaRPr sz="1200" b="1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0" name="Google Shape;410;p41"/>
          <p:cNvCxnSpPr/>
          <p:nvPr/>
        </p:nvCxnSpPr>
        <p:spPr>
          <a:xfrm>
            <a:off x="2758248" y="1837275"/>
            <a:ext cx="17409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1" name="Google Shape;411;p41"/>
          <p:cNvSpPr/>
          <p:nvPr/>
        </p:nvSpPr>
        <p:spPr>
          <a:xfrm>
            <a:off x="4644863" y="1206700"/>
            <a:ext cx="1746900" cy="93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&lt;&lt;interface&gt;&gt;</a:t>
            </a:r>
            <a:endParaRPr sz="1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ISynchronizer</a:t>
            </a:r>
            <a:endParaRPr sz="1200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02020"/>
                </a:solidFill>
                <a:latin typeface="Roboto"/>
                <a:ea typeface="Roboto"/>
                <a:cs typeface="Roboto"/>
                <a:sym typeface="Roboto"/>
              </a:rPr>
              <a:t>Sync()</a:t>
            </a:r>
            <a:endParaRPr sz="1200" b="1">
              <a:solidFill>
                <a:srgbClr val="2020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2" name="Google Shape;412;p41"/>
          <p:cNvCxnSpPr/>
          <p:nvPr/>
        </p:nvCxnSpPr>
        <p:spPr>
          <a:xfrm>
            <a:off x="4656998" y="1837275"/>
            <a:ext cx="17409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3" name="Google Shape;413;p41"/>
          <p:cNvSpPr txBox="1"/>
          <p:nvPr/>
        </p:nvSpPr>
        <p:spPr>
          <a:xfrm>
            <a:off x="3616813" y="810750"/>
            <a:ext cx="185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GherkinSyncTool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41"/>
          <p:cNvSpPr/>
          <p:nvPr/>
        </p:nvSpPr>
        <p:spPr>
          <a:xfrm>
            <a:off x="7023473" y="1141148"/>
            <a:ext cx="1071000" cy="1071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TestRail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5" name="Google Shape;415;p41"/>
          <p:cNvSpPr/>
          <p:nvPr/>
        </p:nvSpPr>
        <p:spPr>
          <a:xfrm>
            <a:off x="7023473" y="2325648"/>
            <a:ext cx="1071000" cy="1071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Azure DevOps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Google Shape;416;p41"/>
          <p:cNvSpPr/>
          <p:nvPr/>
        </p:nvSpPr>
        <p:spPr>
          <a:xfrm>
            <a:off x="7023473" y="3510148"/>
            <a:ext cx="1071000" cy="1071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Any other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Test Management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System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7" name="Google Shape;417;p41"/>
          <p:cNvCxnSpPr>
            <a:stCxn id="409" idx="2"/>
          </p:cNvCxnSpPr>
          <p:nvPr/>
        </p:nvCxnSpPr>
        <p:spPr>
          <a:xfrm rot="5400000">
            <a:off x="2615313" y="1436950"/>
            <a:ext cx="294600" cy="17139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8" name="Google Shape;418;p41"/>
          <p:cNvCxnSpPr>
            <a:stCxn id="411" idx="3"/>
            <a:endCxn id="414" idx="2"/>
          </p:cNvCxnSpPr>
          <p:nvPr/>
        </p:nvCxnSpPr>
        <p:spPr>
          <a:xfrm>
            <a:off x="6391763" y="1676650"/>
            <a:ext cx="631800" cy="600"/>
          </a:xfrm>
          <a:prstGeom prst="bentConnector3">
            <a:avLst>
              <a:gd name="adj1" fmla="val 49993"/>
            </a:avLst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9" name="Google Shape;419;p41"/>
          <p:cNvCxnSpPr>
            <a:stCxn id="411" idx="2"/>
            <a:endCxn id="415" idx="2"/>
          </p:cNvCxnSpPr>
          <p:nvPr/>
        </p:nvCxnSpPr>
        <p:spPr>
          <a:xfrm rot="-5400000" flipH="1">
            <a:off x="5913563" y="1751350"/>
            <a:ext cx="714600" cy="15051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0" name="Google Shape;420;p41"/>
          <p:cNvCxnSpPr>
            <a:endCxn id="408" idx="4"/>
          </p:cNvCxnSpPr>
          <p:nvPr/>
        </p:nvCxnSpPr>
        <p:spPr>
          <a:xfrm rot="5400000">
            <a:off x="1880650" y="2166362"/>
            <a:ext cx="1426500" cy="13896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21" name="Google Shape;421;p41"/>
          <p:cNvCxnSpPr>
            <a:endCxn id="416" idx="2"/>
          </p:cNvCxnSpPr>
          <p:nvPr/>
        </p:nvCxnSpPr>
        <p:spPr>
          <a:xfrm rot="-5400000" flipH="1">
            <a:off x="5488373" y="2510548"/>
            <a:ext cx="1884900" cy="11853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22" name="Google Shape;422;p41"/>
          <p:cNvSpPr/>
          <p:nvPr/>
        </p:nvSpPr>
        <p:spPr>
          <a:xfrm>
            <a:off x="4392000" y="921950"/>
            <a:ext cx="2301000" cy="140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2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Configuration</a:t>
            </a:r>
            <a:endParaRPr/>
          </a:p>
        </p:txBody>
      </p:sp>
      <p:sp>
        <p:nvSpPr>
          <p:cNvPr id="428" name="Google Shape;428;p42"/>
          <p:cNvSpPr txBox="1"/>
          <p:nvPr/>
        </p:nvSpPr>
        <p:spPr>
          <a:xfrm>
            <a:off x="720000" y="887275"/>
            <a:ext cx="75357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{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1800">
                <a:solidFill>
                  <a:srgbClr val="0093A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"BaseDirectory"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</a:t>
            </a:r>
            <a:r>
              <a:rPr lang="en" sz="1800">
                <a:solidFill>
                  <a:srgbClr val="8C6C4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"TestCases"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,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1800">
                <a:solidFill>
                  <a:srgbClr val="0093A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"TagPrefix"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</a:t>
            </a:r>
            <a:r>
              <a:rPr lang="en" sz="1800">
                <a:solidFill>
                  <a:srgbClr val="8C6C4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"@tc:"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,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1800">
                <a:solidFill>
                  <a:srgbClr val="0093A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"Formatting Settings"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{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en" sz="1800">
                <a:solidFill>
                  <a:srgbClr val="0093A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"Tag Indentation"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</a:t>
            </a:r>
            <a:r>
              <a:rPr lang="en" sz="1800">
                <a:solidFill>
                  <a:srgbClr val="AB2F6B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endParaRPr sz="1800">
              <a:solidFill>
                <a:srgbClr val="AB2F6B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B2F6B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},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1800">
                <a:solidFill>
                  <a:srgbClr val="0093A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"TestRail Settings"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{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en" sz="1800">
                <a:solidFill>
                  <a:srgbClr val="0093A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"ProjectId"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</a:t>
            </a:r>
            <a:r>
              <a:rPr lang="en" sz="1800">
                <a:solidFill>
                  <a:srgbClr val="AB2F6B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,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en" sz="1800">
                <a:solidFill>
                  <a:srgbClr val="0093A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"SuiteId"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</a:t>
            </a:r>
            <a:r>
              <a:rPr lang="en" sz="1800">
                <a:solidFill>
                  <a:srgbClr val="AB2F6B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77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,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en" sz="1800">
                <a:solidFill>
                  <a:srgbClr val="0093A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"TemplateId"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</a:t>
            </a:r>
            <a:r>
              <a:rPr lang="en" sz="1800">
                <a:solidFill>
                  <a:srgbClr val="AB2F6B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2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1800"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3"/>
          <p:cNvSpPr txBox="1">
            <a:spLocks noGrp="1"/>
          </p:cNvSpPr>
          <p:nvPr>
            <p:ph type="ctrTitle"/>
          </p:nvPr>
        </p:nvSpPr>
        <p:spPr>
          <a:xfrm>
            <a:off x="1332000" y="857250"/>
            <a:ext cx="6480000" cy="171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DECC147-10EC-404E-A90E-4EAB541F3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118587"/>
            <a:ext cx="9140823" cy="48983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 in pipeline</a:t>
            </a:r>
            <a:endParaRPr/>
          </a:p>
        </p:txBody>
      </p:sp>
      <p:sp>
        <p:nvSpPr>
          <p:cNvPr id="444" name="Google Shape;444;p45"/>
          <p:cNvSpPr/>
          <p:nvPr/>
        </p:nvSpPr>
        <p:spPr>
          <a:xfrm>
            <a:off x="684125" y="1358763"/>
            <a:ext cx="1116900" cy="519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Changeset “Features/**”</a:t>
            </a:r>
            <a:endParaRPr sz="11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5" name="Google Shape;445;p45"/>
          <p:cNvSpPr/>
          <p:nvPr/>
        </p:nvSpPr>
        <p:spPr>
          <a:xfrm>
            <a:off x="7115300" y="1358763"/>
            <a:ext cx="1344300" cy="519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Run GherkinSyncTool</a:t>
            </a:r>
            <a:endParaRPr sz="11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6" name="Google Shape;446;p45"/>
          <p:cNvSpPr/>
          <p:nvPr/>
        </p:nvSpPr>
        <p:spPr>
          <a:xfrm>
            <a:off x="1946025" y="3474238"/>
            <a:ext cx="1230300" cy="519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Finish</a:t>
            </a:r>
            <a:endParaRPr sz="11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7" name="Google Shape;447;p45"/>
          <p:cNvSpPr/>
          <p:nvPr/>
        </p:nvSpPr>
        <p:spPr>
          <a:xfrm>
            <a:off x="5365525" y="3474238"/>
            <a:ext cx="1230300" cy="519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Open PR</a:t>
            </a:r>
            <a:endParaRPr sz="11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8" name="Google Shape;448;p45"/>
          <p:cNvSpPr/>
          <p:nvPr/>
        </p:nvSpPr>
        <p:spPr>
          <a:xfrm>
            <a:off x="2092725" y="1149963"/>
            <a:ext cx="936900" cy="936900"/>
          </a:xfrm>
          <a:prstGeom prst="diamond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 Medium"/>
                <a:ea typeface="Roboto Medium"/>
                <a:cs typeface="Roboto Medium"/>
                <a:sym typeface="Roboto Medium"/>
              </a:rPr>
              <a:t>Open PR’s?</a:t>
            </a:r>
            <a:endParaRPr sz="11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9" name="Google Shape;449;p45"/>
          <p:cNvSpPr/>
          <p:nvPr/>
        </p:nvSpPr>
        <p:spPr>
          <a:xfrm>
            <a:off x="3826525" y="1358763"/>
            <a:ext cx="2973900" cy="519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git checkout gherkin-sync-tool</a:t>
            </a:r>
            <a:endParaRPr sz="10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git rebase origin/main --strategy-option theirs</a:t>
            </a:r>
            <a:endParaRPr sz="10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0" name="Google Shape;450;p45"/>
          <p:cNvSpPr/>
          <p:nvPr/>
        </p:nvSpPr>
        <p:spPr>
          <a:xfrm>
            <a:off x="3501475" y="2416513"/>
            <a:ext cx="4958400" cy="519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if git commit -am \\"Gherkin_Sync_\$(git rev-parse --short HEAD)\\"; </a:t>
            </a:r>
            <a:endParaRPr sz="10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then git push --set-upstream origin gherkin-sync-tool --force-with-lease</a:t>
            </a:r>
            <a:endParaRPr sz="1000"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1" name="Google Shape;451;p45"/>
          <p:cNvSpPr txBox="1"/>
          <p:nvPr/>
        </p:nvSpPr>
        <p:spPr>
          <a:xfrm>
            <a:off x="3321425" y="1464513"/>
            <a:ext cx="21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8FB7"/>
                </a:solidFill>
                <a:latin typeface="Roboto Medium"/>
                <a:ea typeface="Roboto Medium"/>
                <a:cs typeface="Roboto Medium"/>
                <a:sym typeface="Roboto Medium"/>
              </a:rPr>
              <a:t>No</a:t>
            </a:r>
            <a:endParaRPr sz="800">
              <a:solidFill>
                <a:srgbClr val="008FB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2" name="Google Shape;452;p45"/>
          <p:cNvSpPr txBox="1"/>
          <p:nvPr/>
        </p:nvSpPr>
        <p:spPr>
          <a:xfrm>
            <a:off x="2454525" y="2626650"/>
            <a:ext cx="21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8FB7"/>
                </a:solidFill>
                <a:latin typeface="Roboto Medium"/>
                <a:ea typeface="Roboto Medium"/>
                <a:cs typeface="Roboto Medium"/>
                <a:sym typeface="Roboto Medium"/>
              </a:rPr>
              <a:t>Yes</a:t>
            </a:r>
            <a:endParaRPr sz="800">
              <a:solidFill>
                <a:srgbClr val="008FB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453" name="Google Shape;453;p45"/>
          <p:cNvCxnSpPr>
            <a:stCxn id="444" idx="3"/>
            <a:endCxn id="448" idx="1"/>
          </p:cNvCxnSpPr>
          <p:nvPr/>
        </p:nvCxnSpPr>
        <p:spPr>
          <a:xfrm>
            <a:off x="1801025" y="1618413"/>
            <a:ext cx="2916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4" name="Google Shape;454;p45"/>
          <p:cNvCxnSpPr>
            <a:stCxn id="448" idx="3"/>
            <a:endCxn id="451" idx="1"/>
          </p:cNvCxnSpPr>
          <p:nvPr/>
        </p:nvCxnSpPr>
        <p:spPr>
          <a:xfrm>
            <a:off x="3029625" y="1618413"/>
            <a:ext cx="2919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Google Shape;455;p45"/>
          <p:cNvCxnSpPr>
            <a:stCxn id="451" idx="3"/>
            <a:endCxn id="449" idx="1"/>
          </p:cNvCxnSpPr>
          <p:nvPr/>
        </p:nvCxnSpPr>
        <p:spPr>
          <a:xfrm>
            <a:off x="3534725" y="1618413"/>
            <a:ext cx="2919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6" name="Google Shape;456;p45"/>
          <p:cNvCxnSpPr>
            <a:stCxn id="449" idx="3"/>
            <a:endCxn id="445" idx="1"/>
          </p:cNvCxnSpPr>
          <p:nvPr/>
        </p:nvCxnSpPr>
        <p:spPr>
          <a:xfrm>
            <a:off x="6800425" y="1618413"/>
            <a:ext cx="3150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7" name="Google Shape;457;p45"/>
          <p:cNvCxnSpPr>
            <a:stCxn id="445" idx="2"/>
            <a:endCxn id="450" idx="0"/>
          </p:cNvCxnSpPr>
          <p:nvPr/>
        </p:nvCxnSpPr>
        <p:spPr>
          <a:xfrm rot="5400000">
            <a:off x="6614750" y="1243863"/>
            <a:ext cx="538500" cy="1806900"/>
          </a:xfrm>
          <a:prstGeom prst="bentConnector3">
            <a:avLst>
              <a:gd name="adj1" fmla="val 49995"/>
            </a:avLst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8" name="Google Shape;458;p45"/>
          <p:cNvCxnSpPr>
            <a:stCxn id="450" idx="2"/>
            <a:endCxn id="447" idx="0"/>
          </p:cNvCxnSpPr>
          <p:nvPr/>
        </p:nvCxnSpPr>
        <p:spPr>
          <a:xfrm>
            <a:off x="5980675" y="2935813"/>
            <a:ext cx="0" cy="5385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9" name="Google Shape;459;p45"/>
          <p:cNvCxnSpPr>
            <a:stCxn id="447" idx="1"/>
            <a:endCxn id="446" idx="3"/>
          </p:cNvCxnSpPr>
          <p:nvPr/>
        </p:nvCxnSpPr>
        <p:spPr>
          <a:xfrm rot="10800000">
            <a:off x="3176425" y="3733888"/>
            <a:ext cx="2189100" cy="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0" name="Google Shape;460;p45"/>
          <p:cNvCxnSpPr>
            <a:endCxn id="452" idx="0"/>
          </p:cNvCxnSpPr>
          <p:nvPr/>
        </p:nvCxnSpPr>
        <p:spPr>
          <a:xfrm>
            <a:off x="2561175" y="2086950"/>
            <a:ext cx="0" cy="5397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1" name="Google Shape;461;p45"/>
          <p:cNvCxnSpPr>
            <a:stCxn id="452" idx="2"/>
            <a:endCxn id="446" idx="0"/>
          </p:cNvCxnSpPr>
          <p:nvPr/>
        </p:nvCxnSpPr>
        <p:spPr>
          <a:xfrm>
            <a:off x="2561175" y="2934450"/>
            <a:ext cx="0" cy="5397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6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Performanse</a:t>
            </a:r>
            <a:endParaRPr sz="1820"/>
          </a:p>
        </p:txBody>
      </p:sp>
      <p:sp>
        <p:nvSpPr>
          <p:cNvPr id="467" name="Google Shape;467;p46"/>
          <p:cNvSpPr txBox="1">
            <a:spLocks noGrp="1"/>
          </p:cNvSpPr>
          <p:nvPr>
            <p:ph type="title" idx="2"/>
          </p:nvPr>
        </p:nvSpPr>
        <p:spPr>
          <a:xfrm>
            <a:off x="1983625" y="2182375"/>
            <a:ext cx="13638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TestRail</a:t>
            </a:r>
            <a:endParaRPr sz="2200"/>
          </a:p>
        </p:txBody>
      </p:sp>
      <p:pic>
        <p:nvPicPr>
          <p:cNvPr id="468" name="Google Shape;46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525" y="1526775"/>
            <a:ext cx="486000" cy="4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6"/>
          <p:cNvSpPr txBox="1"/>
          <p:nvPr/>
        </p:nvSpPr>
        <p:spPr>
          <a:xfrm>
            <a:off x="1253725" y="2600925"/>
            <a:ext cx="2823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Light"/>
                <a:ea typeface="Roboto Light"/>
                <a:cs typeface="Roboto Light"/>
                <a:sym typeface="Roboto Light"/>
              </a:rPr>
              <a:t>1266 tests, </a:t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155 files</a:t>
            </a:r>
            <a:r>
              <a:rPr lang="en" sz="1800">
                <a:latin typeface="Roboto Light"/>
                <a:ea typeface="Roboto Light"/>
                <a:cs typeface="Roboto Light"/>
                <a:sym typeface="Roboto Light"/>
              </a:rPr>
              <a:t> created for </a:t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Medium"/>
                <a:ea typeface="Roboto Medium"/>
                <a:cs typeface="Roboto Medium"/>
                <a:sym typeface="Roboto Medium"/>
              </a:rPr>
              <a:t>7 - 8 min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0" name="Google Shape;470;p46"/>
          <p:cNvSpPr txBox="1">
            <a:spLocks noGrp="1"/>
          </p:cNvSpPr>
          <p:nvPr>
            <p:ph type="title" idx="3"/>
          </p:nvPr>
        </p:nvSpPr>
        <p:spPr>
          <a:xfrm>
            <a:off x="5172725" y="2190175"/>
            <a:ext cx="18915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Azure DevOps</a:t>
            </a:r>
            <a:endParaRPr sz="2200"/>
          </a:p>
        </p:txBody>
      </p:sp>
      <p:pic>
        <p:nvPicPr>
          <p:cNvPr id="471" name="Google Shape;47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5475" y="1526775"/>
            <a:ext cx="486000" cy="4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6"/>
          <p:cNvSpPr txBox="1"/>
          <p:nvPr/>
        </p:nvSpPr>
        <p:spPr>
          <a:xfrm>
            <a:off x="4706675" y="2600925"/>
            <a:ext cx="2823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Light"/>
                <a:ea typeface="Roboto Light"/>
                <a:cs typeface="Roboto Light"/>
                <a:sym typeface="Roboto Light"/>
              </a:rPr>
              <a:t>1266 tests, </a:t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155 files</a:t>
            </a:r>
            <a:r>
              <a:rPr lang="en" sz="1800">
                <a:latin typeface="Roboto Light"/>
                <a:ea typeface="Roboto Light"/>
                <a:cs typeface="Roboto Light"/>
                <a:sym typeface="Roboto Light"/>
              </a:rPr>
              <a:t> created for </a:t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Medium"/>
                <a:ea typeface="Roboto Medium"/>
                <a:cs typeface="Roboto Medium"/>
                <a:sym typeface="Roboto Medium"/>
              </a:rPr>
              <a:t>30 - 40 sec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sz="1820"/>
          </a:p>
        </p:txBody>
      </p:sp>
      <p:sp>
        <p:nvSpPr>
          <p:cNvPr id="208" name="Google Shape;208;p29"/>
          <p:cNvSpPr txBox="1">
            <a:spLocks noGrp="1"/>
          </p:cNvSpPr>
          <p:nvPr>
            <p:ph type="subTitle" idx="1"/>
          </p:nvPr>
        </p:nvSpPr>
        <p:spPr>
          <a:xfrm>
            <a:off x="720000" y="4212068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5"/>
              <a:buFont typeface="Arial"/>
              <a:buNone/>
            </a:pPr>
            <a:r>
              <a:rPr lang="en" sz="1820"/>
              <a:t>Sergey Pirogov</a:t>
            </a:r>
            <a:endParaRPr sz="182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20"/>
          </a:p>
        </p:txBody>
      </p:sp>
      <p:pic>
        <p:nvPicPr>
          <p:cNvPr id="209" name="Google Shape;209;p29"/>
          <p:cNvPicPr preferRelativeResize="0"/>
          <p:nvPr/>
        </p:nvPicPr>
        <p:blipFill rotWithShape="1">
          <a:blip r:embed="rId3">
            <a:alphaModFix/>
          </a:blip>
          <a:srcRect b="11769"/>
          <a:stretch/>
        </p:blipFill>
        <p:spPr>
          <a:xfrm>
            <a:off x="720000" y="1053000"/>
            <a:ext cx="7704003" cy="299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Benefits</a:t>
            </a:r>
            <a:endParaRPr sz="1820"/>
          </a:p>
        </p:txBody>
      </p:sp>
      <p:sp>
        <p:nvSpPr>
          <p:cNvPr id="478" name="Google Shape;478;p47"/>
          <p:cNvSpPr txBox="1">
            <a:spLocks noGrp="1"/>
          </p:cNvSpPr>
          <p:nvPr>
            <p:ph type="title" idx="2"/>
          </p:nvPr>
        </p:nvSpPr>
        <p:spPr>
          <a:xfrm>
            <a:off x="720000" y="2901350"/>
            <a:ext cx="23400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/>
              <a:t>Code agnostic</a:t>
            </a:r>
            <a:endParaRPr sz="1800" b="0"/>
          </a:p>
        </p:txBody>
      </p:sp>
      <p:sp>
        <p:nvSpPr>
          <p:cNvPr id="479" name="Google Shape;479;p47"/>
          <p:cNvSpPr txBox="1">
            <a:spLocks noGrp="1"/>
          </p:cNvSpPr>
          <p:nvPr>
            <p:ph type="title" idx="3"/>
          </p:nvPr>
        </p:nvSpPr>
        <p:spPr>
          <a:xfrm>
            <a:off x="3319125" y="2901350"/>
            <a:ext cx="23400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/>
              <a:t>Breaks down barriers</a:t>
            </a:r>
            <a:endParaRPr sz="1800" b="0"/>
          </a:p>
        </p:txBody>
      </p:sp>
      <p:sp>
        <p:nvSpPr>
          <p:cNvPr id="480" name="Google Shape;480;p47"/>
          <p:cNvSpPr txBox="1">
            <a:spLocks noGrp="1"/>
          </p:cNvSpPr>
          <p:nvPr>
            <p:ph type="title" idx="3"/>
          </p:nvPr>
        </p:nvSpPr>
        <p:spPr>
          <a:xfrm>
            <a:off x="6084000" y="2901350"/>
            <a:ext cx="23400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/>
              <a:t>Automation coverage</a:t>
            </a:r>
            <a:endParaRPr sz="1800" b="0"/>
          </a:p>
        </p:txBody>
      </p:sp>
      <p:pic>
        <p:nvPicPr>
          <p:cNvPr id="481" name="Google Shape;48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238" y="2054600"/>
            <a:ext cx="693775" cy="6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7113" y="2055175"/>
            <a:ext cx="693775" cy="6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3105" y="2054617"/>
            <a:ext cx="693775" cy="693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8"/>
          <p:cNvSpPr txBox="1">
            <a:spLocks noGrp="1"/>
          </p:cNvSpPr>
          <p:nvPr>
            <p:ph type="ctrTitle"/>
          </p:nvPr>
        </p:nvSpPr>
        <p:spPr>
          <a:xfrm>
            <a:off x="720000" y="413900"/>
            <a:ext cx="60807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GitHub repository</a:t>
            </a:r>
            <a:endParaRPr sz="1820"/>
          </a:p>
        </p:txBody>
      </p:sp>
      <p:sp>
        <p:nvSpPr>
          <p:cNvPr id="489" name="Google Shape;489;p48"/>
          <p:cNvSpPr txBox="1">
            <a:spLocks noGrp="1"/>
          </p:cNvSpPr>
          <p:nvPr>
            <p:ph type="subTitle" idx="1"/>
          </p:nvPr>
        </p:nvSpPr>
        <p:spPr>
          <a:xfrm>
            <a:off x="885500" y="4212075"/>
            <a:ext cx="2610600" cy="1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https://github.com/quantori/GherkinSyncTool</a:t>
            </a:r>
            <a:endParaRPr/>
          </a:p>
        </p:txBody>
      </p:sp>
      <p:pic>
        <p:nvPicPr>
          <p:cNvPr id="490" name="Google Shape;49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675" y="1038375"/>
            <a:ext cx="3026250" cy="30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8"/>
          <p:cNvSpPr txBox="1"/>
          <p:nvPr/>
        </p:nvSpPr>
        <p:spPr>
          <a:xfrm>
            <a:off x="5047425" y="1935750"/>
            <a:ext cx="26106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83E42"/>
                </a:solidFill>
                <a:latin typeface="Roboto"/>
                <a:ea typeface="Roboto"/>
                <a:cs typeface="Roboto"/>
                <a:sym typeface="Roboto"/>
              </a:rPr>
              <a:t>Andrei Brovko</a:t>
            </a:r>
            <a:endParaRPr b="1">
              <a:solidFill>
                <a:srgbClr val="383E4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3E42"/>
                </a:solidFill>
                <a:latin typeface="Roboto Thin"/>
                <a:ea typeface="Roboto Thin"/>
                <a:cs typeface="Roboto Thin"/>
                <a:sym typeface="Roboto Thin"/>
              </a:rPr>
              <a:t>Quality Architect</a:t>
            </a:r>
            <a:endParaRPr sz="1200">
              <a:solidFill>
                <a:srgbClr val="383E42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andrey.brovko@quantori.com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https://t.me/brov_ko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92" name="Google Shape;492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4425" y="4059975"/>
            <a:ext cx="749574" cy="54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>
            <a:spLocks noGrp="1"/>
          </p:cNvSpPr>
          <p:nvPr>
            <p:ph type="subTitle" idx="1"/>
          </p:nvPr>
        </p:nvSpPr>
        <p:spPr>
          <a:xfrm>
            <a:off x="720000" y="4212068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5"/>
              <a:buFont typeface="Arial"/>
              <a:buNone/>
            </a:pPr>
            <a:r>
              <a:rPr lang="en" sz="1820"/>
              <a:t>Artem Eroshenko</a:t>
            </a:r>
            <a:endParaRPr sz="182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20"/>
          </a:p>
        </p:txBody>
      </p:sp>
      <p:pic>
        <p:nvPicPr>
          <p:cNvPr id="215" name="Google Shape;215;p30"/>
          <p:cNvPicPr preferRelativeResize="0"/>
          <p:nvPr/>
        </p:nvPicPr>
        <p:blipFill rotWithShape="1">
          <a:blip r:embed="rId3">
            <a:alphaModFix/>
          </a:blip>
          <a:srcRect t="754"/>
          <a:stretch/>
        </p:blipFill>
        <p:spPr>
          <a:xfrm>
            <a:off x="720000" y="1053125"/>
            <a:ext cx="7703997" cy="306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subTitle" idx="1"/>
          </p:nvPr>
        </p:nvSpPr>
        <p:spPr>
          <a:xfrm>
            <a:off x="720000" y="4212068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5"/>
              <a:buFont typeface="Arial"/>
              <a:buNone/>
            </a:pPr>
            <a:r>
              <a:rPr lang="en" sz="1820"/>
              <a:t>Artem Eroshenko</a:t>
            </a:r>
            <a:endParaRPr sz="182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20"/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 l="3168" t="10549" r="1684" b="7738"/>
          <a:stretch/>
        </p:blipFill>
        <p:spPr>
          <a:xfrm>
            <a:off x="553625" y="1055250"/>
            <a:ext cx="7870377" cy="303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/>
              <a:t>BDD test scenario</a:t>
            </a:r>
            <a:endParaRPr/>
          </a:p>
        </p:txBody>
      </p:sp>
      <p:sp>
        <p:nvSpPr>
          <p:cNvPr id="227" name="Google Shape;227;p32"/>
          <p:cNvSpPr txBox="1"/>
          <p:nvPr/>
        </p:nvSpPr>
        <p:spPr>
          <a:xfrm>
            <a:off x="720000" y="1053000"/>
            <a:ext cx="7704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B2FBA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@Manual</a:t>
            </a:r>
            <a:endParaRPr sz="1800">
              <a:solidFill>
                <a:srgbClr val="6B2FBA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F54D6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Scenario</a:t>
            </a:r>
            <a:r>
              <a:rPr lang="en" sz="1800">
                <a:solidFill>
                  <a:srgbClr val="2020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: Adding to favorites for authorized user</a:t>
            </a:r>
            <a:endParaRPr sz="1800">
              <a:solidFill>
                <a:srgbClr val="202020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020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1800">
                <a:solidFill>
                  <a:srgbClr val="0F54D6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Given</a:t>
            </a:r>
            <a:r>
              <a:rPr lang="en" sz="1800">
                <a:solidFill>
                  <a:srgbClr val="2020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open notes page</a:t>
            </a:r>
            <a:endParaRPr sz="1800">
              <a:solidFill>
                <a:srgbClr val="202020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020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1800">
                <a:solidFill>
                  <a:srgbClr val="0F54D6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When</a:t>
            </a:r>
            <a:r>
              <a:rPr lang="en" sz="1800">
                <a:solidFill>
                  <a:srgbClr val="2020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user creates new note with content 'Cool place'</a:t>
            </a:r>
            <a:endParaRPr sz="1800">
              <a:solidFill>
                <a:srgbClr val="202020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020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</a:t>
            </a:r>
            <a:r>
              <a:rPr lang="en" sz="1800">
                <a:solidFill>
                  <a:srgbClr val="0F54D6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Then</a:t>
            </a:r>
            <a:r>
              <a:rPr lang="en" sz="1800">
                <a:solidFill>
                  <a:srgbClr val="2020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confirmation message should be displayed</a:t>
            </a:r>
            <a:endParaRPr sz="1800">
              <a:solidFill>
                <a:srgbClr val="202020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425" y="4059975"/>
            <a:ext cx="749574" cy="54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/>
          <p:cNvSpPr txBox="1">
            <a:spLocks noGrp="1"/>
          </p:cNvSpPr>
          <p:nvPr>
            <p:ph type="subTitle" idx="1"/>
          </p:nvPr>
        </p:nvSpPr>
        <p:spPr>
          <a:xfrm>
            <a:off x="720000" y="4212075"/>
            <a:ext cx="61827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5"/>
              <a:buFont typeface="Arial"/>
              <a:buNone/>
            </a:pPr>
            <a:r>
              <a:rPr lang="en" sz="1820"/>
              <a:t>Artem Eroshenko</a:t>
            </a:r>
            <a:endParaRPr sz="182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2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binding</a:t>
            </a:r>
            <a:endParaRPr/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425" y="4059975"/>
            <a:ext cx="749574" cy="54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3"/>
          <p:cNvSpPr txBox="1"/>
          <p:nvPr/>
        </p:nvSpPr>
        <p:spPr>
          <a:xfrm>
            <a:off x="161425" y="1053000"/>
            <a:ext cx="86937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[</a:t>
            </a:r>
            <a:r>
              <a:rPr lang="en" sz="1800">
                <a:solidFill>
                  <a:srgbClr val="6B2FBA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Given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en" sz="1800">
                <a:solidFill>
                  <a:srgbClr val="8C6C4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"open notes page"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)]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</a:t>
            </a:r>
            <a:r>
              <a:rPr lang="en" sz="1800">
                <a:solidFill>
                  <a:srgbClr val="0F54D6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public void </a:t>
            </a:r>
            <a:r>
              <a:rPr lang="en" sz="1800">
                <a:solidFill>
                  <a:srgbClr val="00855F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GivenOpenNotesPage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()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{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</a:t>
            </a:r>
            <a:r>
              <a:rPr lang="en" sz="1800">
                <a:solidFill>
                  <a:srgbClr val="0093A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_driverService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.</a:t>
            </a:r>
            <a:r>
              <a:rPr lang="en" sz="1800">
                <a:solidFill>
                  <a:srgbClr val="00855F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Navigate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(</a:t>
            </a:r>
            <a:r>
              <a:rPr lang="en" sz="1800">
                <a:solidFill>
                  <a:srgbClr val="8C6C4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"https://quantori.com/notes"</a:t>
            </a: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);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3838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}</a:t>
            </a:r>
            <a:endParaRPr sz="1800">
              <a:solidFill>
                <a:srgbClr val="383838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B2FBA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Problematic</a:t>
            </a:r>
            <a:endParaRPr/>
          </a:p>
        </p:txBody>
      </p:sp>
      <p:pic>
        <p:nvPicPr>
          <p:cNvPr id="242" name="Google Shape;2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425" y="4059975"/>
            <a:ext cx="749574" cy="54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>
            <a:spLocks noGrp="1"/>
          </p:cNvSpPr>
          <p:nvPr>
            <p:ph type="title" idx="2"/>
          </p:nvPr>
        </p:nvSpPr>
        <p:spPr>
          <a:xfrm>
            <a:off x="720000" y="3091275"/>
            <a:ext cx="23400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/>
              <a:t>Test automation lag</a:t>
            </a:r>
            <a:endParaRPr sz="1800" b="0"/>
          </a:p>
        </p:txBody>
      </p:sp>
      <p:sp>
        <p:nvSpPr>
          <p:cNvPr id="244" name="Google Shape;244;p34"/>
          <p:cNvSpPr txBox="1">
            <a:spLocks noGrp="1"/>
          </p:cNvSpPr>
          <p:nvPr>
            <p:ph type="title" idx="3"/>
          </p:nvPr>
        </p:nvSpPr>
        <p:spPr>
          <a:xfrm>
            <a:off x="3402000" y="3091275"/>
            <a:ext cx="23400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/>
              <a:t>Version control</a:t>
            </a:r>
            <a:endParaRPr sz="1800" b="0"/>
          </a:p>
        </p:txBody>
      </p:sp>
      <p:sp>
        <p:nvSpPr>
          <p:cNvPr id="245" name="Google Shape;245;p34"/>
          <p:cNvSpPr txBox="1">
            <a:spLocks noGrp="1"/>
          </p:cNvSpPr>
          <p:nvPr>
            <p:ph type="title" idx="3"/>
          </p:nvPr>
        </p:nvSpPr>
        <p:spPr>
          <a:xfrm>
            <a:off x="6027375" y="3091275"/>
            <a:ext cx="23400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/>
              <a:t>Review</a:t>
            </a:r>
            <a:endParaRPr sz="1800" b="0"/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080" y="1836850"/>
            <a:ext cx="1109850" cy="11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5075" y="1836828"/>
            <a:ext cx="1109850" cy="110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2447" y="1836865"/>
            <a:ext cx="1109850" cy="1109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ctrTitle" idx="4294967295"/>
          </p:nvPr>
        </p:nvSpPr>
        <p:spPr>
          <a:xfrm>
            <a:off x="1937300" y="1192950"/>
            <a:ext cx="3735300" cy="6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>
                <a:latin typeface="Roboto Medium"/>
                <a:ea typeface="Roboto Medium"/>
                <a:cs typeface="Roboto Medium"/>
                <a:sym typeface="Roboto Medium"/>
              </a:rPr>
              <a:t>Collaboration</a:t>
            </a:r>
            <a:endParaRPr sz="44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>
            <a:spLocks noGrp="1"/>
          </p:cNvSpPr>
          <p:nvPr>
            <p:ph type="ctrTitle"/>
          </p:nvPr>
        </p:nvSpPr>
        <p:spPr>
          <a:xfrm>
            <a:off x="720000" y="413888"/>
            <a:ext cx="6480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Automation Ecosystem</a:t>
            </a:r>
            <a:endParaRPr/>
          </a:p>
        </p:txBody>
      </p:sp>
      <p:sp>
        <p:nvSpPr>
          <p:cNvPr id="259" name="Google Shape;259;p36"/>
          <p:cNvSpPr/>
          <p:nvPr/>
        </p:nvSpPr>
        <p:spPr>
          <a:xfrm>
            <a:off x="1306363" y="946675"/>
            <a:ext cx="2138100" cy="640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Quantori Behavioral.Automation</a:t>
            </a:r>
            <a:endParaRPr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0" name="Google Shape;260;p36"/>
          <p:cNvSpPr/>
          <p:nvPr/>
        </p:nvSpPr>
        <p:spPr>
          <a:xfrm>
            <a:off x="5699538" y="946675"/>
            <a:ext cx="2138100" cy="640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020"/>
                </a:solidFill>
                <a:latin typeface="Roboto Medium"/>
                <a:ea typeface="Roboto Medium"/>
                <a:cs typeface="Roboto Medium"/>
                <a:sym typeface="Roboto Medium"/>
              </a:rPr>
              <a:t>Quantori GherkinSyncTool</a:t>
            </a:r>
            <a:endParaRPr>
              <a:solidFill>
                <a:srgbClr val="2020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1" name="Google Shape;261;p36"/>
          <p:cNvSpPr/>
          <p:nvPr/>
        </p:nvSpPr>
        <p:spPr>
          <a:xfrm>
            <a:off x="1757113" y="1817938"/>
            <a:ext cx="1236600" cy="1236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CI/CD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2" name="Google Shape;262;p36"/>
          <p:cNvSpPr/>
          <p:nvPr/>
        </p:nvSpPr>
        <p:spPr>
          <a:xfrm>
            <a:off x="6150288" y="1817938"/>
            <a:ext cx="1236600" cy="12366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8F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 Medium"/>
                <a:ea typeface="Roboto Medium"/>
                <a:cs typeface="Roboto Medium"/>
                <a:sym typeface="Roboto Medium"/>
              </a:rPr>
              <a:t>Test Management System</a:t>
            </a:r>
            <a:endParaRPr sz="11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3" name="Google Shape;263;p36"/>
          <p:cNvSpPr txBox="1">
            <a:spLocks noGrp="1"/>
          </p:cNvSpPr>
          <p:nvPr>
            <p:ph type="subTitle" idx="1"/>
          </p:nvPr>
        </p:nvSpPr>
        <p:spPr>
          <a:xfrm>
            <a:off x="720000" y="4373993"/>
            <a:ext cx="7704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Confidence in quality</a:t>
            </a:r>
            <a:endParaRPr/>
          </a:p>
        </p:txBody>
      </p:sp>
      <p:sp>
        <p:nvSpPr>
          <p:cNvPr id="264" name="Google Shape;264;p36"/>
          <p:cNvSpPr txBox="1"/>
          <p:nvPr/>
        </p:nvSpPr>
        <p:spPr>
          <a:xfrm>
            <a:off x="3616813" y="1637275"/>
            <a:ext cx="185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Given. When. Then.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5" name="Google Shape;265;p36"/>
          <p:cNvSpPr txBox="1"/>
          <p:nvPr/>
        </p:nvSpPr>
        <p:spPr>
          <a:xfrm>
            <a:off x="3616813" y="2881713"/>
            <a:ext cx="185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Medium"/>
                <a:ea typeface="Roboto Medium"/>
                <a:cs typeface="Roboto Medium"/>
                <a:sym typeface="Roboto Medium"/>
              </a:rPr>
              <a:t>BA, Developer, QA</a:t>
            </a:r>
            <a:endParaRPr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6" name="Google Shape;266;p36"/>
          <p:cNvSpPr txBox="1"/>
          <p:nvPr/>
        </p:nvSpPr>
        <p:spPr>
          <a:xfrm>
            <a:off x="1445863" y="3584638"/>
            <a:ext cx="185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Medium"/>
                <a:ea typeface="Roboto Medium"/>
                <a:cs typeface="Roboto Medium"/>
                <a:sym typeface="Roboto Medium"/>
              </a:rPr>
              <a:t>Test Reporting</a:t>
            </a:r>
            <a:endParaRPr sz="12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7" name="Google Shape;267;p36"/>
          <p:cNvSpPr txBox="1"/>
          <p:nvPr/>
        </p:nvSpPr>
        <p:spPr>
          <a:xfrm>
            <a:off x="2993713" y="4066188"/>
            <a:ext cx="110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8FB7"/>
                </a:solidFill>
                <a:latin typeface="Roboto Medium"/>
                <a:ea typeface="Roboto Medium"/>
                <a:cs typeface="Roboto Medium"/>
                <a:sym typeface="Roboto Medium"/>
              </a:rPr>
              <a:t>Autotests analyze</a:t>
            </a:r>
            <a:endParaRPr sz="900">
              <a:solidFill>
                <a:srgbClr val="008FB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8" name="Google Shape;268;p36"/>
          <p:cNvSpPr txBox="1"/>
          <p:nvPr/>
        </p:nvSpPr>
        <p:spPr>
          <a:xfrm>
            <a:off x="4901900" y="3996900"/>
            <a:ext cx="123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8FB7"/>
                </a:solidFill>
                <a:latin typeface="Roboto Medium"/>
                <a:ea typeface="Roboto Medium"/>
                <a:cs typeface="Roboto Medium"/>
                <a:sym typeface="Roboto Medium"/>
              </a:rPr>
              <a:t>Manual test execution</a:t>
            </a:r>
            <a:endParaRPr sz="900">
              <a:solidFill>
                <a:srgbClr val="008FB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813" y="3365350"/>
            <a:ext cx="259200" cy="2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5488" y="1005525"/>
            <a:ext cx="541750" cy="541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36"/>
          <p:cNvCxnSpPr>
            <a:stCxn id="259" idx="3"/>
            <a:endCxn id="270" idx="1"/>
          </p:cNvCxnSpPr>
          <p:nvPr/>
        </p:nvCxnSpPr>
        <p:spPr>
          <a:xfrm>
            <a:off x="3444463" y="1266925"/>
            <a:ext cx="831000" cy="96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2" name="Google Shape;272;p36"/>
          <p:cNvCxnSpPr>
            <a:stCxn id="260" idx="1"/>
            <a:endCxn id="270" idx="3"/>
          </p:cNvCxnSpPr>
          <p:nvPr/>
        </p:nvCxnSpPr>
        <p:spPr>
          <a:xfrm flipH="1">
            <a:off x="4817238" y="1266925"/>
            <a:ext cx="882300" cy="96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3" name="Google Shape;273;p36"/>
          <p:cNvCxnSpPr>
            <a:stCxn id="259" idx="2"/>
            <a:endCxn id="261" idx="0"/>
          </p:cNvCxnSpPr>
          <p:nvPr/>
        </p:nvCxnSpPr>
        <p:spPr>
          <a:xfrm>
            <a:off x="2375413" y="1587175"/>
            <a:ext cx="0" cy="2307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4" name="Google Shape;274;p36"/>
          <p:cNvCxnSpPr>
            <a:stCxn id="260" idx="2"/>
            <a:endCxn id="262" idx="0"/>
          </p:cNvCxnSpPr>
          <p:nvPr/>
        </p:nvCxnSpPr>
        <p:spPr>
          <a:xfrm>
            <a:off x="6768588" y="1587175"/>
            <a:ext cx="0" cy="2307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5" name="Google Shape;275;p36"/>
          <p:cNvCxnSpPr>
            <a:stCxn id="261" idx="4"/>
            <a:endCxn id="269" idx="0"/>
          </p:cNvCxnSpPr>
          <p:nvPr/>
        </p:nvCxnSpPr>
        <p:spPr>
          <a:xfrm>
            <a:off x="2375413" y="3054538"/>
            <a:ext cx="0" cy="3108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76" name="Google Shape;27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325" y="2425562"/>
            <a:ext cx="491600" cy="4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7925" y="2425562"/>
            <a:ext cx="491600" cy="4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4800" y="2425562"/>
            <a:ext cx="491600" cy="49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36"/>
          <p:cNvCxnSpPr>
            <a:stCxn id="276" idx="0"/>
          </p:cNvCxnSpPr>
          <p:nvPr/>
        </p:nvCxnSpPr>
        <p:spPr>
          <a:xfrm rot="10800000">
            <a:off x="4062125" y="2047562"/>
            <a:ext cx="0" cy="3780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0" name="Google Shape;280;p36"/>
          <p:cNvCxnSpPr>
            <a:stCxn id="277" idx="0"/>
            <a:endCxn id="264" idx="2"/>
          </p:cNvCxnSpPr>
          <p:nvPr/>
        </p:nvCxnSpPr>
        <p:spPr>
          <a:xfrm rot="10800000">
            <a:off x="4546225" y="2037362"/>
            <a:ext cx="7500" cy="3882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1" name="Google Shape;281;p36"/>
          <p:cNvCxnSpPr>
            <a:stCxn id="278" idx="0"/>
          </p:cNvCxnSpPr>
          <p:nvPr/>
        </p:nvCxnSpPr>
        <p:spPr>
          <a:xfrm rot="10800000">
            <a:off x="5030600" y="2034962"/>
            <a:ext cx="0" cy="390600"/>
          </a:xfrm>
          <a:prstGeom prst="straightConnector1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2" name="Google Shape;282;p36"/>
          <p:cNvCxnSpPr>
            <a:stCxn id="267" idx="1"/>
            <a:endCxn id="266" idx="2"/>
          </p:cNvCxnSpPr>
          <p:nvPr/>
        </p:nvCxnSpPr>
        <p:spPr>
          <a:xfrm rot="10800000">
            <a:off x="2375413" y="3953838"/>
            <a:ext cx="618300" cy="2739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283;p36"/>
          <p:cNvCxnSpPr>
            <a:stCxn id="268" idx="3"/>
            <a:endCxn id="262" idx="4"/>
          </p:cNvCxnSpPr>
          <p:nvPr/>
        </p:nvCxnSpPr>
        <p:spPr>
          <a:xfrm rot="10800000" flipH="1">
            <a:off x="6138500" y="3054450"/>
            <a:ext cx="630000" cy="11733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4" name="Google Shape;284;p36"/>
          <p:cNvCxnSpPr>
            <a:endCxn id="267" idx="3"/>
          </p:cNvCxnSpPr>
          <p:nvPr/>
        </p:nvCxnSpPr>
        <p:spPr>
          <a:xfrm rot="5400000">
            <a:off x="3745963" y="3575988"/>
            <a:ext cx="1006200" cy="2973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36"/>
          <p:cNvCxnSpPr>
            <a:endCxn id="268" idx="1"/>
          </p:cNvCxnSpPr>
          <p:nvPr/>
        </p:nvCxnSpPr>
        <p:spPr>
          <a:xfrm rot="-5400000" flipH="1">
            <a:off x="4287050" y="3612900"/>
            <a:ext cx="1018800" cy="210900"/>
          </a:xfrm>
          <a:prstGeom prst="bentConnector2">
            <a:avLst/>
          </a:prstGeom>
          <a:noFill/>
          <a:ln w="19050" cap="flat" cmpd="sng">
            <a:solidFill>
              <a:srgbClr val="008F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6" name="Google Shape;28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4425" y="4059975"/>
            <a:ext cx="749574" cy="54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Экран (16:9)</PresentationFormat>
  <Slides>21</Slides>
  <Notes>21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Simple Light</vt:lpstr>
      <vt:lpstr>Test case-as-code via BDD How to collaborate manual  and automation testing</vt:lpstr>
      <vt:lpstr>Презентация PowerPoint</vt:lpstr>
      <vt:lpstr>Презентация PowerPoint</vt:lpstr>
      <vt:lpstr>Презентация PowerPoint</vt:lpstr>
      <vt:lpstr>BDD test scenario</vt:lpstr>
      <vt:lpstr>Step binding</vt:lpstr>
      <vt:lpstr>Problematic</vt:lpstr>
      <vt:lpstr>Collaboration</vt:lpstr>
      <vt:lpstr>Test Automation Ecosystem</vt:lpstr>
      <vt:lpstr>Test Automation Ecosystem</vt:lpstr>
      <vt:lpstr>Test Automation Ecosystem</vt:lpstr>
      <vt:lpstr>GherkinSyncTool architecture</vt:lpstr>
      <vt:lpstr>GherkinSyncTool architecture</vt:lpstr>
      <vt:lpstr>GherkinSyncTool architecture</vt:lpstr>
      <vt:lpstr>Configuration</vt:lpstr>
      <vt:lpstr>Demo</vt:lpstr>
      <vt:lpstr>Презентация PowerPoint</vt:lpstr>
      <vt:lpstr>Run in pipeline</vt:lpstr>
      <vt:lpstr>Performanse</vt:lpstr>
      <vt:lpstr>Benefits</vt:lpstr>
      <vt:lpstr>GitHub repository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case-as-code via BDD How to collaborate manual  and automation testing</dc:title>
  <cp:revision>4</cp:revision>
  <dcterms:modified xsi:type="dcterms:W3CDTF">2021-10-29T11:25:27Z</dcterms:modified>
</cp:coreProperties>
</file>