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</p:sldIdLst>
  <p:sldSz cy="5143500" cx="9144000"/>
  <p:notesSz cx="6858000" cy="9144000"/>
  <p:embeddedFontLst>
    <p:embeddedFont>
      <p:font typeface="Montserrat SemiBold"/>
      <p:regular r:id="rId127"/>
      <p:bold r:id="rId128"/>
      <p:italic r:id="rId129"/>
      <p:boldItalic r:id="rId130"/>
    </p:embeddedFont>
    <p:embeddedFont>
      <p:font typeface="Roboto Medium"/>
      <p:regular r:id="rId131"/>
      <p:bold r:id="rId132"/>
      <p:italic r:id="rId133"/>
      <p:boldItalic r:id="rId134"/>
    </p:embeddedFont>
    <p:embeddedFont>
      <p:font typeface="Nunito"/>
      <p:regular r:id="rId135"/>
      <p:bold r:id="rId136"/>
      <p:italic r:id="rId137"/>
      <p:boldItalic r:id="rId138"/>
    </p:embeddedFont>
    <p:embeddedFont>
      <p:font typeface="Montserrat"/>
      <p:regular r:id="rId139"/>
      <p:bold r:id="rId140"/>
      <p:italic r:id="rId141"/>
      <p:boldItalic r:id="rId142"/>
    </p:embeddedFont>
    <p:embeddedFont>
      <p:font typeface="Montserrat Medium"/>
      <p:regular r:id="rId143"/>
      <p:bold r:id="rId144"/>
      <p:italic r:id="rId145"/>
      <p:boldItalic r:id="rId146"/>
    </p:embeddedFont>
    <p:embeddedFont>
      <p:font typeface="Roboto Light"/>
      <p:regular r:id="rId147"/>
      <p:bold r:id="rId148"/>
      <p:italic r:id="rId149"/>
      <p:boldItalic r:id="rId1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MontserratSemiBold-italic.fntdata"/><Relationship Id="rId128" Type="http://schemas.openxmlformats.org/officeDocument/2006/relationships/font" Target="fonts/MontserratSemiBold-bold.fntdata"/><Relationship Id="rId127" Type="http://schemas.openxmlformats.org/officeDocument/2006/relationships/font" Target="fonts/MontserratSemiBold-regular.fntdata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font" Target="fonts/RobotoLight-boldItalic.fntdata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RobotoLight-italic.fntdata"/><Relationship Id="rId4" Type="http://schemas.openxmlformats.org/officeDocument/2006/relationships/slideMaster" Target="slideMasters/slideMaster1.xml"/><Relationship Id="rId148" Type="http://schemas.openxmlformats.org/officeDocument/2006/relationships/font" Target="fonts/RobotoLight-bold.fntdata"/><Relationship Id="rId9" Type="http://schemas.openxmlformats.org/officeDocument/2006/relationships/slide" Target="slides/slide4.xml"/><Relationship Id="rId143" Type="http://schemas.openxmlformats.org/officeDocument/2006/relationships/font" Target="fonts/MontserratMedium-regular.fntdata"/><Relationship Id="rId142" Type="http://schemas.openxmlformats.org/officeDocument/2006/relationships/font" Target="fonts/Montserrat-boldItalic.fntdata"/><Relationship Id="rId141" Type="http://schemas.openxmlformats.org/officeDocument/2006/relationships/font" Target="fonts/Montserrat-italic.fntdata"/><Relationship Id="rId140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147" Type="http://schemas.openxmlformats.org/officeDocument/2006/relationships/font" Target="fonts/RobotoLight-regular.fntdata"/><Relationship Id="rId6" Type="http://schemas.openxmlformats.org/officeDocument/2006/relationships/slide" Target="slides/slide1.xml"/><Relationship Id="rId146" Type="http://schemas.openxmlformats.org/officeDocument/2006/relationships/font" Target="fonts/MontserratMedium-boldItalic.fntdata"/><Relationship Id="rId7" Type="http://schemas.openxmlformats.org/officeDocument/2006/relationships/slide" Target="slides/slide2.xml"/><Relationship Id="rId145" Type="http://schemas.openxmlformats.org/officeDocument/2006/relationships/font" Target="fonts/MontserratMedium-italic.fntdata"/><Relationship Id="rId8" Type="http://schemas.openxmlformats.org/officeDocument/2006/relationships/slide" Target="slides/slide3.xml"/><Relationship Id="rId144" Type="http://schemas.openxmlformats.org/officeDocument/2006/relationships/font" Target="fonts/MontserratMedium-bold.fntdata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font" Target="fonts/Montserrat-regular.fntdata"/><Relationship Id="rId138" Type="http://schemas.openxmlformats.org/officeDocument/2006/relationships/font" Target="fonts/Nunito-boldItalic.fntdata"/><Relationship Id="rId137" Type="http://schemas.openxmlformats.org/officeDocument/2006/relationships/font" Target="fonts/Nunito-italic.fntdata"/><Relationship Id="rId132" Type="http://schemas.openxmlformats.org/officeDocument/2006/relationships/font" Target="fonts/RobotoMedium-bold.fntdata"/><Relationship Id="rId131" Type="http://schemas.openxmlformats.org/officeDocument/2006/relationships/font" Target="fonts/RobotoMedium-regular.fntdata"/><Relationship Id="rId130" Type="http://schemas.openxmlformats.org/officeDocument/2006/relationships/font" Target="fonts/MontserratSemiBold-boldItalic.fntdata"/><Relationship Id="rId136" Type="http://schemas.openxmlformats.org/officeDocument/2006/relationships/font" Target="fonts/Nunito-bold.fntdata"/><Relationship Id="rId135" Type="http://schemas.openxmlformats.org/officeDocument/2006/relationships/font" Target="fonts/Nunito-regular.fntdata"/><Relationship Id="rId134" Type="http://schemas.openxmlformats.org/officeDocument/2006/relationships/font" Target="fonts/RobotoMedium-boldItalic.fntdata"/><Relationship Id="rId133" Type="http://schemas.openxmlformats.org/officeDocument/2006/relationships/font" Target="fonts/RobotoMedium-italic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7aa114251_2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7aa114251_2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b2b97fadc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b2b97fadc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fb93ff9c58_6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fb93ff9c58_6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fb2b97fadc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fb2b97fadc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fb93ff9c58_6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fb93ff9c58_6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fb93ff9c58_6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fb93ff9c58_6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fb93ff9c58_6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fb93ff9c58_6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fb93ff9c58_6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fb93ff9c58_6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fb2b97fadc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fb2b97fadc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fb93ff9c58_6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fb93ff9c58_6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fb93ff9c58_6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fb93ff9c58_6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fb93ff9c58_6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fb93ff9c58_6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b2b97fadc_0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b2b97fadc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fb93ff9c58_6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fb93ff9c58_6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b2b97fad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b2b97fad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fb2b97fadc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fb2b97fadc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fb2b97fadc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fb2b97fadc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fb93ff9c58_6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fb93ff9c58_6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fb93ff9c58_6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fb93ff9c58_6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fb93ff9c58_6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fb93ff9c58_6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fb93ff9c58_6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fb93ff9c58_6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87aa114251_2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87aa114251_2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fb2b97fadc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fb2b97fadc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b2b97fadc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b2b97fadc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fb2b97fadc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fb2b97fadc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fb2b97fadc_0_1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fb2b97fadc_0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b2b97fadc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fb2b97fadc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b2b97fadc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fb2b97fadc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b2b97fadc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fb2b97fadc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b93ff9c58_1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fb93ff9c58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7aa114251_2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7aa114251_2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7aa114251_2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87aa114251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2b97fadc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2b97fadc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7aa114251_2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7aa114251_2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b2b97fadc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fb2b97fadc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b2b97fadc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b2b97fadc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b2b97fadc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b2b97fadc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b2b97fadc_0_1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b2b97fadc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b2b97fadc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b2b97fadc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b2b97fadc_0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fb2b97fadc_0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b2b97fadc_0_1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b2b97fadc_0_1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b2b97fadc_0_1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b2b97fadc_0_1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b93ff9c58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fb93ff9c58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fb2b97fadc_0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fb2b97fadc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7aa114251_2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7aa114251_2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Всем привет, меня зовут Витя и я занимаюсь тем, что делаю фреймворки автоматизации с нуля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Сейчас я работаю в Юле, сервисе объявлений.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____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Почему вообще родилась идея этого доклада.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Потому, что мы с командой набили много шишек на этой теме, и настало время делится знаниями.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____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Я был бы рад, если бы мне рассказали ровно то же самое, скажем пару лет назад.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 целом, сейчас, в 21 веке,  не составляет труда начать делать проект автоматизации, ведь практически для всего есть готовые инструменты.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Поэтому доклад не про них…..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b2b97fadc_0_1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fb2b97fadc_0_1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b2b97fadc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b2b97fadc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b2b97fadc_0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fb2b97fadc_0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b2b97fadc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fb2b97fadc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fb2b97fadc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fb2b97fadc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b2b97fadc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fb2b97fadc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b2b97fadc_0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b2b97fadc_0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fb2b97fadc_0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fb2b97fadc_0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b2b97fadc_0_1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fb2b97fadc_0_1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b2b97fadc_0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fb2b97fadc_0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b93ff9c58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fb93ff9c58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b2b97fadc_0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fb2b97fadc_0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fb2b97fadc_0_1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fb2b97fadc_0_1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fb93ff9c5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fb93ff9c5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fb2b97fadc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fb2b97fadc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b2b97fadc_0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b2b97fadc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fb2b97fadc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fb2b97fadc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b137699e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fb137699e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fb93ff9c58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fb93ff9c58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fb93ff9c58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fb93ff9c58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fb93ff9c58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fb93ff9c58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b93ff9c58_1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b93ff9c58_1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fb2b97fadc_0_1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fb2b97fadc_0_1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fb2b97fadc_0_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fb2b97fadc_0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b2b97fadc_0_1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fb2b97fadc_0_1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fb2b97fadc_0_1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fb2b97fadc_0_1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fb2b97fad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fb2b97fad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fb2b97fadc_0_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fb2b97fadc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fb2b97fadc_0_1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fb2b97fadc_0_1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fb2b97fad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fb2b97fad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fb2b97fadc_0_1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fb2b97fadc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fb2b97fadc_0_1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fb2b97fadc_0_1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b93ff9c58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b93ff9c58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b2b97fadc_0_9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fb2b97fadc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fb2b97fadc_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fb2b97fadc_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fb2b97fadc_0_9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fb2b97fadc_0_9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fb2b97fadc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fb2b97fadc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fb93ff9c58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fb93ff9c58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fb137699e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fb137699e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fb2b97fadc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fb2b97fadc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fb93ff9c58_6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fb93ff9c58_6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fb93ff9c58_6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fb93ff9c58_6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fb2b97fadc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fb2b97fadc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b93ff9c58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fb93ff9c58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fb93ff9c58_6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fb93ff9c58_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fb2b97fadc_0_1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fb2b97fadc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b93ff9c58_6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fb93ff9c58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fb93ff9c58_6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fb93ff9c58_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fb93ff9c58_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fb93ff9c58_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fb2b97fadc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fb2b97fadc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fb93ff9c58_6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fb93ff9c58_6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fb2b97fad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fb2b97fad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fb93ff9c58_6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fb93ff9c58_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fb2b97fadc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fb2b97fadc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137699e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fb137699e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fb93ff9c58_6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fb93ff9c58_6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fb93ff9c58_6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fb93ff9c58_6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fb93ff9c58_6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fb93ff9c58_6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fb93ff9c58_6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fb93ff9c58_6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fb2b97fadc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fb2b97fadc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fb93ff9c58_6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fb93ff9c58_6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fb93ff9c58_6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fb93ff9c58_6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b93ff9c58_6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fb93ff9c58_6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fb93ff9c58_6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fb93ff9c58_6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fb93ff9c58_6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fb93ff9c58_6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fb2b97fadc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fb2b97fadc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fb93ff9c58_6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fb93ff9c58_6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fb93ff9c58_6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fb93ff9c58_6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fb93ff9c58_6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fb93ff9c58_6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fb93ff9c58_6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fb93ff9c58_6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fb93ff9c58_6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fb93ff9c58_6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fb2b97fadc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fb2b97fadc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fb2b97fadc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fb2b97fadc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fb2b97fadc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fb2b97fadc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fb93ff9c58_6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fb93ff9c58_6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fb93ff9c58_6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fb93ff9c58_6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" name="Google Shape;9;p2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00" y="4529050"/>
            <a:ext cx="340050" cy="3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">
  <p:cSld name="TITLE_1_1_2_1"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">
  <p:cSld name="TITLE_3_1">
    <p:bg>
      <p:bgPr>
        <a:solidFill>
          <a:srgbClr val="66CCEE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2" name="Google Shape;72;p12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3" name="Google Shape;73;p12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74" name="Google Shape;7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00" y="4529050"/>
            <a:ext cx="340050" cy="3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">
  <p:cSld name="TITLE_2_1_1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" name="Google Shape;80;p13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8473">
            <a:off x="4408764" y="505032"/>
            <a:ext cx="5656795" cy="565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450" y="4502625"/>
            <a:ext cx="359775" cy="3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">
  <p:cSld name="TITLE_1_1_3_1"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">
  <p:cSld name="TITLE_1_1_1_1_1">
    <p:bg>
      <p:bgPr>
        <a:solidFill>
          <a:srgbClr val="66CCEE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94" name="Google Shape;9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64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664" y="4693300"/>
            <a:ext cx="231025" cy="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>
            <p:ph idx="2" type="body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">
  <p:cSld name="TITLE_1_1_2_1_1"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">
  <p:cSld name="TITLE_3_1_1">
    <p:bg>
      <p:bgPr>
        <a:solidFill>
          <a:srgbClr val="C3F07D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5" name="Google Shape;105;p17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00" y="4529050"/>
            <a:ext cx="340050" cy="3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">
  <p:cSld name="TITLE_2_1_1_1"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2" name="Google Shape;112;p18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13" name="Google Shape;11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2579">
            <a:off x="4408418" y="504673"/>
            <a:ext cx="5657489" cy="565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450" y="4502625"/>
            <a:ext cx="359775" cy="3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">
  <p:cSld name="TITLE_1_1_3_1_1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19" name="Google Shape;11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">
  <p:cSld name="TITLE_1_1_1_1_1_1">
    <p:bg>
      <p:bgPr>
        <a:solidFill>
          <a:srgbClr val="C3F07D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26" name="Google Shape;12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64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664" y="4693300"/>
            <a:ext cx="231025" cy="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idx="2" type="body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">
  <p:cSld name="TITLE_2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188">
            <a:off x="4400180" y="496425"/>
            <a:ext cx="5673982" cy="56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450" y="4502625"/>
            <a:ext cx="359775" cy="3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">
  <p:cSld name="TITLE_1_1_2_1_1_1"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">
  <p:cSld name="TITLE_3_1_1_1">
    <p:bg>
      <p:bgPr>
        <a:solidFill>
          <a:srgbClr val="5A6E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22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38" name="Google Shape;13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00" y="4529050"/>
            <a:ext cx="340050" cy="3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">
  <p:cSld name="TITLE_2_1_1_1_1">
    <p:bg>
      <p:bgPr>
        <a:solidFill>
          <a:schemeClr val="dk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4" name="Google Shape;144;p23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145" name="Google Shape;14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885">
            <a:off x="4409102" y="506358"/>
            <a:ext cx="5656117" cy="56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450" y="4502625"/>
            <a:ext cx="359775" cy="3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">
  <p:cSld name="TITLE_1_1_3_1_1_1"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51" name="Google Shape;15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">
  <p:cSld name="TITLE_1_1_1_1_1_1_1">
    <p:bg>
      <p:bgPr>
        <a:solidFill>
          <a:srgbClr val="5A6E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5"/>
          <p:cNvSpPr txBox="1"/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58" name="Google Shape;15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64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664" y="4693300"/>
            <a:ext cx="231025" cy="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>
            <p:ph idx="2" type="body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">
  <p:cSld name="TITLE_1_1_2_1_1_1_1"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">
  <p:cSld name="TITLE_1_1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">
  <p:cSld name="TITLE_1_1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64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664" y="4693300"/>
            <a:ext cx="231025" cy="2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">
  <p:cSld name="TITLE_1_1_2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">
  <p:cSld name="TITLE_3">
    <p:bg>
      <p:bgPr>
        <a:solidFill>
          <a:srgbClr val="FF966E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p7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900" y="4529050"/>
            <a:ext cx="340050" cy="3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">
  <p:cSld name="TITLE_2_1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5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" name="Google Shape;48;p8"/>
          <p:cNvSpPr txBox="1"/>
          <p:nvPr>
            <p:ph idx="2" type="subTitle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49" name="Google Shape;4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598">
            <a:off x="4405150" y="501389"/>
            <a:ext cx="5664022" cy="566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450" y="4502625"/>
            <a:ext cx="359775" cy="3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">
  <p:cSld name="TITLE_1_1_3">
    <p:bg>
      <p:bgPr>
        <a:solidFill>
          <a:schemeClr val="dk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3763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4013" y="4701475"/>
            <a:ext cx="222850" cy="2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">
  <p:cSld name="TITLE_1_1_1_1">
    <p:bg>
      <p:bgPr>
        <a:solidFill>
          <a:srgbClr val="FF966E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0"/>
          <p:cNvSpPr txBox="1"/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064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664" y="4693300"/>
            <a:ext cx="231025" cy="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BC81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6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6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35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26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/>
              <a:t>5 заклинаний команды автоматизации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7"/>
          <p:cNvSpPr txBox="1"/>
          <p:nvPr>
            <p:ph idx="2" type="subTitle"/>
          </p:nvPr>
        </p:nvSpPr>
        <p:spPr>
          <a:xfrm>
            <a:off x="465925" y="2962750"/>
            <a:ext cx="4454100" cy="2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Виктор Мясников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Лид SDET команды</a:t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825" y="3260050"/>
            <a:ext cx="1749475" cy="17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26"/>
          <p:cNvSpPr txBox="1"/>
          <p:nvPr>
            <p:ph type="title"/>
          </p:nvPr>
        </p:nvSpPr>
        <p:spPr>
          <a:xfrm>
            <a:off x="670900" y="328251"/>
            <a:ext cx="7888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Что в итоге</a:t>
            </a:r>
            <a:endParaRPr b="0" sz="3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4" name="Google Shape;924;p126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Документация не нужна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Этим пользуемся ежедневно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У всех однотипный конфиг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27"/>
          <p:cNvSpPr txBox="1"/>
          <p:nvPr>
            <p:ph type="title"/>
          </p:nvPr>
        </p:nvSpPr>
        <p:spPr>
          <a:xfrm>
            <a:off x="1952325" y="2956763"/>
            <a:ext cx="1580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Заклинание 5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0" name="Google Shape;930;p127"/>
          <p:cNvSpPr txBox="1"/>
          <p:nvPr>
            <p:ph idx="1" type="body"/>
          </p:nvPr>
        </p:nvSpPr>
        <p:spPr>
          <a:xfrm>
            <a:off x="367225" y="1686453"/>
            <a:ext cx="50076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Оповещения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31" name="Google Shape;931;p127"/>
          <p:cNvCxnSpPr/>
          <p:nvPr/>
        </p:nvCxnSpPr>
        <p:spPr>
          <a:xfrm>
            <a:off x="869625" y="2916638"/>
            <a:ext cx="37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32" name="Google Shape;932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775" y="1469500"/>
            <a:ext cx="3020700" cy="201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072" y="1644463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28"/>
          <p:cNvSpPr txBox="1"/>
          <p:nvPr/>
        </p:nvSpPr>
        <p:spPr>
          <a:xfrm>
            <a:off x="2154562" y="2540187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Пошел на обед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072" y="1644463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29"/>
          <p:cNvSpPr txBox="1"/>
          <p:nvPr/>
        </p:nvSpPr>
        <p:spPr>
          <a:xfrm>
            <a:off x="2154562" y="2540187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Пошел на обед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5" name="Google Shape;945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865" y="1644475"/>
            <a:ext cx="1068600" cy="108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072" y="1644463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30"/>
          <p:cNvSpPr txBox="1"/>
          <p:nvPr/>
        </p:nvSpPr>
        <p:spPr>
          <a:xfrm>
            <a:off x="2154562" y="2540187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Пошел на обед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2" name="Google Shape;952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865" y="1644475"/>
            <a:ext cx="1068600" cy="108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53" name="Google Shape;953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038" y="1644475"/>
            <a:ext cx="1148400" cy="108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31"/>
          <p:cNvSpPr txBox="1"/>
          <p:nvPr>
            <p:ph idx="1" type="body"/>
          </p:nvPr>
        </p:nvSpPr>
        <p:spPr>
          <a:xfrm>
            <a:off x="1274950" y="1690800"/>
            <a:ext cx="64047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Как делаются уведомления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3" name="Google Shape;963;p132"/>
          <p:cNvCxnSpPr/>
          <p:nvPr/>
        </p:nvCxnSpPr>
        <p:spPr>
          <a:xfrm flipH="1">
            <a:off x="673850" y="1525325"/>
            <a:ext cx="9000" cy="269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3"/>
          <p:cNvSpPr txBox="1"/>
          <p:nvPr>
            <p:ph idx="1" type="body"/>
          </p:nvPr>
        </p:nvSpPr>
        <p:spPr>
          <a:xfrm>
            <a:off x="474050" y="1199075"/>
            <a:ext cx="84225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никаких уведомлений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9" name="Google Shape;969;p133"/>
          <p:cNvSpPr/>
          <p:nvPr/>
        </p:nvSpPr>
        <p:spPr>
          <a:xfrm>
            <a:off x="895675" y="1427675"/>
            <a:ext cx="48330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0" name="Google Shape;970;p133"/>
          <p:cNvCxnSpPr/>
          <p:nvPr/>
        </p:nvCxnSpPr>
        <p:spPr>
          <a:xfrm flipH="1">
            <a:off x="673850" y="1525325"/>
            <a:ext cx="9000" cy="269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4"/>
          <p:cNvSpPr txBox="1"/>
          <p:nvPr>
            <p:ph idx="1" type="body"/>
          </p:nvPr>
        </p:nvSpPr>
        <p:spPr>
          <a:xfrm>
            <a:off x="474050" y="1199075"/>
            <a:ext cx="84225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никаких уведомлений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Есть, в общий чат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6" name="Google Shape;976;p134"/>
          <p:cNvSpPr/>
          <p:nvPr/>
        </p:nvSpPr>
        <p:spPr>
          <a:xfrm>
            <a:off x="895675" y="1427675"/>
            <a:ext cx="48330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34"/>
          <p:cNvSpPr/>
          <p:nvPr/>
        </p:nvSpPr>
        <p:spPr>
          <a:xfrm>
            <a:off x="895675" y="2227450"/>
            <a:ext cx="33168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8" name="Google Shape;978;p134"/>
          <p:cNvCxnSpPr/>
          <p:nvPr/>
        </p:nvCxnSpPr>
        <p:spPr>
          <a:xfrm flipH="1">
            <a:off x="673850" y="1525325"/>
            <a:ext cx="9000" cy="269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35"/>
          <p:cNvSpPr txBox="1"/>
          <p:nvPr>
            <p:ph idx="1" type="body"/>
          </p:nvPr>
        </p:nvSpPr>
        <p:spPr>
          <a:xfrm>
            <a:off x="474050" y="1199075"/>
            <a:ext cx="84225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никаких уведомлений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Есть, в общий чат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Есть, в разные чаты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Google Shape;984;p135"/>
          <p:cNvSpPr/>
          <p:nvPr/>
        </p:nvSpPr>
        <p:spPr>
          <a:xfrm>
            <a:off x="895675" y="1427675"/>
            <a:ext cx="48330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135"/>
          <p:cNvSpPr/>
          <p:nvPr/>
        </p:nvSpPr>
        <p:spPr>
          <a:xfrm>
            <a:off x="895675" y="2227450"/>
            <a:ext cx="33168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135"/>
          <p:cNvSpPr/>
          <p:nvPr/>
        </p:nvSpPr>
        <p:spPr>
          <a:xfrm>
            <a:off x="895675" y="2956275"/>
            <a:ext cx="36762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7" name="Google Shape;987;p135"/>
          <p:cNvCxnSpPr/>
          <p:nvPr/>
        </p:nvCxnSpPr>
        <p:spPr>
          <a:xfrm flipH="1">
            <a:off x="673850" y="1525325"/>
            <a:ext cx="9000" cy="269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8" name="Google Shape;228;p37"/>
          <p:cNvSpPr/>
          <p:nvPr/>
        </p:nvSpPr>
        <p:spPr>
          <a:xfrm>
            <a:off x="1359900" y="27125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29" name="Google Shape;229;p37"/>
          <p:cNvCxnSpPr>
            <a:endCxn id="228" idx="1"/>
          </p:cNvCxnSpPr>
          <p:nvPr/>
        </p:nvCxnSpPr>
        <p:spPr>
          <a:xfrm flipH="1" rot="-5400000">
            <a:off x="900750" y="2569550"/>
            <a:ext cx="499800" cy="41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36"/>
          <p:cNvSpPr txBox="1"/>
          <p:nvPr>
            <p:ph idx="1" type="body"/>
          </p:nvPr>
        </p:nvSpPr>
        <p:spPr>
          <a:xfrm>
            <a:off x="474050" y="1199075"/>
            <a:ext cx="8422500" cy="3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никаких уведомлений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Есть, в общий чат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Есть, в разные чаты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Только тем, кому нужно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3" name="Google Shape;993;p136"/>
          <p:cNvSpPr/>
          <p:nvPr/>
        </p:nvSpPr>
        <p:spPr>
          <a:xfrm>
            <a:off x="895675" y="1427675"/>
            <a:ext cx="48330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136"/>
          <p:cNvSpPr/>
          <p:nvPr/>
        </p:nvSpPr>
        <p:spPr>
          <a:xfrm>
            <a:off x="895675" y="2227450"/>
            <a:ext cx="33168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36"/>
          <p:cNvSpPr/>
          <p:nvPr/>
        </p:nvSpPr>
        <p:spPr>
          <a:xfrm>
            <a:off x="895675" y="2956275"/>
            <a:ext cx="36762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136"/>
          <p:cNvSpPr/>
          <p:nvPr/>
        </p:nvSpPr>
        <p:spPr>
          <a:xfrm>
            <a:off x="895675" y="3685100"/>
            <a:ext cx="6491400" cy="576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7" name="Google Shape;997;p136"/>
          <p:cNvCxnSpPr/>
          <p:nvPr/>
        </p:nvCxnSpPr>
        <p:spPr>
          <a:xfrm flipH="1">
            <a:off x="673850" y="1525325"/>
            <a:ext cx="9000" cy="2695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275" y="1090450"/>
            <a:ext cx="2234100" cy="483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03" name="Google Shape;1003;p137"/>
          <p:cNvSpPr txBox="1"/>
          <p:nvPr/>
        </p:nvSpPr>
        <p:spPr>
          <a:xfrm>
            <a:off x="462625" y="2108700"/>
            <a:ext cx="4506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Пример неудачного алерта: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Кому?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Зачем?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Где чинить?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275" y="1090450"/>
            <a:ext cx="2234100" cy="483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09" name="Google Shape;1009;p138"/>
          <p:cNvSpPr txBox="1"/>
          <p:nvPr/>
        </p:nvSpPr>
        <p:spPr>
          <a:xfrm>
            <a:off x="462625" y="2108700"/>
            <a:ext cx="4506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Пример хорошего алерта: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Понятно кому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Понятно что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●"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Есть ссылка на лог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0" name="Google Shape;1010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1275" y="1090450"/>
            <a:ext cx="2234100" cy="483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39"/>
          <p:cNvSpPr txBox="1"/>
          <p:nvPr/>
        </p:nvSpPr>
        <p:spPr>
          <a:xfrm>
            <a:off x="731450" y="350175"/>
            <a:ext cx="642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хороших уведомлений: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40"/>
          <p:cNvSpPr txBox="1"/>
          <p:nvPr>
            <p:ph idx="1" type="body"/>
          </p:nvPr>
        </p:nvSpPr>
        <p:spPr>
          <a:xfrm>
            <a:off x="458475" y="15054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Сразу после события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1" name="Google Shape;1021;p140"/>
          <p:cNvSpPr txBox="1"/>
          <p:nvPr/>
        </p:nvSpPr>
        <p:spPr>
          <a:xfrm>
            <a:off x="731450" y="350175"/>
            <a:ext cx="642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хороших уведомлений: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41"/>
          <p:cNvSpPr txBox="1"/>
          <p:nvPr>
            <p:ph idx="1" type="body"/>
          </p:nvPr>
        </p:nvSpPr>
        <p:spPr>
          <a:xfrm>
            <a:off x="458475" y="15054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Сразу после события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информационного шума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7" name="Google Shape;1027;p141"/>
          <p:cNvSpPr txBox="1"/>
          <p:nvPr/>
        </p:nvSpPr>
        <p:spPr>
          <a:xfrm>
            <a:off x="731450" y="350175"/>
            <a:ext cx="642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хороших уведомлений: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42"/>
          <p:cNvSpPr txBox="1"/>
          <p:nvPr>
            <p:ph idx="1" type="body"/>
          </p:nvPr>
        </p:nvSpPr>
        <p:spPr>
          <a:xfrm>
            <a:off x="458475" y="15054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Сразу после события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информационного шума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Понятно кому реагировать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3" name="Google Shape;1033;p142"/>
          <p:cNvSpPr txBox="1"/>
          <p:nvPr/>
        </p:nvSpPr>
        <p:spPr>
          <a:xfrm>
            <a:off x="731450" y="350175"/>
            <a:ext cx="642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хороших уведомлений: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43"/>
          <p:cNvSpPr txBox="1"/>
          <p:nvPr>
            <p:ph idx="1" type="body"/>
          </p:nvPr>
        </p:nvSpPr>
        <p:spPr>
          <a:xfrm>
            <a:off x="458475" y="15054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Сразу после события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Нет информационного шума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Понятно кому реагировать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Понятно как реагировать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9" name="Google Shape;1039;p143"/>
          <p:cNvSpPr txBox="1"/>
          <p:nvPr/>
        </p:nvSpPr>
        <p:spPr>
          <a:xfrm>
            <a:off x="731450" y="350175"/>
            <a:ext cx="642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Принципы хороших уведомлений: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44"/>
          <p:cNvSpPr txBox="1"/>
          <p:nvPr>
            <p:ph idx="1" type="body"/>
          </p:nvPr>
        </p:nvSpPr>
        <p:spPr>
          <a:xfrm>
            <a:off x="1068825" y="1696350"/>
            <a:ext cx="66036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900">
                <a:latin typeface="Montserrat"/>
                <a:ea typeface="Montserrat"/>
                <a:cs typeface="Montserrat"/>
                <a:sym typeface="Montserrat"/>
              </a:rPr>
              <a:t>Заклинание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вид ритуально-магической речи; прямое обращение к объекту магического воздействия в императивной форме — требования, приказа, побуждения, просьбы, мольбы, предупреждения, запрещения, угрозы.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5" name="Google Shape;1045;p144"/>
          <p:cNvSpPr txBox="1"/>
          <p:nvPr/>
        </p:nvSpPr>
        <p:spPr>
          <a:xfrm>
            <a:off x="5412625" y="35995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Википедия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45"/>
          <p:cNvSpPr txBox="1"/>
          <p:nvPr>
            <p:ph idx="1" type="body"/>
          </p:nvPr>
        </p:nvSpPr>
        <p:spPr>
          <a:xfrm>
            <a:off x="1068825" y="1696350"/>
            <a:ext cx="72885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900">
                <a:latin typeface="Montserrat"/>
                <a:ea typeface="Montserrat"/>
                <a:cs typeface="Montserrat"/>
                <a:sym typeface="Montserrat"/>
              </a:rPr>
              <a:t>Заклинание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 в автоматизации - вещи, которые сильно упрощают твою работу,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5" name="Google Shape;235;p38"/>
          <p:cNvSpPr/>
          <p:nvPr/>
        </p:nvSpPr>
        <p:spPr>
          <a:xfrm>
            <a:off x="1359900" y="27125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6" name="Google Shape;236;p38"/>
          <p:cNvSpPr/>
          <p:nvPr/>
        </p:nvSpPr>
        <p:spPr>
          <a:xfrm>
            <a:off x="1359900" y="35419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</a:t>
            </a: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тестов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7" name="Google Shape;237;p38"/>
          <p:cNvCxnSpPr>
            <a:endCxn id="235" idx="1"/>
          </p:cNvCxnSpPr>
          <p:nvPr/>
        </p:nvCxnSpPr>
        <p:spPr>
          <a:xfrm flipH="1" rot="-5400000">
            <a:off x="900750" y="2569550"/>
            <a:ext cx="499800" cy="41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8"/>
          <p:cNvCxnSpPr>
            <a:stCxn id="236" idx="1"/>
          </p:cNvCxnSpPr>
          <p:nvPr/>
        </p:nvCxnSpPr>
        <p:spPr>
          <a:xfrm rot="10800000">
            <a:off x="941400" y="2529100"/>
            <a:ext cx="418500" cy="1329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46"/>
          <p:cNvSpPr txBox="1"/>
          <p:nvPr>
            <p:ph idx="1" type="body"/>
          </p:nvPr>
        </p:nvSpPr>
        <p:spPr>
          <a:xfrm>
            <a:off x="404050" y="985200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Упрощение своей работы - отличный мотиватор для автоматизатора.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Расширение компетенций - это тренд!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Самые лучшие инструменты созданные вами!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725" y="3428700"/>
            <a:ext cx="2640475" cy="50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47"/>
          <p:cNvSpPr txBox="1"/>
          <p:nvPr/>
        </p:nvSpPr>
        <p:spPr>
          <a:xfrm>
            <a:off x="3028625" y="3059400"/>
            <a:ext cx="450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62" name="Google Shape;1062;p147"/>
          <p:cNvSpPr/>
          <p:nvPr/>
        </p:nvSpPr>
        <p:spPr>
          <a:xfrm>
            <a:off x="1749400" y="2707200"/>
            <a:ext cx="3747300" cy="821400"/>
          </a:xfrm>
          <a:prstGeom prst="wedgeRectCallout">
            <a:avLst>
              <a:gd fmla="val -26283" name="adj1"/>
              <a:gd fmla="val 72324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Жду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 ваших заклинаний</a:t>
            </a:r>
            <a:r>
              <a:rPr lang="ru" sz="900"/>
              <a:t> </a:t>
            </a: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на t.me/vmyasnik</a:t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063" name="Google Shape;1063;p147"/>
          <p:cNvSpPr txBox="1"/>
          <p:nvPr/>
        </p:nvSpPr>
        <p:spPr>
          <a:xfrm>
            <a:off x="2566150" y="4507025"/>
            <a:ext cx="563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latin typeface="Montserrat"/>
                <a:ea typeface="Montserrat"/>
                <a:cs typeface="Montserrat"/>
                <a:sym typeface="Montserrat"/>
              </a:rPr>
              <a:t>Виктор Мясников</a:t>
            </a:r>
            <a:endParaRPr sz="200"/>
          </a:p>
        </p:txBody>
      </p:sp>
      <p:sp>
        <p:nvSpPr>
          <p:cNvPr id="1064" name="Google Shape;1064;p147"/>
          <p:cNvSpPr txBox="1"/>
          <p:nvPr/>
        </p:nvSpPr>
        <p:spPr>
          <a:xfrm>
            <a:off x="804850" y="398800"/>
            <a:ext cx="7126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latin typeface="Montserrat"/>
                <a:ea typeface="Montserrat"/>
                <a:cs typeface="Montserrat"/>
                <a:sym typeface="Montserrat"/>
              </a:rPr>
              <a:t>Слайд для спасибо и маркетинга</a:t>
            </a:r>
            <a:endParaRPr sz="900"/>
          </a:p>
        </p:txBody>
      </p:sp>
      <p:pic>
        <p:nvPicPr>
          <p:cNvPr id="1065" name="Google Shape;1065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800" y="1584025"/>
            <a:ext cx="1724600" cy="17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47"/>
          <p:cNvSpPr txBox="1"/>
          <p:nvPr/>
        </p:nvSpPr>
        <p:spPr>
          <a:xfrm>
            <a:off x="6605038" y="3051600"/>
            <a:ext cx="140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Montserrat"/>
                <a:ea typeface="Montserrat"/>
                <a:cs typeface="Montserrat"/>
                <a:sym typeface="Montserrat"/>
              </a:rPr>
              <a:t>t.me/vmyasnik</a:t>
            </a:r>
            <a:endParaRPr sz="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39"/>
          <p:cNvSpPr/>
          <p:nvPr/>
        </p:nvSpPr>
        <p:spPr>
          <a:xfrm>
            <a:off x="2661967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Частые релизы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5" name="Google Shape;245;p39"/>
          <p:cNvSpPr/>
          <p:nvPr/>
        </p:nvSpPr>
        <p:spPr>
          <a:xfrm>
            <a:off x="1359900" y="27125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6" name="Google Shape;246;p39"/>
          <p:cNvSpPr/>
          <p:nvPr/>
        </p:nvSpPr>
        <p:spPr>
          <a:xfrm>
            <a:off x="1359900" y="35419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</a:t>
            </a: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тестов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7" name="Google Shape;247;p39"/>
          <p:cNvCxnSpPr>
            <a:endCxn id="245" idx="1"/>
          </p:cNvCxnSpPr>
          <p:nvPr/>
        </p:nvCxnSpPr>
        <p:spPr>
          <a:xfrm flipH="1" rot="-5400000">
            <a:off x="900750" y="2569550"/>
            <a:ext cx="499800" cy="41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39"/>
          <p:cNvCxnSpPr>
            <a:stCxn id="246" idx="1"/>
          </p:cNvCxnSpPr>
          <p:nvPr/>
        </p:nvCxnSpPr>
        <p:spPr>
          <a:xfrm rot="10800000">
            <a:off x="941400" y="2529100"/>
            <a:ext cx="418500" cy="1329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4" name="Google Shape;254;p40"/>
          <p:cNvSpPr/>
          <p:nvPr/>
        </p:nvSpPr>
        <p:spPr>
          <a:xfrm>
            <a:off x="2661967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Частые релизы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5" name="Google Shape;255;p40"/>
          <p:cNvSpPr/>
          <p:nvPr/>
        </p:nvSpPr>
        <p:spPr>
          <a:xfrm>
            <a:off x="4707833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Мало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6" name="Google Shape;256;p40"/>
          <p:cNvSpPr/>
          <p:nvPr/>
        </p:nvSpPr>
        <p:spPr>
          <a:xfrm>
            <a:off x="1359900" y="27125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7" name="Google Shape;257;p40"/>
          <p:cNvSpPr/>
          <p:nvPr/>
        </p:nvSpPr>
        <p:spPr>
          <a:xfrm>
            <a:off x="1359900" y="35419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</a:t>
            </a: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тестов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8" name="Google Shape;258;p40"/>
          <p:cNvCxnSpPr>
            <a:endCxn id="256" idx="1"/>
          </p:cNvCxnSpPr>
          <p:nvPr/>
        </p:nvCxnSpPr>
        <p:spPr>
          <a:xfrm flipH="1" rot="-5400000">
            <a:off x="900750" y="2569550"/>
            <a:ext cx="499800" cy="41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40"/>
          <p:cNvCxnSpPr>
            <a:stCxn id="257" idx="1"/>
          </p:cNvCxnSpPr>
          <p:nvPr/>
        </p:nvCxnSpPr>
        <p:spPr>
          <a:xfrm rot="10800000">
            <a:off x="941400" y="2529100"/>
            <a:ext cx="418500" cy="1329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/>
          <p:nvPr/>
        </p:nvSpPr>
        <p:spPr>
          <a:xfrm>
            <a:off x="6161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Большой проект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5" name="Google Shape;265;p41"/>
          <p:cNvSpPr/>
          <p:nvPr/>
        </p:nvSpPr>
        <p:spPr>
          <a:xfrm>
            <a:off x="2661967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Частые релизы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6" name="Google Shape;266;p41"/>
          <p:cNvSpPr/>
          <p:nvPr/>
        </p:nvSpPr>
        <p:spPr>
          <a:xfrm>
            <a:off x="4707833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Мало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7" name="Google Shape;267;p41"/>
          <p:cNvSpPr/>
          <p:nvPr/>
        </p:nvSpPr>
        <p:spPr>
          <a:xfrm>
            <a:off x="6753700" y="18831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Вы любите  проблемы, </a:t>
            </a: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как я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8" name="Google Shape;268;p41"/>
          <p:cNvSpPr/>
          <p:nvPr/>
        </p:nvSpPr>
        <p:spPr>
          <a:xfrm>
            <a:off x="1359900" y="27125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 людей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9" name="Google Shape;269;p41"/>
          <p:cNvSpPr/>
          <p:nvPr/>
        </p:nvSpPr>
        <p:spPr>
          <a:xfrm>
            <a:off x="1359900" y="3541900"/>
            <a:ext cx="1774200" cy="63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Много</a:t>
            </a: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тестов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0" name="Google Shape;270;p41"/>
          <p:cNvCxnSpPr>
            <a:endCxn id="268" idx="1"/>
          </p:cNvCxnSpPr>
          <p:nvPr/>
        </p:nvCxnSpPr>
        <p:spPr>
          <a:xfrm flipH="1" rot="-5400000">
            <a:off x="900750" y="2569550"/>
            <a:ext cx="499800" cy="41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41"/>
          <p:cNvCxnSpPr>
            <a:stCxn id="269" idx="1"/>
          </p:cNvCxnSpPr>
          <p:nvPr/>
        </p:nvCxnSpPr>
        <p:spPr>
          <a:xfrm rot="10800000">
            <a:off x="941400" y="2529100"/>
            <a:ext cx="418500" cy="1329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/>
          <p:nvPr>
            <p:ph idx="1" type="body"/>
          </p:nvPr>
        </p:nvSpPr>
        <p:spPr>
          <a:xfrm>
            <a:off x="1077725" y="1527275"/>
            <a:ext cx="72885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Medium"/>
                <a:ea typeface="Montserrat Medium"/>
                <a:cs typeface="Montserrat Medium"/>
                <a:sym typeface="Montserrat Medium"/>
              </a:rPr>
              <a:t>Без магии не обойтись</a:t>
            </a:r>
            <a:endParaRPr sz="2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/>
          <p:nvPr>
            <p:ph type="title"/>
          </p:nvPr>
        </p:nvSpPr>
        <p:spPr>
          <a:xfrm>
            <a:off x="626400" y="1769825"/>
            <a:ext cx="33312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lang="ru" sz="6000">
                <a:latin typeface="Montserrat SemiBold"/>
                <a:ea typeface="Montserrat SemiBold"/>
                <a:cs typeface="Montserrat SemiBold"/>
                <a:sym typeface="Montserrat SemiBold"/>
              </a:rPr>
              <a:t>ТОП 5</a:t>
            </a:r>
            <a:r>
              <a:rPr b="0" lang="ru" sz="59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br>
              <a:rPr b="0"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lang="ru">
                <a:latin typeface="Montserrat SemiBold"/>
                <a:ea typeface="Montserrat SemiBold"/>
                <a:cs typeface="Montserrat SemiBold"/>
                <a:sym typeface="Montserrat SemiBold"/>
              </a:rPr>
              <a:t>ЗАКЛИНАНИЙ</a:t>
            </a:r>
            <a:endParaRPr b="0"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/>
          <p:nvPr>
            <p:ph type="title"/>
          </p:nvPr>
        </p:nvSpPr>
        <p:spPr>
          <a:xfrm>
            <a:off x="3527400" y="2999025"/>
            <a:ext cx="1580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Заклинание 1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7" name="Google Shape;287;p44"/>
          <p:cNvSpPr txBox="1"/>
          <p:nvPr>
            <p:ph idx="1" type="body"/>
          </p:nvPr>
        </p:nvSpPr>
        <p:spPr>
          <a:xfrm>
            <a:off x="2583000" y="1575075"/>
            <a:ext cx="34692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2 барьера в Pull Requests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8" name="Google Shape;288;p44"/>
          <p:cNvCxnSpPr/>
          <p:nvPr/>
        </p:nvCxnSpPr>
        <p:spPr>
          <a:xfrm>
            <a:off x="2444700" y="2958900"/>
            <a:ext cx="37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>
            <p:ph type="title"/>
          </p:nvPr>
        </p:nvSpPr>
        <p:spPr>
          <a:xfrm>
            <a:off x="644450" y="538250"/>
            <a:ext cx="79329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Как</a:t>
            </a: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бывает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94" name="Google Shape;294;p45"/>
          <p:cNvCxnSpPr/>
          <p:nvPr/>
        </p:nvCxnSpPr>
        <p:spPr>
          <a:xfrm flipH="1">
            <a:off x="816025" y="1252375"/>
            <a:ext cx="8700" cy="272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/>
        </p:nvSpPr>
        <p:spPr>
          <a:xfrm>
            <a:off x="3558600" y="1003875"/>
            <a:ext cx="4779900" cy="18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latin typeface="Montserrat"/>
                <a:ea typeface="Montserrat"/>
                <a:cs typeface="Montserrat"/>
                <a:sym typeface="Montserrat"/>
              </a:rPr>
              <a:t>Виктор Мясников</a:t>
            </a:r>
            <a:endParaRPr b="1"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Делаю фреймворки автоматизации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SDET lead в Юле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ru" sz="1800">
                <a:latin typeface="Montserrat"/>
                <a:ea typeface="Montserrat"/>
                <a:cs typeface="Montserrat"/>
                <a:sym typeface="Montserrat"/>
              </a:rPr>
              <a:t>люблю автоматизировать рутину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33235" l="0" r="0" t="0"/>
          <a:stretch/>
        </p:blipFill>
        <p:spPr>
          <a:xfrm>
            <a:off x="920075" y="1208575"/>
            <a:ext cx="2394300" cy="2404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/>
          <p:nvPr>
            <p:ph type="title"/>
          </p:nvPr>
        </p:nvSpPr>
        <p:spPr>
          <a:xfrm>
            <a:off x="644450" y="538250"/>
            <a:ext cx="79329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Как</a:t>
            </a: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бывает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0" name="Google Shape;300;p46"/>
          <p:cNvSpPr txBox="1"/>
          <p:nvPr>
            <p:ph idx="1" type="body"/>
          </p:nvPr>
        </p:nvSpPr>
        <p:spPr>
          <a:xfrm>
            <a:off x="1050475" y="1420425"/>
            <a:ext cx="78462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Нет VCS (локальный проект)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1" name="Google Shape;301;p46"/>
          <p:cNvSpPr/>
          <p:nvPr/>
        </p:nvSpPr>
        <p:spPr>
          <a:xfrm>
            <a:off x="1005975" y="1194463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2" name="Google Shape;302;p46"/>
          <p:cNvCxnSpPr/>
          <p:nvPr/>
        </p:nvCxnSpPr>
        <p:spPr>
          <a:xfrm flipH="1">
            <a:off x="816025" y="1252375"/>
            <a:ext cx="8700" cy="272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title"/>
          </p:nvPr>
        </p:nvSpPr>
        <p:spPr>
          <a:xfrm>
            <a:off x="644450" y="538250"/>
            <a:ext cx="79329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Как</a:t>
            </a: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бывает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8" name="Google Shape;308;p47"/>
          <p:cNvSpPr txBox="1"/>
          <p:nvPr>
            <p:ph idx="1" type="body"/>
          </p:nvPr>
        </p:nvSpPr>
        <p:spPr>
          <a:xfrm>
            <a:off x="1050475" y="1420425"/>
            <a:ext cx="78462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Нет VCS (локальный проект)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вcе пушат в master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47"/>
          <p:cNvSpPr/>
          <p:nvPr/>
        </p:nvSpPr>
        <p:spPr>
          <a:xfrm>
            <a:off x="1050475" y="1190088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47"/>
          <p:cNvSpPr/>
          <p:nvPr/>
        </p:nvSpPr>
        <p:spPr>
          <a:xfrm>
            <a:off x="1050475" y="1934438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1" name="Google Shape;311;p47"/>
          <p:cNvCxnSpPr/>
          <p:nvPr/>
        </p:nvCxnSpPr>
        <p:spPr>
          <a:xfrm flipH="1">
            <a:off x="816025" y="1252375"/>
            <a:ext cx="8700" cy="272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 txBox="1"/>
          <p:nvPr>
            <p:ph type="title"/>
          </p:nvPr>
        </p:nvSpPr>
        <p:spPr>
          <a:xfrm>
            <a:off x="644450" y="538250"/>
            <a:ext cx="79329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Как</a:t>
            </a: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бывает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7" name="Google Shape;317;p48"/>
          <p:cNvSpPr txBox="1"/>
          <p:nvPr>
            <p:ph idx="1" type="body"/>
          </p:nvPr>
        </p:nvSpPr>
        <p:spPr>
          <a:xfrm>
            <a:off x="1050475" y="1420425"/>
            <a:ext cx="78462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Нет VCS (локальный проект)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вcе пушат в master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ветки и ревью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48"/>
          <p:cNvSpPr/>
          <p:nvPr/>
        </p:nvSpPr>
        <p:spPr>
          <a:xfrm>
            <a:off x="1050475" y="1205613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8"/>
          <p:cNvSpPr/>
          <p:nvPr/>
        </p:nvSpPr>
        <p:spPr>
          <a:xfrm>
            <a:off x="1050475" y="1934438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8"/>
          <p:cNvSpPr/>
          <p:nvPr/>
        </p:nvSpPr>
        <p:spPr>
          <a:xfrm>
            <a:off x="1050475" y="2663263"/>
            <a:ext cx="34722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1" name="Google Shape;321;p48"/>
          <p:cNvCxnSpPr/>
          <p:nvPr/>
        </p:nvCxnSpPr>
        <p:spPr>
          <a:xfrm flipH="1">
            <a:off x="816025" y="1252375"/>
            <a:ext cx="8700" cy="272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 txBox="1"/>
          <p:nvPr>
            <p:ph type="title"/>
          </p:nvPr>
        </p:nvSpPr>
        <p:spPr>
          <a:xfrm>
            <a:off x="644450" y="538250"/>
            <a:ext cx="79329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Как</a:t>
            </a: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бывает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27" name="Google Shape;327;p49"/>
          <p:cNvSpPr txBox="1"/>
          <p:nvPr>
            <p:ph idx="1" type="body"/>
          </p:nvPr>
        </p:nvSpPr>
        <p:spPr>
          <a:xfrm>
            <a:off x="1050475" y="1420425"/>
            <a:ext cx="78462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Нет VCS (локальный проект)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вcе пушат в master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ветки и ревью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ветки и ревью, а едет плохо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49"/>
          <p:cNvSpPr/>
          <p:nvPr/>
        </p:nvSpPr>
        <p:spPr>
          <a:xfrm>
            <a:off x="1050475" y="1205613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9"/>
          <p:cNvSpPr/>
          <p:nvPr/>
        </p:nvSpPr>
        <p:spPr>
          <a:xfrm>
            <a:off x="1050475" y="1934438"/>
            <a:ext cx="4851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9"/>
          <p:cNvSpPr/>
          <p:nvPr/>
        </p:nvSpPr>
        <p:spPr>
          <a:xfrm>
            <a:off x="1050475" y="2663263"/>
            <a:ext cx="34722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9"/>
          <p:cNvSpPr/>
          <p:nvPr/>
        </p:nvSpPr>
        <p:spPr>
          <a:xfrm>
            <a:off x="1050475" y="3392088"/>
            <a:ext cx="5583000" cy="58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2" name="Google Shape;332;p49"/>
          <p:cNvCxnSpPr/>
          <p:nvPr/>
        </p:nvCxnSpPr>
        <p:spPr>
          <a:xfrm flipH="1">
            <a:off x="816025" y="1252375"/>
            <a:ext cx="8700" cy="2724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113" y="866150"/>
            <a:ext cx="696675" cy="13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113" y="866150"/>
            <a:ext cx="696675" cy="1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1"/>
          <p:cNvSpPr txBox="1"/>
          <p:nvPr/>
        </p:nvSpPr>
        <p:spPr>
          <a:xfrm>
            <a:off x="854600" y="3384850"/>
            <a:ext cx="302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Петя, пишет тесты,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немного кодит на Java.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4" name="Google Shape;344;p51"/>
          <p:cNvCxnSpPr>
            <a:stCxn id="343" idx="0"/>
            <a:endCxn id="342" idx="2"/>
          </p:cNvCxnSpPr>
          <p:nvPr/>
        </p:nvCxnSpPr>
        <p:spPr>
          <a:xfrm flipH="1" rot="10800000">
            <a:off x="2365100" y="2198950"/>
            <a:ext cx="478500" cy="118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113" y="866150"/>
            <a:ext cx="696675" cy="1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2"/>
          <p:cNvSpPr txBox="1"/>
          <p:nvPr/>
        </p:nvSpPr>
        <p:spPr>
          <a:xfrm>
            <a:off x="854600" y="3384850"/>
            <a:ext cx="302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Петя, пишет тесты,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немного кодит на Java.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213" y="937325"/>
            <a:ext cx="696675" cy="13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691" y="587275"/>
            <a:ext cx="643721" cy="4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52"/>
          <p:cNvCxnSpPr>
            <a:stCxn id="350" idx="0"/>
            <a:endCxn id="349" idx="2"/>
          </p:cNvCxnSpPr>
          <p:nvPr/>
        </p:nvCxnSpPr>
        <p:spPr>
          <a:xfrm flipH="1" rot="10800000">
            <a:off x="2365100" y="2198950"/>
            <a:ext cx="478500" cy="118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113" y="866150"/>
            <a:ext cx="696675" cy="1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3"/>
          <p:cNvSpPr txBox="1"/>
          <p:nvPr/>
        </p:nvSpPr>
        <p:spPr>
          <a:xfrm>
            <a:off x="854600" y="3384850"/>
            <a:ext cx="302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Петя, пишет тесты,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немного кодит на Java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0" name="Google Shape;3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213" y="937325"/>
            <a:ext cx="696675" cy="1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/>
        </p:nvSpPr>
        <p:spPr>
          <a:xfrm>
            <a:off x="5405625" y="3277000"/>
            <a:ext cx="289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А это Сережа, его лид.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Он и за тестами смотрит, и код-ревью делает!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691" y="587275"/>
            <a:ext cx="643721" cy="4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53"/>
          <p:cNvCxnSpPr>
            <a:stCxn id="359" idx="0"/>
            <a:endCxn id="358" idx="2"/>
          </p:cNvCxnSpPr>
          <p:nvPr/>
        </p:nvCxnSpPr>
        <p:spPr>
          <a:xfrm flipH="1" rot="10800000">
            <a:off x="2365100" y="2198950"/>
            <a:ext cx="478500" cy="118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4" name="Google Shape;364;p53"/>
          <p:cNvCxnSpPr>
            <a:stCxn id="361" idx="0"/>
            <a:endCxn id="360" idx="2"/>
          </p:cNvCxnSpPr>
          <p:nvPr/>
        </p:nvCxnSpPr>
        <p:spPr>
          <a:xfrm rot="10800000">
            <a:off x="6300675" y="2270200"/>
            <a:ext cx="552000" cy="1006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4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5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55"/>
          <p:cNvSpPr txBox="1"/>
          <p:nvPr/>
        </p:nvSpPr>
        <p:spPr>
          <a:xfrm>
            <a:off x="2237231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55"/>
          <p:cNvCxnSpPr>
            <a:stCxn id="375" idx="3"/>
            <a:endCxn id="378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/>
        </p:nvSpPr>
        <p:spPr>
          <a:xfrm>
            <a:off x="2583150" y="1863750"/>
            <a:ext cx="3977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latin typeface="Montserrat"/>
                <a:ea typeface="Montserrat"/>
                <a:cs typeface="Montserrat"/>
                <a:sym typeface="Montserrat"/>
              </a:rPr>
              <a:t>ДИСКЛЕЙМЕР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6"/>
          <p:cNvSpPr txBox="1"/>
          <p:nvPr/>
        </p:nvSpPr>
        <p:spPr>
          <a:xfrm>
            <a:off x="877436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56"/>
          <p:cNvSpPr txBox="1"/>
          <p:nvPr/>
        </p:nvSpPr>
        <p:spPr>
          <a:xfrm>
            <a:off x="22194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387" name="Google Shape;3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56"/>
          <p:cNvCxnSpPr>
            <a:stCxn id="384" idx="3"/>
            <a:endCxn id="387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89" name="Google Shape;3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49" y="1391100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6"/>
          <p:cNvSpPr txBox="1"/>
          <p:nvPr/>
        </p:nvSpPr>
        <p:spPr>
          <a:xfrm>
            <a:off x="3928275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1" name="Google Shape;39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850" y="1203700"/>
            <a:ext cx="424025" cy="263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7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57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399" name="Google Shape;3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57"/>
          <p:cNvCxnSpPr>
            <a:stCxn id="396" idx="3"/>
            <a:endCxn id="399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49" y="1391100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7"/>
          <p:cNvSpPr txBox="1"/>
          <p:nvPr/>
        </p:nvSpPr>
        <p:spPr>
          <a:xfrm>
            <a:off x="4052412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4036094" y="398340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Очередь из 15 PR</a:t>
            </a:r>
            <a:endParaRPr/>
          </a:p>
        </p:txBody>
      </p:sp>
      <p:pic>
        <p:nvPicPr>
          <p:cNvPr id="404" name="Google Shape;404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850" y="1203700"/>
            <a:ext cx="424025" cy="26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631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57"/>
          <p:cNvCxnSpPr>
            <a:stCxn id="399" idx="3"/>
            <a:endCxn id="405" idx="1"/>
          </p:cNvCxnSpPr>
          <p:nvPr/>
        </p:nvCxnSpPr>
        <p:spPr>
          <a:xfrm>
            <a:off x="3104358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7" name="Google Shape;407;p57"/>
          <p:cNvCxnSpPr>
            <a:stCxn id="401" idx="2"/>
            <a:endCxn id="405" idx="0"/>
          </p:cNvCxnSpPr>
          <p:nvPr/>
        </p:nvCxnSpPr>
        <p:spPr>
          <a:xfrm>
            <a:off x="4447862" y="2202350"/>
            <a:ext cx="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8" name="Google Shape;40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031" y="30836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431" y="3236050"/>
            <a:ext cx="608439" cy="81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8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58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417" name="Google Shape;41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58"/>
          <p:cNvCxnSpPr>
            <a:stCxn id="414" idx="3"/>
            <a:endCxn id="417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49" y="1391100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8"/>
          <p:cNvSpPr txBox="1"/>
          <p:nvPr/>
        </p:nvSpPr>
        <p:spPr>
          <a:xfrm>
            <a:off x="4052412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58"/>
          <p:cNvSpPr txBox="1"/>
          <p:nvPr/>
        </p:nvSpPr>
        <p:spPr>
          <a:xfrm>
            <a:off x="3936119" y="393000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Очередь из 15 PR</a:t>
            </a:r>
            <a:endParaRPr/>
          </a:p>
        </p:txBody>
      </p:sp>
      <p:sp>
        <p:nvSpPr>
          <p:cNvPr id="422" name="Google Shape;422;p58"/>
          <p:cNvSpPr txBox="1"/>
          <p:nvPr/>
        </p:nvSpPr>
        <p:spPr>
          <a:xfrm>
            <a:off x="6298026" y="2977375"/>
            <a:ext cx="20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счастлив!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3" name="Google Shape;42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5475" y="735674"/>
            <a:ext cx="3502800" cy="197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5850" y="1203700"/>
            <a:ext cx="424025" cy="26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631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58"/>
          <p:cNvCxnSpPr>
            <a:stCxn id="417" idx="3"/>
            <a:endCxn id="425" idx="1"/>
          </p:cNvCxnSpPr>
          <p:nvPr/>
        </p:nvCxnSpPr>
        <p:spPr>
          <a:xfrm>
            <a:off x="3104358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58"/>
          <p:cNvCxnSpPr>
            <a:stCxn id="419" idx="2"/>
            <a:endCxn id="425" idx="0"/>
          </p:cNvCxnSpPr>
          <p:nvPr/>
        </p:nvCxnSpPr>
        <p:spPr>
          <a:xfrm>
            <a:off x="4447862" y="2202350"/>
            <a:ext cx="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28" name="Google Shape;42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031" y="30836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431" y="3236050"/>
            <a:ext cx="608439" cy="81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9"/>
          <p:cNvSpPr/>
          <p:nvPr/>
        </p:nvSpPr>
        <p:spPr>
          <a:xfrm>
            <a:off x="3222375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Ревью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0"/>
          <p:cNvSpPr/>
          <p:nvPr/>
        </p:nvSpPr>
        <p:spPr>
          <a:xfrm>
            <a:off x="1294725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Кода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60"/>
          <p:cNvSpPr/>
          <p:nvPr/>
        </p:nvSpPr>
        <p:spPr>
          <a:xfrm>
            <a:off x="3222375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Ревью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1" name="Google Shape;441;p60"/>
          <p:cNvCxnSpPr>
            <a:stCxn id="440" idx="2"/>
            <a:endCxn id="439" idx="0"/>
          </p:cNvCxnSpPr>
          <p:nvPr/>
        </p:nvCxnSpPr>
        <p:spPr>
          <a:xfrm flipH="1">
            <a:off x="2691375" y="2362150"/>
            <a:ext cx="19278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1"/>
          <p:cNvSpPr/>
          <p:nvPr/>
        </p:nvSpPr>
        <p:spPr>
          <a:xfrm>
            <a:off x="1294725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Кода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61"/>
          <p:cNvSpPr/>
          <p:nvPr/>
        </p:nvSpPr>
        <p:spPr>
          <a:xfrm>
            <a:off x="4879100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Тестов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8" name="Google Shape;448;p61"/>
          <p:cNvSpPr/>
          <p:nvPr/>
        </p:nvSpPr>
        <p:spPr>
          <a:xfrm>
            <a:off x="3222375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Ревью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9" name="Google Shape;449;p61"/>
          <p:cNvCxnSpPr>
            <a:stCxn id="448" idx="2"/>
            <a:endCxn id="446" idx="0"/>
          </p:cNvCxnSpPr>
          <p:nvPr/>
        </p:nvCxnSpPr>
        <p:spPr>
          <a:xfrm flipH="1">
            <a:off x="2691375" y="2362150"/>
            <a:ext cx="19278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0" name="Google Shape;450;p61"/>
          <p:cNvCxnSpPr/>
          <p:nvPr/>
        </p:nvCxnSpPr>
        <p:spPr>
          <a:xfrm>
            <a:off x="4655600" y="2369350"/>
            <a:ext cx="1620300" cy="54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125" y="866150"/>
            <a:ext cx="1007900" cy="1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2"/>
          <p:cNvSpPr txBox="1"/>
          <p:nvPr/>
        </p:nvSpPr>
        <p:spPr>
          <a:xfrm>
            <a:off x="854600" y="3384850"/>
            <a:ext cx="3021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А это Паша. 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Любит Java, может в CI, 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легко напишет сервис на Spring.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7" name="Google Shape;457;p62"/>
          <p:cNvCxnSpPr>
            <a:stCxn id="456" idx="0"/>
            <a:endCxn id="455" idx="2"/>
          </p:cNvCxnSpPr>
          <p:nvPr/>
        </p:nvCxnSpPr>
        <p:spPr>
          <a:xfrm flipH="1" rot="10800000">
            <a:off x="2365100" y="2198950"/>
            <a:ext cx="633900" cy="1185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3"/>
          <p:cNvSpPr txBox="1"/>
          <p:nvPr/>
        </p:nvSpPr>
        <p:spPr>
          <a:xfrm>
            <a:off x="877436" y="3912500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4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0" name="Google Shape;470;p64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471" name="Google Shape;47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64"/>
          <p:cNvCxnSpPr>
            <a:stCxn id="468" idx="3"/>
            <a:endCxn id="471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5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65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480" name="Google Shape;48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65"/>
          <p:cNvCxnSpPr>
            <a:stCxn id="477" idx="3"/>
            <a:endCxn id="480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2" name="Google Shape;482;p65"/>
          <p:cNvSpPr txBox="1"/>
          <p:nvPr/>
        </p:nvSpPr>
        <p:spPr>
          <a:xfrm>
            <a:off x="4036094" y="395715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Очередь из 15 PR</a:t>
            </a:r>
            <a:endParaRPr/>
          </a:p>
        </p:txBody>
      </p:sp>
      <p:pic>
        <p:nvPicPr>
          <p:cNvPr id="483" name="Google Shape;4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631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4" name="Google Shape;484;p65"/>
          <p:cNvCxnSpPr>
            <a:stCxn id="480" idx="3"/>
            <a:endCxn id="483" idx="1"/>
          </p:cNvCxnSpPr>
          <p:nvPr/>
        </p:nvCxnSpPr>
        <p:spPr>
          <a:xfrm>
            <a:off x="3104358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5" name="Google Shape;48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031" y="30836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431" y="3236050"/>
            <a:ext cx="608439" cy="81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670902" y="1081200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rest-assured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cucumber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jmeter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selenide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и другие готовые инструменты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0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Про что </a:t>
            </a:r>
            <a:r>
              <a:rPr b="0" lang="ru" sz="220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</a:t>
            </a: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поговорим</a:t>
            </a:r>
            <a:endParaRPr sz="2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6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66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494" name="Google Shape;49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66"/>
          <p:cNvCxnSpPr>
            <a:stCxn id="491" idx="3"/>
            <a:endCxn id="494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6" name="Google Shape;49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49" y="1391100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6"/>
          <p:cNvSpPr txBox="1"/>
          <p:nvPr/>
        </p:nvSpPr>
        <p:spPr>
          <a:xfrm>
            <a:off x="4052412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66"/>
          <p:cNvSpPr txBox="1"/>
          <p:nvPr/>
        </p:nvSpPr>
        <p:spPr>
          <a:xfrm>
            <a:off x="3980619" y="397450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Очередь из 15 PR</a:t>
            </a:r>
            <a:endParaRPr/>
          </a:p>
        </p:txBody>
      </p:sp>
      <p:pic>
        <p:nvPicPr>
          <p:cNvPr id="499" name="Google Shape;49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850" y="1203700"/>
            <a:ext cx="424025" cy="26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631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p66"/>
          <p:cNvCxnSpPr>
            <a:stCxn id="494" idx="3"/>
            <a:endCxn id="500" idx="1"/>
          </p:cNvCxnSpPr>
          <p:nvPr/>
        </p:nvCxnSpPr>
        <p:spPr>
          <a:xfrm>
            <a:off x="3104358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2" name="Google Shape;502;p66"/>
          <p:cNvCxnSpPr>
            <a:stCxn id="496" idx="2"/>
            <a:endCxn id="500" idx="0"/>
          </p:cNvCxnSpPr>
          <p:nvPr/>
        </p:nvCxnSpPr>
        <p:spPr>
          <a:xfrm>
            <a:off x="4447862" y="2202350"/>
            <a:ext cx="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03" name="Google Shape;50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031" y="30836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431" y="3236050"/>
            <a:ext cx="608439" cy="81125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6"/>
          <p:cNvSpPr txBox="1"/>
          <p:nvPr/>
        </p:nvSpPr>
        <p:spPr>
          <a:xfrm>
            <a:off x="3369375" y="2259000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Смотрит тесты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19" y="2931251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7"/>
          <p:cNvSpPr txBox="1"/>
          <p:nvPr/>
        </p:nvSpPr>
        <p:spPr>
          <a:xfrm>
            <a:off x="929774" y="3921375"/>
            <a:ext cx="7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Петя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67"/>
          <p:cNvSpPr txBox="1"/>
          <p:nvPr/>
        </p:nvSpPr>
        <p:spPr>
          <a:xfrm>
            <a:off x="2174944" y="3921375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513" name="Google Shape;5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5919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4" name="Google Shape;514;p67"/>
          <p:cNvCxnSpPr>
            <a:stCxn id="510" idx="3"/>
            <a:endCxn id="513" idx="1"/>
          </p:cNvCxnSpPr>
          <p:nvPr/>
        </p:nvCxnSpPr>
        <p:spPr>
          <a:xfrm>
            <a:off x="1456644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15" name="Google Shape;5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849" y="1391100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7"/>
          <p:cNvSpPr txBox="1"/>
          <p:nvPr/>
        </p:nvSpPr>
        <p:spPr>
          <a:xfrm>
            <a:off x="4052412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Сережа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67"/>
          <p:cNvSpPr txBox="1"/>
          <p:nvPr/>
        </p:nvSpPr>
        <p:spPr>
          <a:xfrm>
            <a:off x="3936119" y="396560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Очередь из 15 PR</a:t>
            </a:r>
            <a:endParaRPr/>
          </a:p>
        </p:txBody>
      </p:sp>
      <p:pic>
        <p:nvPicPr>
          <p:cNvPr id="518" name="Google Shape;51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850" y="1203700"/>
            <a:ext cx="424025" cy="26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631" y="29312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67"/>
          <p:cNvCxnSpPr>
            <a:stCxn id="513" idx="3"/>
            <a:endCxn id="519" idx="1"/>
          </p:cNvCxnSpPr>
          <p:nvPr/>
        </p:nvCxnSpPr>
        <p:spPr>
          <a:xfrm>
            <a:off x="3104358" y="3336876"/>
            <a:ext cx="103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1" name="Google Shape;521;p67"/>
          <p:cNvCxnSpPr>
            <a:stCxn id="515" idx="2"/>
            <a:endCxn id="519" idx="0"/>
          </p:cNvCxnSpPr>
          <p:nvPr/>
        </p:nvCxnSpPr>
        <p:spPr>
          <a:xfrm>
            <a:off x="4447862" y="2202350"/>
            <a:ext cx="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2" name="Google Shape;52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031" y="30836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431" y="3236050"/>
            <a:ext cx="608439" cy="81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225" y="1391100"/>
            <a:ext cx="608450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7"/>
          <p:cNvSpPr txBox="1"/>
          <p:nvPr/>
        </p:nvSpPr>
        <p:spPr>
          <a:xfrm>
            <a:off x="5369237" y="803500"/>
            <a:ext cx="10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Паша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67"/>
          <p:cNvSpPr txBox="1"/>
          <p:nvPr/>
        </p:nvSpPr>
        <p:spPr>
          <a:xfrm>
            <a:off x="3369375" y="2259000"/>
            <a:ext cx="107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Смотрит тесты</a:t>
            </a:r>
            <a:endParaRPr/>
          </a:p>
        </p:txBody>
      </p:sp>
      <p:sp>
        <p:nvSpPr>
          <p:cNvPr id="527" name="Google Shape;527;p67"/>
          <p:cNvSpPr txBox="1"/>
          <p:nvPr/>
        </p:nvSpPr>
        <p:spPr>
          <a:xfrm>
            <a:off x="5182925" y="2315750"/>
            <a:ext cx="122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Смотрит </a:t>
            </a:r>
            <a:br>
              <a:rPr lang="ru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за кодом</a:t>
            </a:r>
            <a:endParaRPr/>
          </a:p>
        </p:txBody>
      </p:sp>
      <p:cxnSp>
        <p:nvCxnSpPr>
          <p:cNvPr id="528" name="Google Shape;528;p67"/>
          <p:cNvCxnSpPr>
            <a:stCxn id="524" idx="2"/>
            <a:endCxn id="519" idx="0"/>
          </p:cNvCxnSpPr>
          <p:nvPr/>
        </p:nvCxnSpPr>
        <p:spPr>
          <a:xfrm flipH="1">
            <a:off x="4447950" y="2202350"/>
            <a:ext cx="1225500" cy="72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"/>
          <p:cNvSpPr txBox="1"/>
          <p:nvPr>
            <p:ph idx="1" type="body"/>
          </p:nvPr>
        </p:nvSpPr>
        <p:spPr>
          <a:xfrm>
            <a:off x="474050" y="1374750"/>
            <a:ext cx="84225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Меньше зона ответственности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68"/>
          <p:cNvSpPr txBox="1"/>
          <p:nvPr/>
        </p:nvSpPr>
        <p:spPr>
          <a:xfrm>
            <a:off x="747475" y="347050"/>
            <a:ext cx="203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b="1" lang="ru" sz="2300">
                <a:latin typeface="Montserrat"/>
                <a:ea typeface="Montserrat"/>
                <a:cs typeface="Montserrat"/>
                <a:sym typeface="Montserrat"/>
              </a:rPr>
              <a:t>ЛЮСЫ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9"/>
          <p:cNvSpPr txBox="1"/>
          <p:nvPr>
            <p:ph idx="1" type="body"/>
          </p:nvPr>
        </p:nvSpPr>
        <p:spPr>
          <a:xfrm>
            <a:off x="474050" y="1374750"/>
            <a:ext cx="84225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Меньше зона ответственности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Больше экспертность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69"/>
          <p:cNvSpPr txBox="1"/>
          <p:nvPr/>
        </p:nvSpPr>
        <p:spPr>
          <a:xfrm>
            <a:off x="747475" y="347050"/>
            <a:ext cx="203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Montserrat"/>
                <a:ea typeface="Montserrat"/>
                <a:cs typeface="Montserrat"/>
                <a:sym typeface="Montserrat"/>
              </a:rPr>
              <a:t>ПЛЮСЫ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0"/>
          <p:cNvSpPr txBox="1"/>
          <p:nvPr>
            <p:ph idx="1" type="body"/>
          </p:nvPr>
        </p:nvSpPr>
        <p:spPr>
          <a:xfrm>
            <a:off x="474050" y="1374750"/>
            <a:ext cx="84225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Меньше зона ответственности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Больше экспертность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Меньше время на ревью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6" name="Google Shape;546;p70"/>
          <p:cNvSpPr txBox="1"/>
          <p:nvPr/>
        </p:nvSpPr>
        <p:spPr>
          <a:xfrm>
            <a:off x="747475" y="347050"/>
            <a:ext cx="203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Montserrat"/>
                <a:ea typeface="Montserrat"/>
                <a:cs typeface="Montserrat"/>
                <a:sym typeface="Montserrat"/>
              </a:rPr>
              <a:t>ПЛЮСЫ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1"/>
          <p:cNvSpPr txBox="1"/>
          <p:nvPr>
            <p:ph type="title"/>
          </p:nvPr>
        </p:nvSpPr>
        <p:spPr>
          <a:xfrm>
            <a:off x="1952325" y="2956763"/>
            <a:ext cx="1580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Заклинание 2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52" name="Google Shape;552;p71"/>
          <p:cNvSpPr txBox="1"/>
          <p:nvPr>
            <p:ph idx="1" type="body"/>
          </p:nvPr>
        </p:nvSpPr>
        <p:spPr>
          <a:xfrm>
            <a:off x="367225" y="1857638"/>
            <a:ext cx="50076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Тесты на тесты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3" name="Google Shape;553;p71"/>
          <p:cNvCxnSpPr/>
          <p:nvPr/>
        </p:nvCxnSpPr>
        <p:spPr>
          <a:xfrm>
            <a:off x="869625" y="2916638"/>
            <a:ext cx="37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4" name="Google Shape;55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200" y="1567500"/>
            <a:ext cx="2510400" cy="2008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2"/>
          <p:cNvSpPr txBox="1"/>
          <p:nvPr>
            <p:ph idx="1" type="body"/>
          </p:nvPr>
        </p:nvSpPr>
        <p:spPr>
          <a:xfrm>
            <a:off x="1274950" y="1690800"/>
            <a:ext cx="64047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900">
                <a:latin typeface="Montserrat"/>
                <a:ea typeface="Montserrat"/>
                <a:cs typeface="Montserrat"/>
                <a:sym typeface="Montserrat"/>
              </a:rPr>
              <a:t>Unit тесты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 - тип тестов, которые проверяют отдельные модули или компоненты программного обеспечения.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3"/>
          <p:cNvSpPr txBox="1"/>
          <p:nvPr>
            <p:ph idx="1" type="body"/>
          </p:nvPr>
        </p:nvSpPr>
        <p:spPr>
          <a:xfrm>
            <a:off x="1274950" y="1690800"/>
            <a:ext cx="64047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900">
                <a:latin typeface="Montserrat"/>
                <a:ea typeface="Montserrat"/>
                <a:cs typeface="Montserrat"/>
                <a:sym typeface="Montserrat"/>
              </a:rPr>
              <a:t>Unit тесты</a:t>
            </a: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 - тип тестов, которые проверяют отдельные модули или компоненты программного обеспечения.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150" y="3594650"/>
            <a:ext cx="1658700" cy="12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3"/>
          <p:cNvSpPr txBox="1"/>
          <p:nvPr/>
        </p:nvSpPr>
        <p:spPr>
          <a:xfrm>
            <a:off x="2225825" y="3186900"/>
            <a:ext cx="436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latin typeface="Montserrat"/>
                <a:ea typeface="Montserrat"/>
                <a:cs typeface="Montserrat"/>
                <a:sym typeface="Montserrat"/>
              </a:rPr>
              <a:t>и QA этим не занимаются!</a:t>
            </a:r>
            <a:endParaRPr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675" y="1173225"/>
            <a:ext cx="571500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74"/>
          <p:cNvSpPr txBox="1"/>
          <p:nvPr>
            <p:ph idx="1" type="body"/>
          </p:nvPr>
        </p:nvSpPr>
        <p:spPr>
          <a:xfrm>
            <a:off x="574900" y="1365450"/>
            <a:ext cx="5417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Да не нужны они нам!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675" y="1173225"/>
            <a:ext cx="571500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5"/>
          <p:cNvSpPr txBox="1"/>
          <p:nvPr>
            <p:ph idx="1" type="body"/>
          </p:nvPr>
        </p:nvSpPr>
        <p:spPr>
          <a:xfrm>
            <a:off x="574900" y="1365450"/>
            <a:ext cx="54174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Да не нужны они нам!</a:t>
            </a:r>
            <a:endParaRPr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9" name="Google Shape;579;p75"/>
          <p:cNvCxnSpPr/>
          <p:nvPr/>
        </p:nvCxnSpPr>
        <p:spPr>
          <a:xfrm flipH="1" rot="10800000">
            <a:off x="3932050" y="4014200"/>
            <a:ext cx="698100" cy="51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0" name="Google Shape;580;p75"/>
          <p:cNvSpPr txBox="1"/>
          <p:nvPr/>
        </p:nvSpPr>
        <p:spPr>
          <a:xfrm>
            <a:off x="2638475" y="4527500"/>
            <a:ext cx="205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я 3 года назад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670902" y="1245950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Как сделать жизнь команды проще?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95" name="Google Shape;195;p31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Про </a:t>
            </a:r>
            <a:r>
              <a:rPr b="0" lang="ru" sz="220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это</a:t>
            </a: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поговорим</a:t>
            </a:r>
            <a:endParaRPr sz="2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224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76"/>
          <p:cNvSpPr txBox="1"/>
          <p:nvPr/>
        </p:nvSpPr>
        <p:spPr>
          <a:xfrm>
            <a:off x="1786476" y="2754256"/>
            <a:ext cx="81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Я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224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7"/>
          <p:cNvSpPr txBox="1"/>
          <p:nvPr/>
        </p:nvSpPr>
        <p:spPr>
          <a:xfrm>
            <a:off x="3482625" y="2538706"/>
            <a:ext cx="1696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Делал небольшую правку</a:t>
            </a:r>
            <a:endParaRPr/>
          </a:p>
        </p:txBody>
      </p:sp>
      <p:pic>
        <p:nvPicPr>
          <p:cNvPr id="593" name="Google Shape;59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874" y="15891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77"/>
          <p:cNvCxnSpPr>
            <a:stCxn id="591" idx="3"/>
            <a:endCxn id="593" idx="1"/>
          </p:cNvCxnSpPr>
          <p:nvPr/>
        </p:nvCxnSpPr>
        <p:spPr>
          <a:xfrm>
            <a:off x="2365250" y="1994763"/>
            <a:ext cx="12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5" name="Google Shape;595;p77"/>
          <p:cNvSpPr txBox="1"/>
          <p:nvPr/>
        </p:nvSpPr>
        <p:spPr>
          <a:xfrm>
            <a:off x="1786476" y="2754256"/>
            <a:ext cx="81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Я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224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78"/>
          <p:cNvSpPr txBox="1"/>
          <p:nvPr/>
        </p:nvSpPr>
        <p:spPr>
          <a:xfrm>
            <a:off x="3482625" y="2538706"/>
            <a:ext cx="1696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Делал небольшую правку</a:t>
            </a:r>
            <a:endParaRPr/>
          </a:p>
        </p:txBody>
      </p:sp>
      <p:pic>
        <p:nvPicPr>
          <p:cNvPr id="602" name="Google Shape;60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874" y="15891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" name="Google Shape;603;p78"/>
          <p:cNvCxnSpPr>
            <a:stCxn id="600" idx="3"/>
            <a:endCxn id="602" idx="1"/>
          </p:cNvCxnSpPr>
          <p:nvPr/>
        </p:nvCxnSpPr>
        <p:spPr>
          <a:xfrm>
            <a:off x="2365250" y="1994763"/>
            <a:ext cx="12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04" name="Google Shape;604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949" y="1397001"/>
            <a:ext cx="1079374" cy="119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" name="Google Shape;605;p78"/>
          <p:cNvCxnSpPr>
            <a:stCxn id="602" idx="3"/>
            <a:endCxn id="604" idx="1"/>
          </p:cNvCxnSpPr>
          <p:nvPr/>
        </p:nvCxnSpPr>
        <p:spPr>
          <a:xfrm>
            <a:off x="4244313" y="1994776"/>
            <a:ext cx="12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6" name="Google Shape;606;p78"/>
          <p:cNvSpPr txBox="1"/>
          <p:nvPr/>
        </p:nvSpPr>
        <p:spPr>
          <a:xfrm>
            <a:off x="5514827" y="2646556"/>
            <a:ext cx="179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Сломал весь проект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78"/>
          <p:cNvSpPr txBox="1"/>
          <p:nvPr/>
        </p:nvSpPr>
        <p:spPr>
          <a:xfrm>
            <a:off x="1786476" y="2754256"/>
            <a:ext cx="81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Это Я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9"/>
          <p:cNvSpPr/>
          <p:nvPr/>
        </p:nvSpPr>
        <p:spPr>
          <a:xfrm>
            <a:off x="2950200" y="753250"/>
            <a:ext cx="324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Что покрывали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0"/>
          <p:cNvSpPr/>
          <p:nvPr/>
        </p:nvSpPr>
        <p:spPr>
          <a:xfrm>
            <a:off x="2950200" y="753250"/>
            <a:ext cx="324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Что покрывали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80"/>
          <p:cNvSpPr/>
          <p:nvPr/>
        </p:nvSpPr>
        <p:spPr>
          <a:xfrm>
            <a:off x="701825" y="2442327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Важно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9" name="Google Shape;619;p80"/>
          <p:cNvCxnSpPr>
            <a:stCxn id="617" idx="2"/>
            <a:endCxn id="618" idx="0"/>
          </p:cNvCxnSpPr>
          <p:nvPr/>
        </p:nvCxnSpPr>
        <p:spPr>
          <a:xfrm flipH="1">
            <a:off x="1736700" y="1595650"/>
            <a:ext cx="283530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1"/>
          <p:cNvSpPr txBox="1"/>
          <p:nvPr/>
        </p:nvSpPr>
        <p:spPr>
          <a:xfrm>
            <a:off x="279375" y="1551900"/>
            <a:ext cx="8732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B45F06"/>
                </a:solidFill>
                <a:latin typeface="Courier New"/>
                <a:ea typeface="Courier New"/>
                <a:cs typeface="Courier New"/>
                <a:sym typeface="Courier New"/>
              </a:rPr>
              <a:t>@Test</a:t>
            </a:r>
            <a:endParaRPr b="1" sz="1800">
              <a:solidFill>
                <a:srgbClr val="B45F0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public void </a:t>
            </a:r>
            <a:r>
              <a:rPr b="1" lang="ru" sz="1800">
                <a:solidFill>
                  <a:srgbClr val="FFC66D"/>
                </a:solidFill>
                <a:latin typeface="Courier New"/>
                <a:ea typeface="Courier New"/>
                <a:cs typeface="Courier New"/>
                <a:sym typeface="Courier New"/>
              </a:rPr>
              <a:t>makeUrlTest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() {</a:t>
            </a:r>
            <a:endParaRPr b="1" sz="18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 HttpUrl url = HttpHelper.</a:t>
            </a:r>
            <a:r>
              <a:rPr b="1" i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makeUrl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null, </a:t>
            </a:r>
            <a:r>
              <a:rPr b="1" lang="ru" sz="18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externalPath</a:t>
            </a: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1" lang="ru" sz="1800">
                <a:solidFill>
                  <a:srgbClr val="6A8759"/>
                </a:solidFill>
                <a:latin typeface="Courier New"/>
                <a:ea typeface="Courier New"/>
                <a:cs typeface="Courier New"/>
                <a:sym typeface="Courier New"/>
              </a:rPr>
              <a:t>"https://configurator.url"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b="1" sz="1800">
              <a:solidFill>
                <a:srgbClr val="CC783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Assert.</a:t>
            </a:r>
            <a:r>
              <a:rPr b="1" i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assertEquals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800">
                <a:solidFill>
                  <a:srgbClr val="9876AA"/>
                </a:solidFill>
                <a:latin typeface="Courier New"/>
                <a:ea typeface="Courier New"/>
                <a:cs typeface="Courier New"/>
                <a:sym typeface="Courier New"/>
              </a:rPr>
              <a:t>externalPath</a:t>
            </a: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url.url().toString())</a:t>
            </a:r>
            <a:r>
              <a:rPr b="1" lang="ru" sz="1800">
                <a:solidFill>
                  <a:srgbClr val="CC7832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b="1" sz="1800">
              <a:solidFill>
                <a:srgbClr val="CC783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b="1" sz="18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2"/>
          <p:cNvSpPr/>
          <p:nvPr/>
        </p:nvSpPr>
        <p:spPr>
          <a:xfrm>
            <a:off x="2950200" y="753250"/>
            <a:ext cx="324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Что покрывали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82"/>
          <p:cNvSpPr/>
          <p:nvPr/>
        </p:nvSpPr>
        <p:spPr>
          <a:xfrm>
            <a:off x="701825" y="2442327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A9B7C6"/>
                </a:solidFill>
                <a:latin typeface="Montserrat"/>
                <a:ea typeface="Montserrat"/>
                <a:cs typeface="Montserrat"/>
                <a:sym typeface="Montserrat"/>
              </a:rPr>
              <a:t>Важно</a:t>
            </a:r>
            <a:endParaRPr sz="2600">
              <a:solidFill>
                <a:srgbClr val="A9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82"/>
          <p:cNvSpPr/>
          <p:nvPr/>
        </p:nvSpPr>
        <p:spPr>
          <a:xfrm>
            <a:off x="3537000" y="2442328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Редко меняется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32" name="Google Shape;632;p82"/>
          <p:cNvCxnSpPr>
            <a:stCxn id="629" idx="2"/>
            <a:endCxn id="630" idx="0"/>
          </p:cNvCxnSpPr>
          <p:nvPr/>
        </p:nvCxnSpPr>
        <p:spPr>
          <a:xfrm flipH="1">
            <a:off x="1736700" y="1595650"/>
            <a:ext cx="283530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3" name="Google Shape;633;p82"/>
          <p:cNvCxnSpPr>
            <a:stCxn id="629" idx="2"/>
            <a:endCxn id="631" idx="0"/>
          </p:cNvCxnSpPr>
          <p:nvPr/>
        </p:nvCxnSpPr>
        <p:spPr>
          <a:xfrm>
            <a:off x="4572000" y="1595650"/>
            <a:ext cx="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3"/>
          <p:cNvSpPr txBox="1"/>
          <p:nvPr/>
        </p:nvSpPr>
        <p:spPr>
          <a:xfrm>
            <a:off x="428100" y="1551900"/>
            <a:ext cx="8287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B45F06"/>
                </a:solidFill>
                <a:latin typeface="Courier New"/>
                <a:ea typeface="Courier New"/>
                <a:cs typeface="Courier New"/>
                <a:sym typeface="Courier New"/>
              </a:rPr>
              <a:t>@Test</a:t>
            </a:r>
            <a:endParaRPr sz="1900">
              <a:solidFill>
                <a:srgbClr val="9E880D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public void </a:t>
            </a:r>
            <a:r>
              <a:rPr b="1" lang="ru" sz="1900">
                <a:solidFill>
                  <a:srgbClr val="00627A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testPriority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() {</a:t>
            </a:r>
            <a:endParaRPr b="1" sz="19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9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Object o 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 </a:t>
            </a:r>
            <a:r>
              <a:rPr b="1" lang="ru" sz="19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VariableUtils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i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executeEl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900">
                <a:solidFill>
                  <a:srgbClr val="067D17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"2+2*2"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 sz="19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9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Assert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i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assertEquals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900">
                <a:solidFill>
                  <a:srgbClr val="1750E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6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1" lang="ru" sz="19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 sz="19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b="1" sz="1900">
              <a:solidFill>
                <a:srgbClr val="B45F0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4"/>
          <p:cNvSpPr/>
          <p:nvPr/>
        </p:nvSpPr>
        <p:spPr>
          <a:xfrm>
            <a:off x="2950200" y="753250"/>
            <a:ext cx="324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 Что покрывали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84"/>
          <p:cNvSpPr/>
          <p:nvPr/>
        </p:nvSpPr>
        <p:spPr>
          <a:xfrm>
            <a:off x="701825" y="2442327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A9B7C6"/>
                </a:solidFill>
                <a:latin typeface="Montserrat"/>
                <a:ea typeface="Montserrat"/>
                <a:cs typeface="Montserrat"/>
                <a:sym typeface="Montserrat"/>
              </a:rPr>
              <a:t>Важно</a:t>
            </a:r>
            <a:endParaRPr sz="2600">
              <a:solidFill>
                <a:srgbClr val="A9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84"/>
          <p:cNvSpPr/>
          <p:nvPr/>
        </p:nvSpPr>
        <p:spPr>
          <a:xfrm>
            <a:off x="3537000" y="2442328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A9B7C6"/>
                </a:solidFill>
                <a:latin typeface="Montserrat"/>
                <a:ea typeface="Montserrat"/>
                <a:cs typeface="Montserrat"/>
                <a:sym typeface="Montserrat"/>
              </a:rPr>
              <a:t>Редко меняется</a:t>
            </a:r>
            <a:endParaRPr sz="2600">
              <a:solidFill>
                <a:srgbClr val="A9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84"/>
          <p:cNvSpPr/>
          <p:nvPr/>
        </p:nvSpPr>
        <p:spPr>
          <a:xfrm>
            <a:off x="6372200" y="2442328"/>
            <a:ext cx="2070000" cy="103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Сложная логика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7" name="Google Shape;647;p84"/>
          <p:cNvCxnSpPr>
            <a:stCxn id="643" idx="2"/>
            <a:endCxn id="644" idx="0"/>
          </p:cNvCxnSpPr>
          <p:nvPr/>
        </p:nvCxnSpPr>
        <p:spPr>
          <a:xfrm flipH="1">
            <a:off x="1736700" y="1595650"/>
            <a:ext cx="283530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8" name="Google Shape;648;p84"/>
          <p:cNvCxnSpPr>
            <a:stCxn id="643" idx="2"/>
            <a:endCxn id="645" idx="0"/>
          </p:cNvCxnSpPr>
          <p:nvPr/>
        </p:nvCxnSpPr>
        <p:spPr>
          <a:xfrm>
            <a:off x="4572000" y="1595650"/>
            <a:ext cx="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9" name="Google Shape;649;p84"/>
          <p:cNvCxnSpPr>
            <a:stCxn id="643" idx="2"/>
            <a:endCxn id="646" idx="0"/>
          </p:cNvCxnSpPr>
          <p:nvPr/>
        </p:nvCxnSpPr>
        <p:spPr>
          <a:xfrm>
            <a:off x="4572000" y="1595650"/>
            <a:ext cx="2835300" cy="84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5"/>
          <p:cNvSpPr txBox="1"/>
          <p:nvPr/>
        </p:nvSpPr>
        <p:spPr>
          <a:xfrm>
            <a:off x="377950" y="523425"/>
            <a:ext cx="8287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9E880D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@Test</a:t>
            </a:r>
            <a:endParaRPr b="1" sz="1800">
              <a:solidFill>
                <a:srgbClr val="9E880D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public void </a:t>
            </a:r>
            <a:r>
              <a:rPr b="1" lang="ru" sz="1800">
                <a:solidFill>
                  <a:srgbClr val="00627A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testDuplicatesGood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() {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List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&gt; 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 </a:t>
            </a:r>
            <a:r>
              <a:rPr b="1" lang="ru" sz="18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new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ArrayList&lt;&gt;();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8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int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 = </a:t>
            </a:r>
            <a:r>
              <a:rPr b="1" lang="ru" sz="1800">
                <a:solidFill>
                  <a:srgbClr val="1750E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8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while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.size() &lt; </a:t>
            </a:r>
            <a:r>
              <a:rPr b="1" lang="ru" sz="1800">
                <a:solidFill>
                  <a:srgbClr val="1750E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30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.add(</a:t>
            </a:r>
            <a:r>
              <a:rPr b="1" lang="ru" sz="18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new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Results().setId(</a:t>
            </a:r>
            <a:r>
              <a:rPr b="1" lang="ru" sz="1800">
                <a:solidFill>
                  <a:srgbClr val="067D17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"unic" 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+ i++));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}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Assert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i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assertTrue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Configurator</a:t>
            </a:r>
            <a:endParaRPr b="1" sz="180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i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getNewConfigurator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1" sz="1800"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			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.getSearchClient()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     			.checkDuplicates(</a:t>
            </a:r>
            <a:r>
              <a:rPr b="1" lang="ru" sz="18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results</a:t>
            </a: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));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b="1" sz="18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670902" y="1245950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Как сделать жизнь команды проще?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Что нужно автотестам, кроме автотестов?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Про </a:t>
            </a:r>
            <a:r>
              <a:rPr b="0" lang="ru" sz="220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это</a:t>
            </a: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поговорим</a:t>
            </a:r>
            <a:endParaRPr sz="22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466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86"/>
          <p:cNvSpPr txBox="1"/>
          <p:nvPr/>
        </p:nvSpPr>
        <p:spPr>
          <a:xfrm>
            <a:off x="652956" y="2484862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Сделай что-то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466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 txBox="1"/>
          <p:nvPr/>
        </p:nvSpPr>
        <p:spPr>
          <a:xfrm>
            <a:off x="652956" y="2484862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Сделай что-то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7" name="Google Shape;667;p87"/>
          <p:cNvSpPr txBox="1"/>
          <p:nvPr/>
        </p:nvSpPr>
        <p:spPr>
          <a:xfrm>
            <a:off x="2784866" y="2484862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668" name="Google Shape;66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116" y="15891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9" name="Google Shape;669;p87"/>
          <p:cNvCxnSpPr>
            <a:stCxn id="665" idx="3"/>
            <a:endCxn id="668" idx="1"/>
          </p:cNvCxnSpPr>
          <p:nvPr/>
        </p:nvCxnSpPr>
        <p:spPr>
          <a:xfrm>
            <a:off x="1667491" y="1994763"/>
            <a:ext cx="12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466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 txBox="1"/>
          <p:nvPr/>
        </p:nvSpPr>
        <p:spPr>
          <a:xfrm>
            <a:off x="652956" y="2484862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Сделай что-то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88"/>
          <p:cNvSpPr txBox="1"/>
          <p:nvPr/>
        </p:nvSpPr>
        <p:spPr>
          <a:xfrm>
            <a:off x="2784866" y="2592562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677" name="Google Shape;67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116" y="15891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678;p88"/>
          <p:cNvCxnSpPr>
            <a:stCxn id="674" idx="3"/>
            <a:endCxn id="677" idx="1"/>
          </p:cNvCxnSpPr>
          <p:nvPr/>
        </p:nvCxnSpPr>
        <p:spPr>
          <a:xfrm>
            <a:off x="1667491" y="1994763"/>
            <a:ext cx="1270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9" name="Google Shape;679;p88"/>
          <p:cNvCxnSpPr/>
          <p:nvPr/>
        </p:nvCxnSpPr>
        <p:spPr>
          <a:xfrm>
            <a:off x="3484955" y="1994776"/>
            <a:ext cx="1217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80" name="Google Shape;680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029" y="1424850"/>
            <a:ext cx="1424775" cy="11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88"/>
          <p:cNvSpPr txBox="1"/>
          <p:nvPr/>
        </p:nvSpPr>
        <p:spPr>
          <a:xfrm>
            <a:off x="4702041" y="2484862"/>
            <a:ext cx="125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Прогон тестов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466" y="1589138"/>
            <a:ext cx="424025" cy="8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89"/>
          <p:cNvSpPr txBox="1"/>
          <p:nvPr/>
        </p:nvSpPr>
        <p:spPr>
          <a:xfrm>
            <a:off x="652956" y="2484862"/>
            <a:ext cx="17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Сделай что-то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8" name="Google Shape;688;p89"/>
          <p:cNvSpPr txBox="1"/>
          <p:nvPr/>
        </p:nvSpPr>
        <p:spPr>
          <a:xfrm>
            <a:off x="2784866" y="2592562"/>
            <a:ext cx="125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Создал PR</a:t>
            </a:r>
            <a:endParaRPr/>
          </a:p>
        </p:txBody>
      </p:sp>
      <p:pic>
        <p:nvPicPr>
          <p:cNvPr id="689" name="Google Shape;68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116" y="1589150"/>
            <a:ext cx="608439" cy="811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0" name="Google Shape;690;p89"/>
          <p:cNvCxnSpPr>
            <a:stCxn id="686" idx="3"/>
            <a:endCxn id="689" idx="1"/>
          </p:cNvCxnSpPr>
          <p:nvPr/>
        </p:nvCxnSpPr>
        <p:spPr>
          <a:xfrm>
            <a:off x="1667491" y="1994763"/>
            <a:ext cx="1270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1" name="Google Shape;691;p89"/>
          <p:cNvCxnSpPr/>
          <p:nvPr/>
        </p:nvCxnSpPr>
        <p:spPr>
          <a:xfrm flipH="1" rot="10800000">
            <a:off x="3447900" y="1993175"/>
            <a:ext cx="1224000" cy="4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2" name="Google Shape;692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029" y="1424313"/>
            <a:ext cx="1424775" cy="11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9"/>
          <p:cNvSpPr txBox="1"/>
          <p:nvPr/>
        </p:nvSpPr>
        <p:spPr>
          <a:xfrm>
            <a:off x="4702041" y="2484862"/>
            <a:ext cx="125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Прогон тестов</a:t>
            </a:r>
            <a:endParaRPr/>
          </a:p>
        </p:txBody>
      </p:sp>
      <p:pic>
        <p:nvPicPr>
          <p:cNvPr id="694" name="Google Shape;694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6266" y="1396451"/>
            <a:ext cx="1079374" cy="11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9"/>
          <p:cNvSpPr txBox="1"/>
          <p:nvPr/>
        </p:nvSpPr>
        <p:spPr>
          <a:xfrm>
            <a:off x="6696144" y="2484312"/>
            <a:ext cx="179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Сломал весь проект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6" name="Google Shape;696;p89"/>
          <p:cNvSpPr/>
          <p:nvPr/>
        </p:nvSpPr>
        <p:spPr>
          <a:xfrm>
            <a:off x="6523604" y="1148050"/>
            <a:ext cx="1424700" cy="1844700"/>
          </a:xfrm>
          <a:prstGeom prst="mathMultiply">
            <a:avLst>
              <a:gd fmla="val 23520" name="adj1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75" y="1642550"/>
            <a:ext cx="4250350" cy="8131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0"/>
          <p:cNvSpPr txBox="1"/>
          <p:nvPr/>
        </p:nvSpPr>
        <p:spPr>
          <a:xfrm>
            <a:off x="4322200" y="1581000"/>
            <a:ext cx="4506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latin typeface="Montserrat"/>
                <a:ea typeface="Montserrat"/>
                <a:cs typeface="Montserrat"/>
                <a:sym typeface="Montserrat"/>
              </a:rPr>
              <a:t>Витя доволен!</a:t>
            </a:r>
            <a:endParaRPr sz="23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750" y="790650"/>
            <a:ext cx="2332500" cy="4721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08" name="Google Shape;708;p91"/>
          <p:cNvSpPr txBox="1"/>
          <p:nvPr/>
        </p:nvSpPr>
        <p:spPr>
          <a:xfrm>
            <a:off x="4322200" y="1960850"/>
            <a:ext cx="4506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Montserrat"/>
                <a:ea typeface="Montserrat"/>
                <a:cs typeface="Montserrat"/>
                <a:sym typeface="Montserrat"/>
              </a:rPr>
              <a:t>На все это навесили нотификации, чтобы стало хорошо.</a:t>
            </a:r>
            <a:endParaRPr sz="9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2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Юнит тесты в фреймворке</a:t>
            </a:r>
            <a:endParaRPr b="0"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4" name="Google Shape;714;p92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 можем сломать весь проект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3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Юнит тесты в фреймворке</a:t>
            </a:r>
            <a:endParaRPr b="0"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0" name="Google Shape;720;p93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 можем сломать весь проект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4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400">
                <a:latin typeface="Montserrat SemiBold"/>
                <a:ea typeface="Montserrat SemiBold"/>
                <a:cs typeface="Montserrat SemiBold"/>
                <a:sym typeface="Montserrat SemiBold"/>
              </a:rPr>
              <a:t>Юнит тесты в фреймворке</a:t>
            </a:r>
            <a:endParaRPr b="0" sz="2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6" name="Google Shape;726;p94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Не можем сломать весь проект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Можем найти главного Багодела </a:t>
            </a:r>
            <a:r>
              <a:rPr lang="ru" sz="215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😀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5"/>
          <p:cNvSpPr txBox="1"/>
          <p:nvPr>
            <p:ph type="title"/>
          </p:nvPr>
        </p:nvSpPr>
        <p:spPr>
          <a:xfrm>
            <a:off x="3653300" y="2956757"/>
            <a:ext cx="1580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Заклинание 3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2" name="Google Shape;732;p95"/>
          <p:cNvSpPr txBox="1"/>
          <p:nvPr>
            <p:ph idx="1" type="body"/>
          </p:nvPr>
        </p:nvSpPr>
        <p:spPr>
          <a:xfrm>
            <a:off x="2005900" y="1817418"/>
            <a:ext cx="50076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DevOps-ить хорошо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33" name="Google Shape;733;p95"/>
          <p:cNvCxnSpPr/>
          <p:nvPr/>
        </p:nvCxnSpPr>
        <p:spPr>
          <a:xfrm>
            <a:off x="2570600" y="2956757"/>
            <a:ext cx="37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501825" y="933150"/>
            <a:ext cx="85395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Как сделать жизнь команды проще?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Что нужно автотестам, кроме автотестов?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На что обращать внимание с самого начала?</a:t>
            </a:r>
            <a:endParaRPr sz="2400"/>
          </a:p>
        </p:txBody>
      </p:sp>
      <p:sp>
        <p:nvSpPr>
          <p:cNvPr id="207" name="Google Shape;207;p33"/>
          <p:cNvSpPr txBox="1"/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Про </a:t>
            </a:r>
            <a:r>
              <a:rPr b="0" lang="ru" sz="2200">
                <a:solidFill>
                  <a:srgbClr val="FF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это</a:t>
            </a:r>
            <a:r>
              <a:rPr b="0" lang="ru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поговорим</a:t>
            </a:r>
            <a:endParaRPr sz="22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6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же девопсы!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7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же девопсы!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у них есть: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8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же девопсы!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у них есть: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Прод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9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же девопсы!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у них есть: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Прод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Бэклог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0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 же девопсы!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Есть, но у них есть: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Прод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Бэклог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Отговорки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150" y="632719"/>
            <a:ext cx="5170800" cy="387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02"/>
          <p:cNvSpPr/>
          <p:nvPr/>
        </p:nvSpPr>
        <p:spPr>
          <a:xfrm>
            <a:off x="3175200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Нужен инструмент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3"/>
          <p:cNvSpPr/>
          <p:nvPr/>
        </p:nvSpPr>
        <p:spPr>
          <a:xfrm>
            <a:off x="1383013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DevOps 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Делает 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4" name="Google Shape;774;p103"/>
          <p:cNvSpPr/>
          <p:nvPr/>
        </p:nvSpPr>
        <p:spPr>
          <a:xfrm>
            <a:off x="3175200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Нужен инструмент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75" name="Google Shape;775;p103"/>
          <p:cNvCxnSpPr>
            <a:stCxn id="774" idx="2"/>
            <a:endCxn id="773" idx="0"/>
          </p:cNvCxnSpPr>
          <p:nvPr/>
        </p:nvCxnSpPr>
        <p:spPr>
          <a:xfrm flipH="1">
            <a:off x="2779800" y="2362150"/>
            <a:ext cx="17922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4"/>
          <p:cNvSpPr/>
          <p:nvPr/>
        </p:nvSpPr>
        <p:spPr>
          <a:xfrm>
            <a:off x="1383013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DevOps 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Делает 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1" name="Google Shape;781;p104"/>
          <p:cNvSpPr/>
          <p:nvPr/>
        </p:nvSpPr>
        <p:spPr>
          <a:xfrm>
            <a:off x="4967388" y="2926475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QA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Настраивает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2" name="Google Shape;782;p104"/>
          <p:cNvSpPr/>
          <p:nvPr/>
        </p:nvSpPr>
        <p:spPr>
          <a:xfrm>
            <a:off x="3175200" y="1519750"/>
            <a:ext cx="2793600" cy="842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"/>
                <a:ea typeface="Montserrat"/>
                <a:cs typeface="Montserrat"/>
                <a:sym typeface="Montserrat"/>
              </a:rPr>
              <a:t>Нужен инструмент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83" name="Google Shape;783;p104"/>
          <p:cNvCxnSpPr>
            <a:stCxn id="782" idx="2"/>
            <a:endCxn id="780" idx="0"/>
          </p:cNvCxnSpPr>
          <p:nvPr/>
        </p:nvCxnSpPr>
        <p:spPr>
          <a:xfrm flipH="1">
            <a:off x="2779800" y="2362150"/>
            <a:ext cx="17922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84" name="Google Shape;784;p104"/>
          <p:cNvCxnSpPr>
            <a:stCxn id="782" idx="2"/>
            <a:endCxn id="781" idx="0"/>
          </p:cNvCxnSpPr>
          <p:nvPr/>
        </p:nvCxnSpPr>
        <p:spPr>
          <a:xfrm>
            <a:off x="4572000" y="2362150"/>
            <a:ext cx="179220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5"/>
          <p:cNvSpPr txBox="1"/>
          <p:nvPr/>
        </p:nvSpPr>
        <p:spPr>
          <a:xfrm>
            <a:off x="708125" y="3813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В результате: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1494075" y="3628563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900">
                <a:latin typeface="Montserrat SemiBold"/>
                <a:ea typeface="Montserrat SemiBold"/>
                <a:cs typeface="Montserrat SemiBold"/>
                <a:sym typeface="Montserrat SemiBold"/>
              </a:rPr>
              <a:t>Когда возникают проблемы?</a:t>
            </a:r>
            <a:endParaRPr sz="1000"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350" y="623075"/>
            <a:ext cx="3675300" cy="289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06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 при падении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5" name="Google Shape;795;p106"/>
          <p:cNvSpPr txBox="1"/>
          <p:nvPr/>
        </p:nvSpPr>
        <p:spPr>
          <a:xfrm>
            <a:off x="708125" y="3813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В результате: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7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 при падении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Гибкая инфраструктура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107"/>
          <p:cNvSpPr txBox="1"/>
          <p:nvPr/>
        </p:nvSpPr>
        <p:spPr>
          <a:xfrm>
            <a:off x="708125" y="3813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В результате: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8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 при падении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Гибкая инфраструктура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Быстрые изменения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108"/>
          <p:cNvSpPr txBox="1"/>
          <p:nvPr/>
        </p:nvSpPr>
        <p:spPr>
          <a:xfrm>
            <a:off x="708125" y="3813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В результате: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9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Быстрая обратная связь при падении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Гибкая инфраструктура тестов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Быстрые изменения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Новый вектор развития QA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3" name="Google Shape;813;p109"/>
          <p:cNvSpPr txBox="1"/>
          <p:nvPr/>
        </p:nvSpPr>
        <p:spPr>
          <a:xfrm>
            <a:off x="708125" y="3813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В результате: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0"/>
          <p:cNvSpPr txBox="1"/>
          <p:nvPr>
            <p:ph type="title"/>
          </p:nvPr>
        </p:nvSpPr>
        <p:spPr>
          <a:xfrm>
            <a:off x="3653300" y="2956757"/>
            <a:ext cx="1580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Medium"/>
                <a:ea typeface="Montserrat Medium"/>
                <a:cs typeface="Montserrat Medium"/>
                <a:sym typeface="Montserrat Medium"/>
              </a:rPr>
              <a:t>Заклинание 4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9" name="Google Shape;819;p110"/>
          <p:cNvSpPr txBox="1"/>
          <p:nvPr>
            <p:ph idx="1" type="body"/>
          </p:nvPr>
        </p:nvSpPr>
        <p:spPr>
          <a:xfrm>
            <a:off x="1837500" y="1857650"/>
            <a:ext cx="5469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Montserrat SemiBold"/>
                <a:ea typeface="Montserrat SemiBold"/>
                <a:cs typeface="Montserrat SemiBold"/>
                <a:sym typeface="Montserrat SemiBold"/>
              </a:rPr>
              <a:t>Все действия - кодом </a:t>
            </a:r>
            <a:br>
              <a:rPr lang="ru" sz="30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3000">
                <a:latin typeface="Montserrat SemiBold"/>
                <a:ea typeface="Montserrat SemiBold"/>
                <a:cs typeface="Montserrat SemiBold"/>
                <a:sym typeface="Montserrat SemiBold"/>
              </a:rPr>
              <a:t>и лежат в репозитории!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20" name="Google Shape;820;p110"/>
          <p:cNvCxnSpPr/>
          <p:nvPr/>
        </p:nvCxnSpPr>
        <p:spPr>
          <a:xfrm>
            <a:off x="2570600" y="2916632"/>
            <a:ext cx="37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1"/>
          <p:cNvSpPr txBox="1"/>
          <p:nvPr>
            <p:ph idx="1" type="body"/>
          </p:nvPr>
        </p:nvSpPr>
        <p:spPr>
          <a:xfrm>
            <a:off x="474050" y="1099650"/>
            <a:ext cx="84225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Никто не любит писать документацию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12"/>
          <p:cNvSpPr txBox="1"/>
          <p:nvPr>
            <p:ph idx="1" type="body"/>
          </p:nvPr>
        </p:nvSpPr>
        <p:spPr>
          <a:xfrm>
            <a:off x="474050" y="1099650"/>
            <a:ext cx="84225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Никто не любит писать документацию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Аналогично объяснять новичку, что и где лежит в проекте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3"/>
          <p:cNvSpPr txBox="1"/>
          <p:nvPr>
            <p:ph idx="1" type="body"/>
          </p:nvPr>
        </p:nvSpPr>
        <p:spPr>
          <a:xfrm>
            <a:off x="474050" y="1099650"/>
            <a:ext cx="84225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Никто не любит писать документацию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Аналогично объяснять новичку, что и где лежит в проекте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Настраивать новый компьютер, или виртуалку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14"/>
          <p:cNvSpPr txBox="1"/>
          <p:nvPr>
            <p:ph idx="1" type="body"/>
          </p:nvPr>
        </p:nvSpPr>
        <p:spPr>
          <a:xfrm>
            <a:off x="1274950" y="1690800"/>
            <a:ext cx="64047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Montserrat"/>
                <a:ea typeface="Montserrat"/>
                <a:cs typeface="Montserrat"/>
                <a:sym typeface="Montserrat"/>
              </a:rPr>
              <a:t>Развитие проекта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5" name="Google Shape;845;p115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6"/>
          <p:cNvSpPr txBox="1"/>
          <p:nvPr>
            <p:ph idx="1" type="body"/>
          </p:nvPr>
        </p:nvSpPr>
        <p:spPr>
          <a:xfrm>
            <a:off x="474050" y="727175"/>
            <a:ext cx="84225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Накликать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1" name="Google Shape;851;p116"/>
          <p:cNvSpPr/>
          <p:nvPr/>
        </p:nvSpPr>
        <p:spPr>
          <a:xfrm>
            <a:off x="895675" y="551850"/>
            <a:ext cx="23058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2" name="Google Shape;852;p116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7"/>
          <p:cNvSpPr txBox="1"/>
          <p:nvPr>
            <p:ph idx="1" type="body"/>
          </p:nvPr>
        </p:nvSpPr>
        <p:spPr>
          <a:xfrm>
            <a:off x="474050" y="727175"/>
            <a:ext cx="84225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Накликать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документацию куда кликать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8" name="Google Shape;858;p117"/>
          <p:cNvSpPr/>
          <p:nvPr/>
        </p:nvSpPr>
        <p:spPr>
          <a:xfrm>
            <a:off x="895675" y="521575"/>
            <a:ext cx="23058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17"/>
          <p:cNvSpPr/>
          <p:nvPr/>
        </p:nvSpPr>
        <p:spPr>
          <a:xfrm>
            <a:off x="895675" y="1285875"/>
            <a:ext cx="69261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0" name="Google Shape;860;p117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8"/>
          <p:cNvSpPr txBox="1"/>
          <p:nvPr>
            <p:ph idx="1" type="body"/>
          </p:nvPr>
        </p:nvSpPr>
        <p:spPr>
          <a:xfrm>
            <a:off x="474050" y="727175"/>
            <a:ext cx="84225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Накликать</a:t>
            </a:r>
            <a:r>
              <a:rPr lang="ru" sz="2500">
                <a:latin typeface="Nunito"/>
                <a:ea typeface="Nunito"/>
                <a:cs typeface="Nunito"/>
                <a:sym typeface="Nunito"/>
              </a:rPr>
              <a:t> </a:t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документацию куда кликать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Поддерживать документацию</a:t>
            </a:r>
            <a:r>
              <a:rPr lang="ru" sz="2500">
                <a:latin typeface="Nunito"/>
                <a:ea typeface="Nunito"/>
                <a:cs typeface="Nunito"/>
                <a:sym typeface="Nunito"/>
              </a:rPr>
              <a:t> </a:t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6" name="Google Shape;866;p118"/>
          <p:cNvSpPr/>
          <p:nvPr/>
        </p:nvSpPr>
        <p:spPr>
          <a:xfrm>
            <a:off x="966875" y="551850"/>
            <a:ext cx="23058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118"/>
          <p:cNvSpPr/>
          <p:nvPr/>
        </p:nvSpPr>
        <p:spPr>
          <a:xfrm>
            <a:off x="966875" y="1366000"/>
            <a:ext cx="69261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118"/>
          <p:cNvSpPr/>
          <p:nvPr/>
        </p:nvSpPr>
        <p:spPr>
          <a:xfrm>
            <a:off x="966875" y="2180150"/>
            <a:ext cx="55782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9" name="Google Shape;869;p118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9"/>
          <p:cNvSpPr txBox="1"/>
          <p:nvPr>
            <p:ph idx="1" type="body"/>
          </p:nvPr>
        </p:nvSpPr>
        <p:spPr>
          <a:xfrm>
            <a:off x="474050" y="727175"/>
            <a:ext cx="84225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Накликать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документацию куда кликать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Поддерживать документацию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скрипт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119"/>
          <p:cNvSpPr/>
          <p:nvPr/>
        </p:nvSpPr>
        <p:spPr>
          <a:xfrm>
            <a:off x="895675" y="489450"/>
            <a:ext cx="23058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19"/>
          <p:cNvSpPr/>
          <p:nvPr/>
        </p:nvSpPr>
        <p:spPr>
          <a:xfrm>
            <a:off x="895675" y="1285875"/>
            <a:ext cx="69261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119"/>
          <p:cNvSpPr/>
          <p:nvPr/>
        </p:nvSpPr>
        <p:spPr>
          <a:xfrm>
            <a:off x="895675" y="2082300"/>
            <a:ext cx="55782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19"/>
          <p:cNvSpPr/>
          <p:nvPr/>
        </p:nvSpPr>
        <p:spPr>
          <a:xfrm>
            <a:off x="895675" y="2878725"/>
            <a:ext cx="32280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9" name="Google Shape;879;p119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20"/>
          <p:cNvSpPr txBox="1"/>
          <p:nvPr>
            <p:ph idx="1" type="body"/>
          </p:nvPr>
        </p:nvSpPr>
        <p:spPr>
          <a:xfrm>
            <a:off x="474050" y="727175"/>
            <a:ext cx="84225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Накликать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документацию куда кликать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Поддерживать документацию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Написать скрипт 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Использовать готовый инструмент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5" name="Google Shape;885;p120"/>
          <p:cNvSpPr/>
          <p:nvPr/>
        </p:nvSpPr>
        <p:spPr>
          <a:xfrm>
            <a:off x="895675" y="521575"/>
            <a:ext cx="23058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120"/>
          <p:cNvSpPr/>
          <p:nvPr/>
        </p:nvSpPr>
        <p:spPr>
          <a:xfrm>
            <a:off x="895675" y="1285875"/>
            <a:ext cx="69261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120"/>
          <p:cNvSpPr/>
          <p:nvPr/>
        </p:nvSpPr>
        <p:spPr>
          <a:xfrm>
            <a:off x="895675" y="2082300"/>
            <a:ext cx="55782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120"/>
          <p:cNvSpPr/>
          <p:nvPr/>
        </p:nvSpPr>
        <p:spPr>
          <a:xfrm>
            <a:off x="895675" y="2878725"/>
            <a:ext cx="32280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20"/>
          <p:cNvSpPr/>
          <p:nvPr/>
        </p:nvSpPr>
        <p:spPr>
          <a:xfrm>
            <a:off x="895675" y="3675150"/>
            <a:ext cx="6243300" cy="67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0" name="Google Shape;890;p120"/>
          <p:cNvCxnSpPr/>
          <p:nvPr/>
        </p:nvCxnSpPr>
        <p:spPr>
          <a:xfrm flipH="1">
            <a:off x="661425" y="551850"/>
            <a:ext cx="7800" cy="379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1"/>
          <p:cNvSpPr txBox="1"/>
          <p:nvPr>
            <p:ph type="title"/>
          </p:nvPr>
        </p:nvSpPr>
        <p:spPr>
          <a:xfrm>
            <a:off x="670900" y="328251"/>
            <a:ext cx="7888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Как мы к этому пришли</a:t>
            </a:r>
            <a:endParaRPr b="0" sz="3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6" name="Google Shape;896;p121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Взяли то, что часто накликивали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Оставили это в репозитории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●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Меняем по необходимости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00" y="1173363"/>
            <a:ext cx="8839204" cy="2796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23"/>
          <p:cNvSpPr txBox="1"/>
          <p:nvPr>
            <p:ph type="title"/>
          </p:nvPr>
        </p:nvSpPr>
        <p:spPr>
          <a:xfrm>
            <a:off x="670900" y="328251"/>
            <a:ext cx="7888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Что в итоге</a:t>
            </a:r>
            <a:endParaRPr b="0" sz="3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4"/>
          <p:cNvSpPr txBox="1"/>
          <p:nvPr>
            <p:ph type="title"/>
          </p:nvPr>
        </p:nvSpPr>
        <p:spPr>
          <a:xfrm>
            <a:off x="670900" y="328251"/>
            <a:ext cx="7888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Что в итоге</a:t>
            </a:r>
            <a:endParaRPr b="0" sz="3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2" name="Google Shape;912;p124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Документация не нужна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25"/>
          <p:cNvSpPr txBox="1"/>
          <p:nvPr>
            <p:ph type="title"/>
          </p:nvPr>
        </p:nvSpPr>
        <p:spPr>
          <a:xfrm>
            <a:off x="670900" y="328251"/>
            <a:ext cx="7888800" cy="7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500">
                <a:latin typeface="Montserrat SemiBold"/>
                <a:ea typeface="Montserrat SemiBold"/>
                <a:cs typeface="Montserrat SemiBold"/>
                <a:sym typeface="Montserrat SemiBold"/>
              </a:rPr>
              <a:t>Что в итоге</a:t>
            </a:r>
            <a:endParaRPr b="0" sz="3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8" name="Google Shape;918;p125"/>
          <p:cNvSpPr txBox="1"/>
          <p:nvPr>
            <p:ph idx="1" type="body"/>
          </p:nvPr>
        </p:nvSpPr>
        <p:spPr>
          <a:xfrm>
            <a:off x="474050" y="1427675"/>
            <a:ext cx="8422500" cy="26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Документация не нужна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ru" sz="2500">
                <a:latin typeface="Montserrat"/>
                <a:ea typeface="Montserrat"/>
                <a:cs typeface="Montserrat"/>
                <a:sym typeface="Montserrat"/>
              </a:rPr>
              <a:t>Этим пользуемся ежедневно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Юла - шаблон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