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1.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32.jpg" ContentType="image/jpeg"/>
  <Override PartName="/ppt/media/image33.jpg" ContentType="image/jpeg"/>
  <Override PartName="/ppt/media/image34.jp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36.jp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46.jpg" ContentType="image/jpeg"/>
  <Override PartName="/ppt/media/image47.jpg" ContentType="image/jpeg"/>
  <Override PartName="/ppt/notesSlides/notesSlide18.xml" ContentType="application/vnd.openxmlformats-officedocument.presentationml.notesSlide+xml"/>
  <Override PartName="/ppt/media/image50.jpg" ContentType="image/jpeg"/>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65.jpg" ContentType="image/jpeg"/>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71.jpg" ContentType="image/jpeg"/>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image76.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8" r:id="rId2"/>
    <p:sldId id="262" r:id="rId3"/>
    <p:sldId id="263" r:id="rId4"/>
    <p:sldId id="289" r:id="rId5"/>
    <p:sldId id="291" r:id="rId6"/>
    <p:sldId id="315" r:id="rId7"/>
    <p:sldId id="316" r:id="rId8"/>
    <p:sldId id="317" r:id="rId9"/>
    <p:sldId id="292" r:id="rId10"/>
    <p:sldId id="293" r:id="rId11"/>
    <p:sldId id="318" r:id="rId12"/>
    <p:sldId id="320" r:id="rId13"/>
    <p:sldId id="319" r:id="rId14"/>
    <p:sldId id="311" r:id="rId15"/>
    <p:sldId id="321" r:id="rId16"/>
    <p:sldId id="322" r:id="rId17"/>
    <p:sldId id="300" r:id="rId18"/>
    <p:sldId id="296" r:id="rId19"/>
    <p:sldId id="297" r:id="rId20"/>
    <p:sldId id="298" r:id="rId21"/>
    <p:sldId id="310" r:id="rId22"/>
    <p:sldId id="302" r:id="rId23"/>
    <p:sldId id="303" r:id="rId24"/>
    <p:sldId id="313" r:id="rId25"/>
    <p:sldId id="314" r:id="rId26"/>
    <p:sldId id="312" r:id="rId27"/>
    <p:sldId id="304" r:id="rId28"/>
    <p:sldId id="295" r:id="rId29"/>
    <p:sldId id="323" r:id="rId30"/>
    <p:sldId id="324" r:id="rId31"/>
    <p:sldId id="325" r:id="rId32"/>
    <p:sldId id="306" r:id="rId33"/>
    <p:sldId id="309" r:id="rId34"/>
    <p:sldId id="30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E6E6E6"/>
    <a:srgbClr val="F2F2F2"/>
    <a:srgbClr val="ECECEC"/>
    <a:srgbClr val="9B9B9B"/>
    <a:srgbClr val="A1A1A1"/>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70197" autoAdjust="0"/>
  </p:normalViewPr>
  <p:slideViewPr>
    <p:cSldViewPr>
      <p:cViewPr varScale="1">
        <p:scale>
          <a:sx n="81" d="100"/>
          <a:sy n="81" d="100"/>
        </p:scale>
        <p:origin x="251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260018-D06A-43EF-993F-2C9FDF70442E}" type="datetimeFigureOut">
              <a:rPr lang="en-US" smtClean="0"/>
              <a:t>7/29/2016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A21AFC-86E3-4DD0-9273-5E1AF32C91DB}" type="slidenum">
              <a:rPr lang="en-US" smtClean="0"/>
              <a:t>‹#›</a:t>
            </a:fld>
            <a:endParaRPr lang="en-US"/>
          </a:p>
        </p:txBody>
      </p:sp>
    </p:spTree>
    <p:extLst>
      <p:ext uri="{BB962C8B-B14F-4D97-AF65-F5344CB8AC3E}">
        <p14:creationId xmlns:p14="http://schemas.microsoft.com/office/powerpoint/2010/main" val="302878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boosta.ru/instruction-for-beginners/uvelichenie-konversii-sayta-instrumentyi/"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1</a:t>
            </a:fld>
            <a:endParaRPr lang="en-US"/>
          </a:p>
        </p:txBody>
      </p:sp>
    </p:spTree>
    <p:extLst>
      <p:ext uri="{BB962C8B-B14F-4D97-AF65-F5344CB8AC3E}">
        <p14:creationId xmlns:p14="http://schemas.microsoft.com/office/powerpoint/2010/main" val="3575863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0" kern="1200" dirty="0" smtClean="0">
                <a:solidFill>
                  <a:schemeClr val="tx1"/>
                </a:solidFill>
                <a:effectLst/>
                <a:latin typeface="+mn-lt"/>
                <a:ea typeface="+mn-ea"/>
                <a:cs typeface="+mn-cs"/>
              </a:rPr>
              <a:t>Лучший способ</a:t>
            </a:r>
            <a:r>
              <a:rPr lang="ru-RU" sz="1200" b="1" i="0" kern="1200" baseline="0" dirty="0" smtClean="0">
                <a:solidFill>
                  <a:schemeClr val="tx1"/>
                </a:solidFill>
                <a:effectLst/>
                <a:latin typeface="+mn-lt"/>
                <a:ea typeface="+mn-ea"/>
                <a:cs typeface="+mn-cs"/>
              </a:rPr>
              <a:t> </a:t>
            </a:r>
            <a:r>
              <a:rPr lang="ru-RU" sz="1200" b="1" i="0" kern="1200" dirty="0" smtClean="0">
                <a:solidFill>
                  <a:schemeClr val="tx1"/>
                </a:solidFill>
                <a:effectLst/>
                <a:latin typeface="+mn-lt"/>
                <a:ea typeface="+mn-ea"/>
                <a:cs typeface="+mn-cs"/>
              </a:rPr>
              <a:t>–</a:t>
            </a:r>
            <a:r>
              <a:rPr lang="ru-RU" sz="1200" b="1" i="0" kern="1200" baseline="0" dirty="0" smtClean="0">
                <a:solidFill>
                  <a:schemeClr val="tx1"/>
                </a:solidFill>
                <a:effectLst/>
                <a:latin typeface="+mn-lt"/>
                <a:ea typeface="+mn-ea"/>
                <a:cs typeface="+mn-cs"/>
              </a:rPr>
              <a:t> </a:t>
            </a:r>
            <a:r>
              <a:rPr lang="ru-RU" sz="1200" b="1" i="0" kern="1200" dirty="0" smtClean="0">
                <a:solidFill>
                  <a:schemeClr val="tx1"/>
                </a:solidFill>
                <a:effectLst/>
                <a:latin typeface="+mn-lt"/>
                <a:ea typeface="+mn-ea"/>
                <a:cs typeface="+mn-cs"/>
              </a:rPr>
              <a:t>спросить у пользователей, что им нравится</a:t>
            </a:r>
          </a:p>
          <a:p>
            <a:endParaRPr lang="ru-RU" b="1" i="1" u="sng" dirty="0" smtClean="0">
              <a:latin typeface="Arial Bold" panose="020B0704020202020204" pitchFamily="34" charset="0"/>
              <a:cs typeface="Arial Bold" panose="020B0704020202020204" pitchFamily="34" charset="0"/>
            </a:endParaRPr>
          </a:p>
          <a:p>
            <a:r>
              <a:rPr lang="ru-RU" b="1" i="1" u="sng" dirty="0" smtClean="0">
                <a:latin typeface="Arial Bold" panose="020B0704020202020204" pitchFamily="34" charset="0"/>
                <a:cs typeface="Arial Bold" panose="020B0704020202020204" pitchFamily="34" charset="0"/>
              </a:rPr>
              <a:t>A/B тестирование </a:t>
            </a:r>
            <a:r>
              <a:rPr lang="ru-RU" dirty="0" smtClean="0">
                <a:latin typeface="Arial Bold" panose="020B0704020202020204" pitchFamily="34" charset="0"/>
                <a:cs typeface="Arial Bold" panose="020B0704020202020204" pitchFamily="34" charset="0"/>
              </a:rPr>
              <a:t>– метод сравнения двух версий веб-страницы или приложения друг против друга, для определения какой из них работает лучше.</a:t>
            </a:r>
          </a:p>
          <a:p>
            <a:r>
              <a:rPr lang="ru-RU" dirty="0" smtClean="0">
                <a:latin typeface="Arial Bold" panose="020B0704020202020204" pitchFamily="34" charset="0"/>
                <a:cs typeface="Arial Bold" panose="020B0704020202020204" pitchFamily="34" charset="0"/>
              </a:rPr>
              <a:t>ТестированиеAB использует данные &amp; статистику для проверки новых конструктивных изменений и улучшить показатели переходов.</a:t>
            </a:r>
          </a:p>
          <a:p>
            <a:endParaRPr lang="ru-RU" dirty="0" smtClean="0">
              <a:latin typeface="Arial Bold" panose="020B0704020202020204" pitchFamily="34" charset="0"/>
              <a:cs typeface="Arial Bold" panose="020B0704020202020204" pitchFamily="34" charset="0"/>
            </a:endParaRPr>
          </a:p>
          <a:p>
            <a:r>
              <a:rPr lang="ru-RU" dirty="0" smtClean="0">
                <a:latin typeface="Arial Bold" panose="020B0704020202020204" pitchFamily="34" charset="0"/>
                <a:cs typeface="Arial Bold" panose="020B0704020202020204" pitchFamily="34" charset="0"/>
              </a:rPr>
              <a:t>Зачем?</a:t>
            </a:r>
          </a:p>
          <a:p>
            <a:r>
              <a:rPr lang="ru-RU" dirty="0" smtClean="0">
                <a:latin typeface="Arial Bold" panose="020B0704020202020204" pitchFamily="34" charset="0"/>
                <a:cs typeface="Arial Bold" panose="020B0704020202020204" pitchFamily="34" charset="0"/>
              </a:rPr>
              <a:t>Все кричат лучше/хуже,</a:t>
            </a:r>
            <a:r>
              <a:rPr lang="ru-RU" baseline="0" dirty="0" smtClean="0">
                <a:latin typeface="Arial Bold" panose="020B0704020202020204" pitchFamily="34" charset="0"/>
                <a:cs typeface="Arial Bold" panose="020B0704020202020204" pitchFamily="34" charset="0"/>
              </a:rPr>
              <a:t> а как на самом деле? Нужны факты</a:t>
            </a:r>
          </a:p>
          <a:p>
            <a:endParaRPr lang="en-US" dirty="0" smtClean="0">
              <a:latin typeface="Arial Bold" panose="020B0704020202020204" pitchFamily="34" charset="0"/>
              <a:cs typeface="Arial Bold" panose="020B0704020202020204" pitchFamily="34" charset="0"/>
            </a:endParaRPr>
          </a:p>
          <a:p>
            <a:r>
              <a:rPr lang="ru-RU" sz="1200" b="0" i="0" kern="1200" dirty="0" smtClean="0">
                <a:solidFill>
                  <a:schemeClr val="tx1"/>
                </a:solidFill>
                <a:effectLst/>
                <a:latin typeface="+mn-lt"/>
                <a:ea typeface="+mn-ea"/>
                <a:cs typeface="+mn-cs"/>
              </a:rPr>
              <a:t>Разновидностью A/B-тестирования является </a:t>
            </a:r>
            <a:r>
              <a:rPr lang="ru-RU" sz="1200" b="1" i="1" kern="1200" dirty="0" smtClean="0">
                <a:solidFill>
                  <a:schemeClr val="tx1"/>
                </a:solidFill>
                <a:effectLst/>
                <a:latin typeface="+mn-lt"/>
                <a:ea typeface="+mn-ea"/>
                <a:cs typeface="+mn-cs"/>
              </a:rPr>
              <a:t>многовариантное тестирование</a:t>
            </a:r>
            <a:r>
              <a:rPr lang="ru-RU" sz="1200" b="0" i="0" kern="1200" dirty="0" smtClean="0">
                <a:solidFill>
                  <a:schemeClr val="tx1"/>
                </a:solidFill>
                <a:effectLst/>
                <a:latin typeface="+mn-lt"/>
                <a:ea typeface="+mn-ea"/>
                <a:cs typeface="+mn-cs"/>
              </a:rPr>
              <a:t>.</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Обязательно</a:t>
            </a:r>
            <a:r>
              <a:rPr lang="ru-RU" sz="1200" b="0" i="0" kern="1200" baseline="0" dirty="0" smtClean="0">
                <a:solidFill>
                  <a:schemeClr val="tx1"/>
                </a:solidFill>
                <a:effectLst/>
                <a:latin typeface="+mn-lt"/>
                <a:ea typeface="+mn-ea"/>
                <a:cs typeface="+mn-cs"/>
              </a:rPr>
              <a:t> упомянуть про </a:t>
            </a:r>
            <a:r>
              <a:rPr lang="ru-RU" sz="1200" b="1" i="0" kern="1200" baseline="0" dirty="0" smtClean="0">
                <a:solidFill>
                  <a:schemeClr val="tx1"/>
                </a:solidFill>
                <a:effectLst/>
                <a:latin typeface="+mn-lt"/>
                <a:ea typeface="+mn-ea"/>
                <a:cs typeface="+mn-cs"/>
              </a:rPr>
              <a:t>КОНВЕРСИЮ</a:t>
            </a:r>
          </a:p>
          <a:p>
            <a:r>
              <a:rPr lang="ru-RU" sz="1200" b="1" i="0" kern="1200" baseline="0" dirty="0" smtClean="0">
                <a:solidFill>
                  <a:schemeClr val="tx1"/>
                </a:solidFill>
                <a:effectLst/>
                <a:latin typeface="+mn-lt"/>
                <a:ea typeface="+mn-ea"/>
                <a:cs typeface="+mn-cs"/>
              </a:rPr>
              <a:t>ЦЕЛЬ!!!</a:t>
            </a:r>
          </a:p>
          <a:p>
            <a:endParaRPr lang="ru-RU" sz="1200" b="1" i="0" kern="1200" baseline="0" dirty="0" smtClean="0">
              <a:solidFill>
                <a:schemeClr val="tx1"/>
              </a:solidFill>
              <a:effectLst/>
              <a:latin typeface="+mn-lt"/>
              <a:ea typeface="+mn-ea"/>
              <a:cs typeface="+mn-cs"/>
            </a:endParaRPr>
          </a:p>
          <a:p>
            <a:endParaRPr lang="ru-RU" b="1" dirty="0" smtClean="0">
              <a:latin typeface="Arial Bold" panose="020B0704020202020204" pitchFamily="34" charset="0"/>
              <a:cs typeface="Arial Bold" panose="020B0704020202020204" pitchFamily="34" charset="0"/>
            </a:endParaRPr>
          </a:p>
          <a:p>
            <a:r>
              <a:rPr lang="ru-RU" b="1" dirty="0" smtClean="0">
                <a:latin typeface="Arial Bold" panose="020B0704020202020204" pitchFamily="34" charset="0"/>
                <a:cs typeface="Arial Bold" panose="020B0704020202020204" pitchFamily="34" charset="0"/>
              </a:rPr>
              <a:t>Рассказать про А/А тестирование!!!</a:t>
            </a:r>
            <a:endParaRPr lang="ru-RU" b="1" dirty="0">
              <a:latin typeface="Arial Bold" panose="020B0704020202020204" pitchFamily="34" charset="0"/>
              <a:cs typeface="Arial Bold" panose="020B0704020202020204" pitchFamily="34" charset="0"/>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10</a:t>
            </a:fld>
            <a:endParaRPr lang="en-US"/>
          </a:p>
        </p:txBody>
      </p:sp>
    </p:spTree>
    <p:extLst>
      <p:ext uri="{BB962C8B-B14F-4D97-AF65-F5344CB8AC3E}">
        <p14:creationId xmlns:p14="http://schemas.microsoft.com/office/powerpoint/2010/main" val="149871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i="0" kern="1200" dirty="0" smtClean="0">
                <a:solidFill>
                  <a:schemeClr val="tx1"/>
                </a:solidFill>
                <a:effectLst/>
                <a:latin typeface="+mn-lt"/>
                <a:ea typeface="+mn-ea"/>
                <a:cs typeface="+mn-cs"/>
              </a:rPr>
              <a:t>Всё предельно просто. Каждый сайт имеет определенную цель:</a:t>
            </a:r>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Интернет-магазины хотят, чтобы их товары покупали.</a:t>
            </a:r>
          </a:p>
          <a:p>
            <a:r>
              <a:rPr lang="ru-RU" sz="1200" b="0" i="0" kern="1200" dirty="0" smtClean="0">
                <a:solidFill>
                  <a:schemeClr val="tx1"/>
                </a:solidFill>
                <a:effectLst/>
                <a:latin typeface="+mn-lt"/>
                <a:ea typeface="+mn-ea"/>
                <a:cs typeface="+mn-cs"/>
              </a:rPr>
              <a:t>SaaS проекты стремятся подписать на свои продукты как можно больше пользователей. Причём не просто подписать. Они хотят, чтобы эти пользователи платили и любили их продукт.</a:t>
            </a:r>
          </a:p>
          <a:p>
            <a:r>
              <a:rPr lang="ru-RU" sz="1200" b="0" i="0" kern="1200" dirty="0" smtClean="0">
                <a:solidFill>
                  <a:schemeClr val="tx1"/>
                </a:solidFill>
                <a:effectLst/>
                <a:latin typeface="+mn-lt"/>
                <a:ea typeface="+mn-ea"/>
                <a:cs typeface="+mn-cs"/>
              </a:rPr>
              <a:t>Онлайн СМИ хотят, чтобы их статьи привлекали как можно больше людей, которые будут кликать на рекламу либо покупать платную подписку.</a:t>
            </a:r>
            <a:endParaRPr lang="ru-R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11</a:t>
            </a:fld>
            <a:endParaRPr lang="en-US"/>
          </a:p>
        </p:txBody>
      </p:sp>
    </p:spTree>
    <p:extLst>
      <p:ext uri="{BB962C8B-B14F-4D97-AF65-F5344CB8AC3E}">
        <p14:creationId xmlns:p14="http://schemas.microsoft.com/office/powerpoint/2010/main" val="1624781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smtClean="0">
                <a:solidFill>
                  <a:schemeClr val="tx1"/>
                </a:solidFill>
                <a:effectLst/>
                <a:latin typeface="+mn-lt"/>
                <a:ea typeface="+mn-ea"/>
                <a:cs typeface="+mn-cs"/>
              </a:rPr>
              <a:t>Страницы для тестирования </a:t>
            </a:r>
          </a:p>
          <a:p>
            <a:r>
              <a:rPr lang="ru-RU" sz="1200" b="1" i="0" kern="1200" dirty="0" smtClean="0">
                <a:solidFill>
                  <a:schemeClr val="tx1"/>
                </a:solidFill>
                <a:effectLst/>
                <a:latin typeface="+mn-lt"/>
                <a:ea typeface="+mn-ea"/>
                <a:cs typeface="+mn-cs"/>
              </a:rPr>
              <a:t>Для тестирования можно выбрать любую страницу сайта, важную с точки зрения конверсии. </a:t>
            </a:r>
            <a:r>
              <a:rPr lang="ru-RU" sz="1200" b="0" i="0" kern="1200" dirty="0" smtClean="0">
                <a:solidFill>
                  <a:schemeClr val="tx1"/>
                </a:solidFill>
                <a:effectLst/>
                <a:latin typeface="+mn-lt"/>
                <a:ea typeface="+mn-ea"/>
                <a:cs typeface="+mn-cs"/>
              </a:rPr>
              <a:t>Чаще всего это главная, страницы регистрации/авторизации, страницы воронки продаж. При этом лучше обратить внимание на следующие моменты: </a:t>
            </a:r>
          </a:p>
          <a:p>
            <a:pPr marL="171450" indent="-171450">
              <a:buFont typeface="Arial" panose="020B0604020202020204" pitchFamily="34" charset="0"/>
              <a:buChar char="•"/>
            </a:pPr>
            <a:r>
              <a:rPr lang="ru-RU" sz="1200" b="0" i="0" kern="1200" dirty="0" smtClean="0">
                <a:solidFill>
                  <a:schemeClr val="tx1"/>
                </a:solidFill>
                <a:effectLst/>
                <a:latin typeface="+mn-lt"/>
                <a:ea typeface="+mn-ea"/>
                <a:cs typeface="+mn-cs"/>
              </a:rPr>
              <a:t>Самые посещаемые страницы сайта </a:t>
            </a:r>
          </a:p>
          <a:p>
            <a:pPr marL="171450" indent="-171450">
              <a:buFont typeface="Arial" panose="020B0604020202020204" pitchFamily="34" charset="0"/>
              <a:buChar char="•"/>
            </a:pPr>
            <a:r>
              <a:rPr lang="ru-RU" sz="1200" b="0" i="0" kern="1200" dirty="0" smtClean="0">
                <a:solidFill>
                  <a:schemeClr val="tx1"/>
                </a:solidFill>
                <a:effectLst/>
                <a:latin typeface="+mn-lt"/>
                <a:ea typeface="+mn-ea"/>
                <a:cs typeface="+mn-cs"/>
              </a:rPr>
              <a:t>Страницы с дорогими визитами </a:t>
            </a:r>
          </a:p>
          <a:p>
            <a:pPr marL="171450" indent="-171450">
              <a:buFont typeface="Arial" panose="020B0604020202020204" pitchFamily="34" charset="0"/>
              <a:buChar char="•"/>
            </a:pPr>
            <a:r>
              <a:rPr lang="ru-RU" sz="1200" b="0" i="0" kern="1200" dirty="0" smtClean="0">
                <a:solidFill>
                  <a:schemeClr val="tx1"/>
                </a:solidFill>
                <a:effectLst/>
                <a:latin typeface="+mn-lt"/>
                <a:ea typeface="+mn-ea"/>
                <a:cs typeface="+mn-cs"/>
              </a:rPr>
              <a:t>Страницы с отказами</a:t>
            </a:r>
          </a:p>
          <a:p>
            <a:endParaRPr lang="ru-RU"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12</a:t>
            </a:fld>
            <a:endParaRPr lang="en-US"/>
          </a:p>
        </p:txBody>
      </p:sp>
    </p:spTree>
    <p:extLst>
      <p:ext uri="{BB962C8B-B14F-4D97-AF65-F5344CB8AC3E}">
        <p14:creationId xmlns:p14="http://schemas.microsoft.com/office/powerpoint/2010/main" val="2218036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i="0" kern="1200" dirty="0" smtClean="0">
                <a:solidFill>
                  <a:schemeClr val="tx1"/>
                </a:solidFill>
                <a:effectLst/>
                <a:latin typeface="+mn-lt"/>
                <a:ea typeface="+mn-ea"/>
                <a:cs typeface="+mn-cs"/>
              </a:rPr>
              <a:t>Тем не менее, чаще всего A/B тестирование предполагает изменение следующих элементов:</a:t>
            </a:r>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заголовки;</a:t>
            </a:r>
          </a:p>
          <a:p>
            <a:r>
              <a:rPr lang="ru-RU" sz="1200" b="0" i="0" kern="1200" dirty="0" smtClean="0">
                <a:solidFill>
                  <a:schemeClr val="tx1"/>
                </a:solidFill>
                <a:effectLst/>
                <a:latin typeface="+mn-lt"/>
                <a:ea typeface="+mn-ea"/>
                <a:cs typeface="+mn-cs"/>
              </a:rPr>
              <a:t>подзаголовки;</a:t>
            </a:r>
          </a:p>
          <a:p>
            <a:r>
              <a:rPr lang="ru-RU" sz="1200" b="0" i="0" kern="1200" dirty="0" smtClean="0">
                <a:solidFill>
                  <a:schemeClr val="tx1"/>
                </a:solidFill>
                <a:effectLst/>
                <a:latin typeface="+mn-lt"/>
                <a:ea typeface="+mn-ea"/>
                <a:cs typeface="+mn-cs"/>
              </a:rPr>
              <a:t>тексты;</a:t>
            </a:r>
          </a:p>
          <a:p>
            <a:r>
              <a:rPr lang="ru-RU" sz="1200" b="0" i="0" kern="1200" dirty="0" smtClean="0">
                <a:solidFill>
                  <a:schemeClr val="tx1"/>
                </a:solidFill>
                <a:effectLst/>
                <a:latin typeface="+mn-lt"/>
                <a:ea typeface="+mn-ea"/>
                <a:cs typeface="+mn-cs"/>
              </a:rPr>
              <a:t>отзывы;</a:t>
            </a:r>
          </a:p>
          <a:p>
            <a:r>
              <a:rPr lang="ru-RU" sz="1200" b="0" i="0" kern="1200" dirty="0" smtClean="0">
                <a:solidFill>
                  <a:schemeClr val="tx1"/>
                </a:solidFill>
                <a:effectLst/>
                <a:latin typeface="+mn-lt"/>
                <a:ea typeface="+mn-ea"/>
                <a:cs typeface="+mn-cs"/>
              </a:rPr>
              <a:t>кнопки призыва к действию (CTA-button);</a:t>
            </a:r>
          </a:p>
          <a:p>
            <a:r>
              <a:rPr lang="ru-RU" sz="1200" b="0" i="0" kern="1200" dirty="0" smtClean="0">
                <a:solidFill>
                  <a:schemeClr val="tx1"/>
                </a:solidFill>
                <a:effectLst/>
                <a:latin typeface="+mn-lt"/>
                <a:ea typeface="+mn-ea"/>
                <a:cs typeface="+mn-cs"/>
              </a:rPr>
              <a:t>текст на кнопках призыва к действию;</a:t>
            </a:r>
          </a:p>
          <a:p>
            <a:r>
              <a:rPr lang="ru-RU" sz="1200" b="0" i="0" kern="1200" dirty="0" smtClean="0">
                <a:solidFill>
                  <a:schemeClr val="tx1"/>
                </a:solidFill>
                <a:effectLst/>
                <a:latin typeface="+mn-lt"/>
                <a:ea typeface="+mn-ea"/>
                <a:cs typeface="+mn-cs"/>
              </a:rPr>
              <a:t>изображения;</a:t>
            </a:r>
          </a:p>
          <a:p>
            <a:r>
              <a:rPr lang="ru-RU" sz="1200" b="0" i="0" kern="1200" dirty="0" smtClean="0">
                <a:solidFill>
                  <a:schemeClr val="tx1"/>
                </a:solidFill>
                <a:effectLst/>
                <a:latin typeface="+mn-lt"/>
                <a:ea typeface="+mn-ea"/>
                <a:cs typeface="+mn-cs"/>
              </a:rPr>
              <a:t>сторонние одобрения;</a:t>
            </a:r>
          </a:p>
          <a:p>
            <a:r>
              <a:rPr lang="ru-RU" sz="1200" b="0" i="0" kern="1200" dirty="0" smtClean="0">
                <a:solidFill>
                  <a:schemeClr val="tx1"/>
                </a:solidFill>
                <a:effectLst/>
                <a:latin typeface="+mn-lt"/>
                <a:ea typeface="+mn-ea"/>
                <a:cs typeface="+mn-cs"/>
              </a:rPr>
              <a:t>формы для заполнения;</a:t>
            </a:r>
          </a:p>
          <a:p>
            <a:r>
              <a:rPr lang="ru-RU" sz="1200" b="0" i="0" kern="1200" dirty="0" smtClean="0">
                <a:solidFill>
                  <a:schemeClr val="tx1"/>
                </a:solidFill>
                <a:effectLst/>
                <a:latin typeface="+mn-lt"/>
                <a:ea typeface="+mn-ea"/>
                <a:cs typeface="+mn-cs"/>
              </a:rPr>
              <a:t>и другие элементы.</a:t>
            </a:r>
          </a:p>
          <a:p>
            <a:endParaRPr lang="ru-R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13</a:t>
            </a:fld>
            <a:endParaRPr lang="en-US"/>
          </a:p>
        </p:txBody>
      </p:sp>
    </p:spTree>
    <p:extLst>
      <p:ext uri="{BB962C8B-B14F-4D97-AF65-F5344CB8AC3E}">
        <p14:creationId xmlns:p14="http://schemas.microsoft.com/office/powerpoint/2010/main" val="4057757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smtClean="0">
                <a:solidFill>
                  <a:schemeClr val="tx1"/>
                </a:solidFill>
                <a:effectLst/>
                <a:latin typeface="+mn-lt"/>
                <a:ea typeface="+mn-ea"/>
                <a:cs typeface="+mn-cs"/>
              </a:rPr>
              <a:t>Сейчас ваша конверсия составляет 5 %. А вы никогда не думали, что она может быть 7, 10 или даже 15 %. Разве это невозможно? Пересчитайте каждый дополнительный процент в денежный эквивалент. Сколько каждый месяц вы тратите на привлечение каждого посетителя? Возможно, один только клик по вашей рекламе </a:t>
            </a:r>
            <a:r>
              <a:rPr lang="ru-RU" sz="1200" b="0" i="0" kern="1200" dirty="0" err="1" smtClean="0">
                <a:solidFill>
                  <a:schemeClr val="tx1"/>
                </a:solidFill>
                <a:effectLst/>
                <a:latin typeface="+mn-lt"/>
                <a:ea typeface="+mn-ea"/>
                <a:cs typeface="+mn-cs"/>
              </a:rPr>
              <a:t>Adwords</a:t>
            </a:r>
            <a:r>
              <a:rPr lang="ru-RU" sz="1200" b="0" i="0" kern="1200" dirty="0" smtClean="0">
                <a:solidFill>
                  <a:schemeClr val="tx1"/>
                </a:solidFill>
                <a:effectLst/>
                <a:latin typeface="+mn-lt"/>
                <a:ea typeface="+mn-ea"/>
                <a:cs typeface="+mn-cs"/>
              </a:rPr>
              <a:t> или </a:t>
            </a:r>
            <a:r>
              <a:rPr lang="ru-RU" sz="1200" b="0" i="0" kern="1200" dirty="0" err="1" smtClean="0">
                <a:solidFill>
                  <a:schemeClr val="tx1"/>
                </a:solidFill>
                <a:effectLst/>
                <a:latin typeface="+mn-lt"/>
                <a:ea typeface="+mn-ea"/>
                <a:cs typeface="+mn-cs"/>
              </a:rPr>
              <a:t>Яндекс.директ</a:t>
            </a:r>
            <a:r>
              <a:rPr lang="ru-RU" sz="1200" b="0" i="0" kern="1200" dirty="0" smtClean="0">
                <a:solidFill>
                  <a:schemeClr val="tx1"/>
                </a:solidFill>
                <a:effectLst/>
                <a:latin typeface="+mn-lt"/>
                <a:ea typeface="+mn-ea"/>
                <a:cs typeface="+mn-cs"/>
              </a:rPr>
              <a:t> стоит от 1 до 5, а может и 10 $.</a:t>
            </a:r>
          </a:p>
          <a:p>
            <a:endParaRPr lang="ru-RU" b="1" i="1" u="sng" dirty="0" smtClean="0">
              <a:latin typeface="Arial Bold" panose="020B0704020202020204" pitchFamily="34" charset="0"/>
              <a:cs typeface="Arial Bold" panose="020B0704020202020204" pitchFamily="34" charset="0"/>
            </a:endParaRPr>
          </a:p>
          <a:p>
            <a:r>
              <a:rPr lang="ru-RU" b="1" i="1" u="sng" dirty="0" smtClean="0">
                <a:latin typeface="Arial Bold" panose="020B0704020202020204" pitchFamily="34" charset="0"/>
                <a:cs typeface="Arial Bold" panose="020B0704020202020204" pitchFamily="34" charset="0"/>
              </a:rPr>
              <a:t>A/B тестирование </a:t>
            </a:r>
            <a:r>
              <a:rPr lang="ru-RU" dirty="0" smtClean="0">
                <a:latin typeface="Arial Bold" panose="020B0704020202020204" pitchFamily="34" charset="0"/>
                <a:cs typeface="Arial Bold" panose="020B0704020202020204" pitchFamily="34" charset="0"/>
              </a:rPr>
              <a:t>– метод сравнения двух версий веб-страницы или приложения друг против друга, для определения какой из них работает лучше.</a:t>
            </a:r>
          </a:p>
          <a:p>
            <a:r>
              <a:rPr lang="ru-RU" dirty="0" smtClean="0">
                <a:latin typeface="Arial Bold" panose="020B0704020202020204" pitchFamily="34" charset="0"/>
                <a:cs typeface="Arial Bold" panose="020B0704020202020204" pitchFamily="34" charset="0"/>
              </a:rPr>
              <a:t>ТестированиеAB использует данные &amp; статистику для проверки новых конструктивных изменений и улучшить показатели переходов.</a:t>
            </a:r>
          </a:p>
          <a:p>
            <a:endParaRPr lang="ru-RU" dirty="0" smtClean="0">
              <a:latin typeface="Arial Bold" panose="020B0704020202020204" pitchFamily="34" charset="0"/>
              <a:cs typeface="Arial Bold" panose="020B0704020202020204" pitchFamily="34" charset="0"/>
            </a:endParaRPr>
          </a:p>
          <a:p>
            <a:r>
              <a:rPr lang="ru-RU" dirty="0" smtClean="0">
                <a:latin typeface="Arial Bold" panose="020B0704020202020204" pitchFamily="34" charset="0"/>
                <a:cs typeface="Arial Bold" panose="020B0704020202020204" pitchFamily="34" charset="0"/>
              </a:rPr>
              <a:t>Зачем?</a:t>
            </a:r>
          </a:p>
          <a:p>
            <a:r>
              <a:rPr lang="ru-RU" dirty="0" smtClean="0">
                <a:latin typeface="Arial Bold" panose="020B0704020202020204" pitchFamily="34" charset="0"/>
                <a:cs typeface="Arial Bold" panose="020B0704020202020204" pitchFamily="34" charset="0"/>
              </a:rPr>
              <a:t>Все кричат лучше/хуже,</a:t>
            </a:r>
            <a:r>
              <a:rPr lang="ru-RU" baseline="0" dirty="0" smtClean="0">
                <a:latin typeface="Arial Bold" panose="020B0704020202020204" pitchFamily="34" charset="0"/>
                <a:cs typeface="Arial Bold" panose="020B0704020202020204" pitchFamily="34" charset="0"/>
              </a:rPr>
              <a:t> а как на самом деле? Нужны факты</a:t>
            </a:r>
          </a:p>
          <a:p>
            <a:endParaRPr lang="en-US" dirty="0" smtClean="0">
              <a:latin typeface="Arial Bold" panose="020B0704020202020204" pitchFamily="34" charset="0"/>
              <a:cs typeface="Arial Bold" panose="020B0704020202020204" pitchFamily="34" charset="0"/>
            </a:endParaRPr>
          </a:p>
          <a:p>
            <a:r>
              <a:rPr lang="ru-RU" sz="1200" b="0" i="0" kern="1200" dirty="0" smtClean="0">
                <a:solidFill>
                  <a:schemeClr val="tx1"/>
                </a:solidFill>
                <a:effectLst/>
                <a:latin typeface="+mn-lt"/>
                <a:ea typeface="+mn-ea"/>
                <a:cs typeface="+mn-cs"/>
              </a:rPr>
              <a:t>Разновидностью A/B-тестирования является </a:t>
            </a:r>
            <a:r>
              <a:rPr lang="ru-RU" sz="1200" b="1" i="1" kern="1200" dirty="0" smtClean="0">
                <a:solidFill>
                  <a:schemeClr val="tx1"/>
                </a:solidFill>
                <a:effectLst/>
                <a:latin typeface="+mn-lt"/>
                <a:ea typeface="+mn-ea"/>
                <a:cs typeface="+mn-cs"/>
              </a:rPr>
              <a:t>многовариантное тестирование</a:t>
            </a:r>
            <a:r>
              <a:rPr lang="ru-RU" sz="1200" b="0" i="0" kern="1200" dirty="0" smtClean="0">
                <a:solidFill>
                  <a:schemeClr val="tx1"/>
                </a:solidFill>
                <a:effectLst/>
                <a:latin typeface="+mn-lt"/>
                <a:ea typeface="+mn-ea"/>
                <a:cs typeface="+mn-cs"/>
              </a:rPr>
              <a:t>.</a:t>
            </a:r>
          </a:p>
          <a:p>
            <a:endParaRPr lang="ru-RU" sz="1200" b="0" i="0" kern="1200" dirty="0" smtClean="0">
              <a:solidFill>
                <a:schemeClr val="tx1"/>
              </a:solidFill>
              <a:effectLst/>
              <a:latin typeface="+mn-lt"/>
              <a:ea typeface="+mn-ea"/>
              <a:cs typeface="+mn-cs"/>
            </a:endParaRPr>
          </a:p>
          <a:p>
            <a:r>
              <a:rPr lang="ru-RU" sz="1200" b="1" i="0" kern="1200" baseline="0" dirty="0" smtClean="0">
                <a:solidFill>
                  <a:schemeClr val="tx1"/>
                </a:solidFill>
                <a:effectLst/>
                <a:latin typeface="+mn-lt"/>
                <a:ea typeface="+mn-ea"/>
                <a:cs typeface="+mn-cs"/>
              </a:rPr>
              <a:t>ЦЕЛЬ!!!</a:t>
            </a:r>
          </a:p>
        </p:txBody>
      </p:sp>
      <p:sp>
        <p:nvSpPr>
          <p:cNvPr id="4" name="Slide Number Placeholder 3"/>
          <p:cNvSpPr>
            <a:spLocks noGrp="1"/>
          </p:cNvSpPr>
          <p:nvPr>
            <p:ph type="sldNum" sz="quarter" idx="10"/>
          </p:nvPr>
        </p:nvSpPr>
        <p:spPr/>
        <p:txBody>
          <a:bodyPr/>
          <a:lstStyle/>
          <a:p>
            <a:fld id="{90A21AFC-86E3-4DD0-9273-5E1AF32C91DB}" type="slidenum">
              <a:rPr lang="en-US" smtClean="0"/>
              <a:t>14</a:t>
            </a:fld>
            <a:endParaRPr lang="en-US"/>
          </a:p>
        </p:txBody>
      </p:sp>
    </p:spTree>
    <p:extLst>
      <p:ext uri="{BB962C8B-B14F-4D97-AF65-F5344CB8AC3E}">
        <p14:creationId xmlns:p14="http://schemas.microsoft.com/office/powerpoint/2010/main" val="954967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smtClean="0">
                <a:solidFill>
                  <a:schemeClr val="tx1"/>
                </a:solidFill>
                <a:effectLst/>
                <a:latin typeface="+mn-lt"/>
                <a:ea typeface="+mn-ea"/>
                <a:cs typeface="+mn-cs"/>
              </a:rPr>
              <a:t>Шаг 2. Проведем анализ поведения аудитории на вашем сайте.</a:t>
            </a:r>
            <a:r>
              <a:rPr lang="ru-RU" dirty="0" smtClean="0"/>
              <a:t/>
            </a:r>
            <a:br>
              <a:rPr lang="ru-RU" dirty="0" smtClean="0"/>
            </a:br>
            <a:r>
              <a:rPr lang="ru-RU" sz="1200" b="0" i="0" kern="1200" dirty="0" smtClean="0">
                <a:solidFill>
                  <a:schemeClr val="tx1"/>
                </a:solidFill>
                <a:effectLst/>
                <a:latin typeface="+mn-lt"/>
                <a:ea typeface="+mn-ea"/>
                <a:cs typeface="+mn-cs"/>
              </a:rPr>
              <a:t>Шаг 3. Разработаем гипотезы в соответствии с поставленной целью (гипотезы по улучшению конвертации посетителей в покупателей).</a:t>
            </a:r>
          </a:p>
          <a:p>
            <a:endParaRPr lang="ru-RU" sz="1200" b="0" i="0" kern="1200" dirty="0" smtClean="0">
              <a:solidFill>
                <a:schemeClr val="tx1"/>
              </a:solidFill>
              <a:effectLst/>
              <a:latin typeface="+mn-lt"/>
              <a:ea typeface="+mn-ea"/>
              <a:cs typeface="+mn-cs"/>
            </a:endParaRPr>
          </a:p>
          <a:p>
            <a:r>
              <a:rPr lang="ru-RU" sz="1200" b="1" i="0" kern="1200" dirty="0" smtClean="0">
                <a:solidFill>
                  <a:schemeClr val="tx1"/>
                </a:solidFill>
                <a:effectLst/>
                <a:latin typeface="+mn-lt"/>
                <a:ea typeface="+mn-ea"/>
                <a:cs typeface="+mn-cs"/>
              </a:rPr>
              <a:t>Вы проводите анализ своего сайта.</a:t>
            </a:r>
            <a:r>
              <a:rPr lang="ru-RU" sz="1200" b="0" i="0" kern="1200" dirty="0" smtClean="0">
                <a:solidFill>
                  <a:schemeClr val="tx1"/>
                </a:solidFill>
                <a:effectLst/>
                <a:latin typeface="+mn-lt"/>
                <a:ea typeface="+mn-ea"/>
                <a:cs typeface="+mn-cs"/>
              </a:rPr>
              <a:t> Для этого вы анализируете данные через </a:t>
            </a:r>
            <a:r>
              <a:rPr lang="ru-RU" sz="1200" b="0" i="0" kern="1200" dirty="0" err="1" smtClean="0">
                <a:solidFill>
                  <a:schemeClr val="tx1"/>
                </a:solidFill>
                <a:effectLst/>
                <a:latin typeface="+mn-lt"/>
                <a:ea typeface="+mn-ea"/>
                <a:cs typeface="+mn-cs"/>
              </a:rPr>
              <a:t>Google</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Analytics</a:t>
            </a:r>
            <a:r>
              <a:rPr lang="ru-RU" sz="1200" b="0" i="0" kern="1200" dirty="0" smtClean="0">
                <a:solidFill>
                  <a:schemeClr val="tx1"/>
                </a:solidFill>
                <a:effectLst/>
                <a:latin typeface="+mn-lt"/>
                <a:ea typeface="+mn-ea"/>
                <a:cs typeface="+mn-cs"/>
              </a:rPr>
              <a:t>, смотрите, как пользователь взаимодействуют с вашим сайтом, задаёте ему прямые вопросы о том, почему он не совершил покупку или что ему мешает принять решение. Специально для вас даже составлен </a:t>
            </a:r>
            <a:r>
              <a:rPr lang="ru-RU" sz="1200" b="0" i="0" u="sng" kern="1200" dirty="0" smtClean="0">
                <a:solidFill>
                  <a:schemeClr val="tx1"/>
                </a:solidFill>
                <a:effectLst/>
                <a:latin typeface="+mn-lt"/>
                <a:ea typeface="+mn-ea"/>
                <a:cs typeface="+mn-cs"/>
                <a:hlinkClick r:id="rId3" tooltip="Увеличение конверсии сайта: инструменты, без которых не обойтись!"/>
              </a:rPr>
              <a:t>список необходимых инструментов</a:t>
            </a:r>
            <a:r>
              <a:rPr lang="ru-RU" sz="1200" b="0" i="0" kern="1200" dirty="0" smtClean="0">
                <a:solidFill>
                  <a:schemeClr val="tx1"/>
                </a:solidFill>
                <a:effectLst/>
                <a:latin typeface="+mn-lt"/>
                <a:ea typeface="+mn-ea"/>
                <a:cs typeface="+mn-cs"/>
              </a:rPr>
              <a:t>.</a:t>
            </a:r>
          </a:p>
          <a:p>
            <a:r>
              <a:rPr lang="ru-RU" sz="1200" b="1" i="0" kern="1200" dirty="0" smtClean="0">
                <a:solidFill>
                  <a:schemeClr val="tx1"/>
                </a:solidFill>
                <a:effectLst/>
                <a:latin typeface="+mn-lt"/>
                <a:ea typeface="+mn-ea"/>
                <a:cs typeface="+mn-cs"/>
              </a:rPr>
              <a:t>Вы формулируете гипотезы на основе проанализированных данных.</a:t>
            </a:r>
            <a:r>
              <a:rPr lang="ru-RU" sz="1200" b="0" i="0" kern="1200" dirty="0" smtClean="0">
                <a:solidFill>
                  <a:schemeClr val="tx1"/>
                </a:solidFill>
                <a:effectLst/>
                <a:latin typeface="+mn-lt"/>
                <a:ea typeface="+mn-ea"/>
                <a:cs typeface="+mn-cs"/>
              </a:rPr>
              <a:t> Например: «Если я подыму кнопку подписки на мой сервис в самых верх сайта и выделю её на фоне всего сайта, то это будет стимулировать посетителей совершить целевое действие»</a:t>
            </a:r>
          </a:p>
          <a:p>
            <a:endParaRPr lang="ru-RU" b="1" dirty="0">
              <a:latin typeface="Arial Bold" panose="020B0704020202020204" pitchFamily="34" charset="0"/>
              <a:cs typeface="Arial Bold" panose="020B0704020202020204" pitchFamily="34" charset="0"/>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15</a:t>
            </a:fld>
            <a:endParaRPr lang="en-US"/>
          </a:p>
        </p:txBody>
      </p:sp>
    </p:spTree>
    <p:extLst>
      <p:ext uri="{BB962C8B-B14F-4D97-AF65-F5344CB8AC3E}">
        <p14:creationId xmlns:p14="http://schemas.microsoft.com/office/powerpoint/2010/main" val="2832875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ru-RU" dirty="0" smtClean="0">
                <a:latin typeface="Arial Bold"/>
              </a:rPr>
              <a:t>Рассказать про каждый этап</a:t>
            </a:r>
          </a:p>
        </p:txBody>
      </p:sp>
      <p:sp>
        <p:nvSpPr>
          <p:cNvPr id="4" name="Slide Number Placeholder 3"/>
          <p:cNvSpPr>
            <a:spLocks noGrp="1"/>
          </p:cNvSpPr>
          <p:nvPr>
            <p:ph type="sldNum" sz="quarter" idx="10"/>
          </p:nvPr>
        </p:nvSpPr>
        <p:spPr/>
        <p:txBody>
          <a:bodyPr/>
          <a:lstStyle/>
          <a:p>
            <a:fld id="{90A21AFC-86E3-4DD0-9273-5E1AF32C91DB}" type="slidenum">
              <a:rPr lang="en-US" smtClean="0"/>
              <a:t>16</a:t>
            </a:fld>
            <a:endParaRPr lang="en-US"/>
          </a:p>
        </p:txBody>
      </p:sp>
    </p:spTree>
    <p:extLst>
      <p:ext uri="{BB962C8B-B14F-4D97-AF65-F5344CB8AC3E}">
        <p14:creationId xmlns:p14="http://schemas.microsoft.com/office/powerpoint/2010/main" val="2705729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ru-RU" dirty="0" smtClean="0">
                <a:latin typeface="Arial Bold"/>
              </a:rPr>
              <a:t>Продолжительность тестирования установлена</a:t>
            </a:r>
          </a:p>
          <a:p>
            <a:pPr>
              <a:spcBef>
                <a:spcPts val="1200"/>
              </a:spcBef>
            </a:pPr>
            <a:r>
              <a:rPr lang="ru-RU" dirty="0" smtClean="0">
                <a:latin typeface="Arial Bold"/>
              </a:rPr>
              <a:t>Распределение между пользователями зафиксировано</a:t>
            </a:r>
          </a:p>
          <a:p>
            <a:pPr>
              <a:spcBef>
                <a:spcPts val="1200"/>
              </a:spcBef>
            </a:pPr>
            <a:endParaRPr lang="ru-RU" dirty="0" smtClean="0">
              <a:latin typeface="Arial Bold"/>
              <a:cs typeface="Arial Bold" panose="020B0704020202020204" pitchFamily="34" charset="0"/>
            </a:endParaRPr>
          </a:p>
          <a:p>
            <a:pPr marL="0" marR="0" indent="0" algn="l" defTabSz="914400" rtl="0" eaLnBrk="1" fontAlgn="auto" latinLnBrk="0" hangingPunct="1">
              <a:lnSpc>
                <a:spcPct val="100000"/>
              </a:lnSpc>
              <a:spcBef>
                <a:spcPts val="1200"/>
              </a:spcBef>
              <a:spcAft>
                <a:spcPts val="0"/>
              </a:spcAft>
              <a:buClrTx/>
              <a:buSzTx/>
              <a:buFontTx/>
              <a:buNone/>
              <a:tabLst/>
              <a:defRPr/>
            </a:pPr>
            <a:r>
              <a:rPr lang="ru-RU" sz="1200" b="0" i="0" kern="1200" dirty="0" smtClean="0">
                <a:solidFill>
                  <a:schemeClr val="tx1"/>
                </a:solidFill>
                <a:effectLst/>
                <a:latin typeface="+mn-lt"/>
                <a:ea typeface="+mn-ea"/>
                <a:cs typeface="+mn-cs"/>
              </a:rPr>
              <a:t>Продолжительность тестирования Длительность проведения эксперимента зависит от имеющегося трафика на сайте. Показателя конверсии, а также различий в тестируемых вариантах.  Многие сервисы автоматически определяют продолжительность. В среднем, достаточно 100 конверсионных действий на сайте и занимает порядка 2-4 недель.</a:t>
            </a:r>
            <a:endParaRPr lang="ru-RU" dirty="0" smtClean="0">
              <a:latin typeface="Arial Bold" panose="020B0704020202020204" pitchFamily="34" charset="0"/>
              <a:cs typeface="Arial Bold" panose="020B0704020202020204" pitchFamily="34" charset="0"/>
            </a:endParaRPr>
          </a:p>
          <a:p>
            <a:pPr>
              <a:spcBef>
                <a:spcPts val="1200"/>
              </a:spcBef>
            </a:pPr>
            <a:endParaRPr lang="ru-RU" dirty="0">
              <a:latin typeface="Arial Bold" panose="020B0704020202020204" pitchFamily="34" charset="0"/>
              <a:cs typeface="Arial Bold" panose="020B0704020202020204" pitchFamily="34" charset="0"/>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17</a:t>
            </a:fld>
            <a:endParaRPr lang="en-US"/>
          </a:p>
        </p:txBody>
      </p:sp>
    </p:spTree>
    <p:extLst>
      <p:ext uri="{BB962C8B-B14F-4D97-AF65-F5344CB8AC3E}">
        <p14:creationId xmlns:p14="http://schemas.microsoft.com/office/powerpoint/2010/main" val="3744923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As visitors are served either the control or variation, their engagement with each experience is measured and collected in an analytics dashboard and analyzed through a statistical engine. You can then determine whether changing the experience had a positive, negative, or no effect on visitor behavior.</a:t>
            </a:r>
            <a:endParaRPr lang="ru-RU" sz="1200" b="0" i="0" kern="1200" dirty="0" smtClean="0">
              <a:solidFill>
                <a:schemeClr val="tx1"/>
              </a:solidFill>
              <a:effectLst/>
              <a:latin typeface="+mn-lt"/>
              <a:ea typeface="+mn-ea"/>
              <a:cs typeface="+mn-cs"/>
            </a:endParaRPr>
          </a:p>
          <a:p>
            <a:endParaRPr lang="ru-RU" sz="1200" b="0" i="0" kern="1200" dirty="0" smtClean="0">
              <a:solidFill>
                <a:schemeClr val="tx1"/>
              </a:solidFill>
              <a:effectLst/>
              <a:latin typeface="+mn-lt"/>
              <a:ea typeface="+mn-ea"/>
              <a:cs typeface="+mn-cs"/>
            </a:endParaRPr>
          </a:p>
          <a:p>
            <a:r>
              <a:rPr lang="en-US" sz="1200" b="1" i="0" kern="1200" cap="all" dirty="0" smtClean="0">
                <a:solidFill>
                  <a:schemeClr val="tx1"/>
                </a:solidFill>
                <a:effectLst/>
                <a:latin typeface="+mn-lt"/>
                <a:ea typeface="+mn-ea"/>
                <a:cs typeface="+mn-cs"/>
              </a:rPr>
              <a:t>WHY YOU SHOULD A/B TEST</a:t>
            </a:r>
          </a:p>
          <a:p>
            <a:r>
              <a:rPr lang="en-US" sz="1200" b="0" i="0" kern="1200" dirty="0" smtClean="0">
                <a:solidFill>
                  <a:schemeClr val="tx1"/>
                </a:solidFill>
                <a:effectLst/>
                <a:latin typeface="+mn-lt"/>
                <a:ea typeface="+mn-ea"/>
                <a:cs typeface="+mn-cs"/>
              </a:rPr>
              <a:t>A/B testing allows individuals, teams, and companies to make careful changes to their user experiences while collecting data on the results. This allows them to construct hypotheses, and to learn better why certain elements of their experiences impact user behavior. In another way, they can be proven wrong—their opinion about the best experience for a given goal can be proven wrong through an A/B test.</a:t>
            </a:r>
          </a:p>
          <a:p>
            <a:r>
              <a:rPr lang="en-US" sz="1200" b="0" i="0" kern="1200" dirty="0" smtClean="0">
                <a:solidFill>
                  <a:schemeClr val="tx1"/>
                </a:solidFill>
                <a:effectLst/>
                <a:latin typeface="+mn-lt"/>
                <a:ea typeface="+mn-ea"/>
                <a:cs typeface="+mn-cs"/>
              </a:rPr>
              <a:t>More than just answering a one-off question or settling a disagreement, AB testing can be used consistently to continually improve a given experience, improving a single goal like conversion rate over time.</a:t>
            </a:r>
          </a:p>
          <a:p>
            <a:r>
              <a:rPr lang="en-US" sz="1200" b="0" i="0" kern="1200" dirty="0" smtClean="0">
                <a:solidFill>
                  <a:schemeClr val="tx1"/>
                </a:solidFill>
                <a:effectLst/>
                <a:latin typeface="+mn-lt"/>
                <a:ea typeface="+mn-ea"/>
                <a:cs typeface="+mn-cs"/>
              </a:rPr>
              <a:t>For instance, a B2B technology company may want to improve their sales lead quality and volume from campaign landing pages. In order to achieve that goal, the team would try A/B testing changes to the headline, visual imagery, form fields, call to action, and overall layout of the page.</a:t>
            </a:r>
          </a:p>
          <a:p>
            <a:r>
              <a:rPr lang="en-US" sz="1200" b="0" i="0" kern="1200" dirty="0" smtClean="0">
                <a:solidFill>
                  <a:schemeClr val="tx1"/>
                </a:solidFill>
                <a:effectLst/>
                <a:latin typeface="+mn-lt"/>
                <a:ea typeface="+mn-ea"/>
                <a:cs typeface="+mn-cs"/>
              </a:rPr>
              <a:t>Testing one change at a time helps them pinpoint which changes had an effect on their visitors’ behavior, and which ones did not. Over time, they can combine the effect of multiple winning changes from experiments to demonstrate the measurable improvement of the new experience over the old one.</a:t>
            </a:r>
          </a:p>
          <a:p>
            <a:endParaRPr lang="ru-RU" dirty="0" smtClean="0">
              <a:latin typeface="Arial Bold" panose="020B0704020202020204" pitchFamily="34" charset="0"/>
              <a:cs typeface="Arial Bold" panose="020B0704020202020204" pitchFamily="34" charset="0"/>
            </a:endParaRPr>
          </a:p>
          <a:p>
            <a:endParaRPr lang="ru-RU" dirty="0">
              <a:latin typeface="Arial Bold" panose="020B0704020202020204" pitchFamily="34" charset="0"/>
              <a:cs typeface="Arial Bold" panose="020B0704020202020204" pitchFamily="34" charset="0"/>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18</a:t>
            </a:fld>
            <a:endParaRPr lang="en-US"/>
          </a:p>
        </p:txBody>
      </p:sp>
    </p:spTree>
    <p:extLst>
      <p:ext uri="{BB962C8B-B14F-4D97-AF65-F5344CB8AC3E}">
        <p14:creationId xmlns:p14="http://schemas.microsoft.com/office/powerpoint/2010/main" val="2062546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cap="all" dirty="0" smtClean="0">
                <a:solidFill>
                  <a:schemeClr val="tx1"/>
                </a:solidFill>
                <a:effectLst/>
                <a:latin typeface="+mn-lt"/>
                <a:ea typeface="+mn-ea"/>
                <a:cs typeface="+mn-cs"/>
              </a:rPr>
              <a:t>КАЛЬКУЛЯТОР ДЛЯ РАСЧЕТА СТАТИСТИЧЕСКОЙ ДОСТОВЕРНОСТИ ОКОНЧАНИЯ А/Б ТЕСТА:</a:t>
            </a:r>
            <a:r>
              <a:rPr lang="ru-RU" sz="1200" b="0" i="0" kern="1200" cap="all" baseline="0" dirty="0" smtClean="0">
                <a:solidFill>
                  <a:schemeClr val="tx1"/>
                </a:solidFill>
                <a:effectLst/>
                <a:latin typeface="+mn-lt"/>
                <a:ea typeface="+mn-ea"/>
                <a:cs typeface="+mn-cs"/>
              </a:rPr>
              <a:t> </a:t>
            </a:r>
            <a:r>
              <a:rPr lang="en-US" dirty="0" smtClean="0">
                <a:latin typeface="Arial Bold" panose="020B0704020202020204" pitchFamily="34" charset="0"/>
                <a:cs typeface="Arial Bold" panose="020B0704020202020204" pitchFamily="34" charset="0"/>
              </a:rPr>
              <a:t>http://www.artmetod.ru/a-b-testing/230</a:t>
            </a:r>
            <a:endParaRPr lang="ru-RU" dirty="0" smtClean="0">
              <a:latin typeface="Arial Bold" panose="020B0704020202020204" pitchFamily="34" charset="0"/>
              <a:cs typeface="Arial Bold" panose="020B07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latin typeface="Arial Bold" panose="020B0704020202020204" pitchFamily="34" charset="0"/>
              <a:cs typeface="Arial Bold" panose="020B07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A/B-тестирование  (сплит-тестирование, A/B testing, Split testing) на сайте – это маркетинговый метод, который заключается в наблюдении за контрольной (А) и тестовыми (В) группами элементов – страницами сайта, отличающимися лишь некоторыми показателями, с целью увеличения конверсии сайта. Страницы показываются посетителям поочередно в равных долях, и после достижения нужного числа показов по полученным данным определяется наиболее конверсионный вариант.</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Arial Bold"/>
              </a:rPr>
              <a:t>Шаг 1</a:t>
            </a:r>
            <a:r>
              <a:rPr lang="en-US" dirty="0" smtClean="0">
                <a:latin typeface="Arial Bold"/>
              </a:rPr>
              <a:t>. </a:t>
            </a:r>
            <a:r>
              <a:rPr lang="ru-RU" dirty="0" smtClean="0">
                <a:latin typeface="Arial Bold"/>
              </a:rPr>
              <a:t>Цель определена – повышение конверсии, увеличение прибыли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Шаг 1. Постановка цели (бизнес-цели, конверсия, цели на сайте)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Шаг 2. Фиксирование исходных статистических данных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Шаг 3. Настройка тестирования и сам процесс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Шаг 4. Оценка результатов и внедрение наилучшего варианта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Шаг 5. Повторение эксперимента на других страницах или с другими элементами при необходимости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Продолжительность тестирования Длительность проведения эксперимента зависит от имеющегося трафика на сайте. Показателя конверсии, а также различий в тестируемых вариантах.  Многие сервисы автоматически определяют продолжительность. В среднем, достаточно 100 конверсионных действий на сайте и занимает порядка 2-4 недель.</a:t>
            </a:r>
            <a:endParaRPr lang="ru-RU" dirty="0">
              <a:latin typeface="Arial Bold" panose="020B0704020202020204" pitchFamily="34" charset="0"/>
              <a:cs typeface="Arial Bold" panose="020B0704020202020204" pitchFamily="34" charset="0"/>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19</a:t>
            </a:fld>
            <a:endParaRPr lang="en-US"/>
          </a:p>
        </p:txBody>
      </p:sp>
    </p:spTree>
    <p:extLst>
      <p:ext uri="{BB962C8B-B14F-4D97-AF65-F5344CB8AC3E}">
        <p14:creationId xmlns:p14="http://schemas.microsoft.com/office/powerpoint/2010/main" val="283776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A21AFC-86E3-4DD0-9273-5E1AF32C91DB}" type="slidenum">
              <a:rPr lang="en-US" smtClean="0"/>
              <a:t>2</a:t>
            </a:fld>
            <a:endParaRPr lang="en-US"/>
          </a:p>
        </p:txBody>
      </p:sp>
    </p:spTree>
    <p:extLst>
      <p:ext uri="{BB962C8B-B14F-4D97-AF65-F5344CB8AC3E}">
        <p14:creationId xmlns:p14="http://schemas.microsoft.com/office/powerpoint/2010/main" val="3164941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latin typeface="Arial Bold" panose="020B0704020202020204" pitchFamily="34" charset="0"/>
                <a:cs typeface="Arial Bold" panose="020B0704020202020204" pitchFamily="34" charset="0"/>
              </a:rPr>
              <a:t>Отслеживание результатов в </a:t>
            </a:r>
            <a:r>
              <a:rPr lang="en-US" dirty="0" err="1" smtClean="0">
                <a:latin typeface="Arial Bold" panose="020B0704020202020204" pitchFamily="34" charset="0"/>
                <a:cs typeface="Arial Bold" panose="020B0704020202020204" pitchFamily="34" charset="0"/>
              </a:rPr>
              <a:t>optimizely</a:t>
            </a:r>
            <a:endParaRPr lang="ru-RU" dirty="0">
              <a:latin typeface="Arial Bold" panose="020B0704020202020204" pitchFamily="34" charset="0"/>
              <a:cs typeface="Arial Bold" panose="020B0704020202020204" pitchFamily="34" charset="0"/>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20</a:t>
            </a:fld>
            <a:endParaRPr lang="en-US"/>
          </a:p>
        </p:txBody>
      </p:sp>
    </p:spTree>
    <p:extLst>
      <p:ext uri="{BB962C8B-B14F-4D97-AF65-F5344CB8AC3E}">
        <p14:creationId xmlns:p14="http://schemas.microsoft.com/office/powerpoint/2010/main" val="1851729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Arial Bold" panose="020B0704020202020204" pitchFamily="34" charset="0"/>
                <a:cs typeface="Arial Bold" panose="020B0704020202020204" pitchFamily="34" charset="0"/>
              </a:rPr>
              <a:t>Отслеживание результатов в </a:t>
            </a:r>
            <a:r>
              <a:rPr lang="en-US" dirty="0" err="1" smtClean="0">
                <a:latin typeface="Arial Bold" panose="020B0704020202020204" pitchFamily="34" charset="0"/>
                <a:cs typeface="Arial Bold" panose="020B0704020202020204" pitchFamily="34" charset="0"/>
              </a:rPr>
              <a:t>optimizely</a:t>
            </a:r>
            <a:endParaRPr lang="ru-RU" dirty="0" smtClean="0">
              <a:latin typeface="Arial Bold" panose="020B0704020202020204" pitchFamily="34" charset="0"/>
              <a:cs typeface="Arial Bold" panose="020B0704020202020204" pitchFamily="34" charset="0"/>
            </a:endParaRPr>
          </a:p>
          <a:p>
            <a:endParaRPr lang="ru-RU" dirty="0">
              <a:latin typeface="Arial Bold" panose="020B0704020202020204" pitchFamily="34" charset="0"/>
              <a:cs typeface="Arial Bold" panose="020B0704020202020204" pitchFamily="34" charset="0"/>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21</a:t>
            </a:fld>
            <a:endParaRPr lang="en-US"/>
          </a:p>
        </p:txBody>
      </p:sp>
    </p:spTree>
    <p:extLst>
      <p:ext uri="{BB962C8B-B14F-4D97-AF65-F5344CB8AC3E}">
        <p14:creationId xmlns:p14="http://schemas.microsoft.com/office/powerpoint/2010/main" val="1191944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latin typeface="Arial Bold" panose="020B0704020202020204" pitchFamily="34" charset="0"/>
                <a:cs typeface="Arial Bold" panose="020B0704020202020204" pitchFamily="34" charset="0"/>
              </a:rPr>
              <a:t>Казалось</a:t>
            </a:r>
            <a:r>
              <a:rPr lang="ru-RU" baseline="0" dirty="0" smtClean="0">
                <a:latin typeface="Arial Bold" panose="020B0704020202020204" pitchFamily="34" charset="0"/>
                <a:cs typeface="Arial Bold" panose="020B0704020202020204" pitchFamily="34" charset="0"/>
              </a:rPr>
              <a:t> бы все просто? Но это не так. Подводные камни.</a:t>
            </a:r>
            <a:endParaRPr lang="ru-RU" dirty="0">
              <a:latin typeface="Arial Bold" panose="020B0704020202020204" pitchFamily="34" charset="0"/>
              <a:cs typeface="Arial Bold" panose="020B0704020202020204" pitchFamily="34" charset="0"/>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22</a:t>
            </a:fld>
            <a:endParaRPr lang="en-US"/>
          </a:p>
        </p:txBody>
      </p:sp>
    </p:spTree>
    <p:extLst>
      <p:ext uri="{BB962C8B-B14F-4D97-AF65-F5344CB8AC3E}">
        <p14:creationId xmlns:p14="http://schemas.microsoft.com/office/powerpoint/2010/main" val="3143191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Arial Bold" panose="020B0704020202020204" pitchFamily="34" charset="0"/>
              <a:cs typeface="Arial Bold" panose="020B0704020202020204" pitchFamily="34" charset="0"/>
            </a:endParaRPr>
          </a:p>
          <a:p>
            <a:pPr fontAlgn="base"/>
            <a:r>
              <a:rPr lang="ru-RU" sz="1200" b="1" i="0" kern="1200" dirty="0" smtClean="0">
                <a:solidFill>
                  <a:schemeClr val="tx1"/>
                </a:solidFill>
                <a:effectLst/>
                <a:latin typeface="+mn-lt"/>
                <a:ea typeface="+mn-ea"/>
                <a:cs typeface="+mn-cs"/>
              </a:rPr>
              <a:t>Доля аудитории в тесте</a:t>
            </a:r>
            <a:r>
              <a:rPr lang="ru-RU" dirty="0" smtClean="0"/>
              <a:t/>
            </a:r>
            <a:br>
              <a:rPr lang="ru-RU" dirty="0" smtClean="0"/>
            </a:br>
            <a:r>
              <a:rPr lang="ru-RU" sz="1200" b="0" i="0" kern="1200" dirty="0" smtClean="0">
                <a:solidFill>
                  <a:schemeClr val="tx1"/>
                </a:solidFill>
                <a:effectLst/>
                <a:latin typeface="+mn-lt"/>
                <a:ea typeface="+mn-ea"/>
                <a:cs typeface="+mn-cs"/>
              </a:rPr>
              <a:t>Пожалуй </a:t>
            </a:r>
            <a:r>
              <a:rPr lang="ru-RU" sz="1200" b="0" i="0" kern="1200" smtClean="0">
                <a:solidFill>
                  <a:schemeClr val="tx1"/>
                </a:solidFill>
                <a:effectLst/>
                <a:latin typeface="+mn-lt"/>
                <a:ea typeface="+mn-ea"/>
                <a:cs typeface="+mn-cs"/>
              </a:rPr>
              <a:t>самая </a:t>
            </a:r>
            <a:r>
              <a:rPr lang="ru-RU" sz="1200" b="0" i="0" kern="1200" smtClean="0">
                <a:solidFill>
                  <a:schemeClr val="tx1"/>
                </a:solidFill>
                <a:effectLst/>
                <a:latin typeface="+mn-lt"/>
                <a:ea typeface="+mn-ea"/>
                <a:cs typeface="+mn-cs"/>
              </a:rPr>
              <a:t>распространенная</a:t>
            </a:r>
            <a:r>
              <a:rPr lang="ru-RU" sz="1200" b="0" i="0" kern="1200" baseline="0" smtClean="0">
                <a:solidFill>
                  <a:schemeClr val="tx1"/>
                </a:solidFill>
                <a:effectLst/>
                <a:latin typeface="+mn-lt"/>
                <a:ea typeface="+mn-ea"/>
                <a:cs typeface="+mn-cs"/>
              </a:rPr>
              <a:t> проблема</a:t>
            </a:r>
            <a:endParaRPr lang="ru-RU" sz="1200" b="0" i="0" kern="1200" dirty="0" smtClean="0">
              <a:solidFill>
                <a:schemeClr val="tx1"/>
              </a:solidFill>
              <a:effectLst/>
              <a:latin typeface="+mn-lt"/>
              <a:ea typeface="+mn-ea"/>
              <a:cs typeface="+mn-cs"/>
            </a:endParaRPr>
          </a:p>
          <a:p>
            <a:pPr fontAlgn="base"/>
            <a:endParaRPr lang="ru-RU" sz="1200" b="0" i="0" kern="1200" dirty="0" smtClean="0">
              <a:solidFill>
                <a:schemeClr val="tx1"/>
              </a:solidFill>
              <a:effectLst/>
              <a:latin typeface="+mn-lt"/>
              <a:ea typeface="+mn-ea"/>
              <a:cs typeface="+mn-cs"/>
            </a:endParaRPr>
          </a:p>
          <a:p>
            <a:pPr fontAlgn="base"/>
            <a:endParaRPr lang="ru-RU" sz="1200" b="0" i="0" kern="1200" dirty="0" smtClean="0">
              <a:solidFill>
                <a:schemeClr val="tx1"/>
              </a:solidFill>
              <a:effectLst/>
              <a:latin typeface="+mn-lt"/>
              <a:ea typeface="+mn-ea"/>
              <a:cs typeface="+mn-cs"/>
            </a:endParaRPr>
          </a:p>
          <a:p>
            <a:pPr fontAlgn="base"/>
            <a:endParaRPr lang="ru-RU" sz="1200" b="0" i="0" kern="1200" dirty="0" smtClean="0">
              <a:solidFill>
                <a:schemeClr val="tx1"/>
              </a:solidFill>
              <a:effectLst/>
              <a:latin typeface="+mn-lt"/>
              <a:ea typeface="+mn-ea"/>
              <a:cs typeface="+mn-cs"/>
            </a:endParaRPr>
          </a:p>
          <a:p>
            <a:pPr fontAlgn="base"/>
            <a:r>
              <a:rPr lang="ru-RU" sz="1200" b="0" i="0" kern="1200" dirty="0" smtClean="0">
                <a:solidFill>
                  <a:schemeClr val="tx1"/>
                </a:solidFill>
                <a:effectLst/>
                <a:latin typeface="+mn-lt"/>
                <a:ea typeface="+mn-ea"/>
                <a:cs typeface="+mn-cs"/>
              </a:rPr>
              <a:t>Важное об A/B-тестировании </a:t>
            </a:r>
          </a:p>
          <a:p>
            <a:pPr fontAlgn="base"/>
            <a:r>
              <a:rPr lang="ru-RU" sz="1200" b="0" i="0" kern="1200" dirty="0" smtClean="0">
                <a:solidFill>
                  <a:schemeClr val="tx1"/>
                </a:solidFill>
                <a:effectLst/>
                <a:latin typeface="+mn-lt"/>
                <a:ea typeface="+mn-ea"/>
                <a:cs typeface="+mn-cs"/>
              </a:rPr>
              <a:t>Тестовые варианты страниц не должны отличаться более, чем 2-мя элементами </a:t>
            </a:r>
          </a:p>
          <a:p>
            <a:pPr fontAlgn="base"/>
            <a:r>
              <a:rPr lang="ru-RU" sz="1200" b="0" i="0" kern="1200" dirty="0" smtClean="0">
                <a:solidFill>
                  <a:schemeClr val="tx1"/>
                </a:solidFill>
                <a:effectLst/>
                <a:latin typeface="+mn-lt"/>
                <a:ea typeface="+mn-ea"/>
                <a:cs typeface="+mn-cs"/>
              </a:rPr>
              <a:t>Трафик между страницами должен распределяться равновероятно </a:t>
            </a:r>
          </a:p>
          <a:p>
            <a:pPr fontAlgn="base"/>
            <a:r>
              <a:rPr lang="ru-RU" sz="1200" b="0" i="0" kern="1200" dirty="0" smtClean="0">
                <a:solidFill>
                  <a:schemeClr val="tx1"/>
                </a:solidFill>
                <a:effectLst/>
                <a:latin typeface="+mn-lt"/>
                <a:ea typeface="+mn-ea"/>
                <a:cs typeface="+mn-cs"/>
              </a:rPr>
              <a:t>Делая настройки, выберите новых посетителей сайта </a:t>
            </a:r>
          </a:p>
          <a:p>
            <a:pPr fontAlgn="base"/>
            <a:r>
              <a:rPr lang="ru-RU" sz="1200" b="0" i="0" kern="1200" dirty="0" smtClean="0">
                <a:solidFill>
                  <a:schemeClr val="tx1"/>
                </a:solidFill>
                <a:effectLst/>
                <a:latin typeface="+mn-lt"/>
                <a:ea typeface="+mn-ea"/>
                <a:cs typeface="+mn-cs"/>
              </a:rPr>
              <a:t>О результатах можно судить лишь по широкой выборке, желательно не меньше 1000 человек </a:t>
            </a:r>
          </a:p>
          <a:p>
            <a:pPr fontAlgn="base"/>
            <a:r>
              <a:rPr lang="ru-RU" sz="1200" b="0" i="0" kern="1200" dirty="0" smtClean="0">
                <a:solidFill>
                  <a:schemeClr val="tx1"/>
                </a:solidFill>
                <a:effectLst/>
                <a:latin typeface="+mn-lt"/>
                <a:ea typeface="+mn-ea"/>
                <a:cs typeface="+mn-cs"/>
              </a:rPr>
              <a:t>Делайте оценку результатов в одно время </a:t>
            </a:r>
          </a:p>
          <a:p>
            <a:pPr fontAlgn="base"/>
            <a:r>
              <a:rPr lang="ru-RU" sz="1200" b="0" i="0" kern="1200" dirty="0" smtClean="0">
                <a:solidFill>
                  <a:schemeClr val="tx1"/>
                </a:solidFill>
                <a:effectLst/>
                <a:latin typeface="+mn-lt"/>
                <a:ea typeface="+mn-ea"/>
                <a:cs typeface="+mn-cs"/>
              </a:rPr>
              <a:t>Не стоит доверять себе, не все пользователи думают так, как вы, поэтому ваш предпочтительный вариант может оказаться далеко не выигрышным. </a:t>
            </a:r>
          </a:p>
          <a:p>
            <a:pPr fontAlgn="base"/>
            <a:r>
              <a:rPr lang="ru-RU" sz="1200" b="0" i="0" kern="1200" dirty="0" smtClean="0">
                <a:solidFill>
                  <a:schemeClr val="tx1"/>
                </a:solidFill>
                <a:effectLst/>
                <a:latin typeface="+mn-lt"/>
                <a:ea typeface="+mn-ea"/>
                <a:cs typeface="+mn-cs"/>
              </a:rPr>
              <a:t>Результаты A/B-тестирования не всегда могут приносить желаемых результатов по увеличению конверсии.  Значит надо экспериментировать с другими элементами. </a:t>
            </a:r>
            <a:endParaRPr lang="ru-RU" dirty="0">
              <a:latin typeface="Arial Bold" panose="020B0704020202020204" pitchFamily="34" charset="0"/>
              <a:cs typeface="Arial Bold" panose="020B0704020202020204" pitchFamily="34" charset="0"/>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23</a:t>
            </a:fld>
            <a:endParaRPr lang="en-US"/>
          </a:p>
        </p:txBody>
      </p:sp>
    </p:spTree>
    <p:extLst>
      <p:ext uri="{BB962C8B-B14F-4D97-AF65-F5344CB8AC3E}">
        <p14:creationId xmlns:p14="http://schemas.microsoft.com/office/powerpoint/2010/main" val="1100261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b="1" i="0" kern="1200" dirty="0" smtClean="0">
                <a:solidFill>
                  <a:schemeClr val="tx1"/>
                </a:solidFill>
                <a:effectLst/>
                <a:latin typeface="+mn-lt"/>
                <a:ea typeface="+mn-ea"/>
                <a:cs typeface="+mn-cs"/>
              </a:rPr>
              <a:t>Равномерность распределения аудитории между тестируемыми вариациями</a:t>
            </a:r>
            <a:r>
              <a:rPr lang="ru-RU" dirty="0" smtClean="0"/>
              <a:t/>
            </a:r>
            <a:br>
              <a:rPr lang="ru-RU" dirty="0" smtClean="0"/>
            </a:br>
            <a:r>
              <a:rPr lang="ru-RU" sz="1200" b="0" i="0" kern="1200" dirty="0" smtClean="0">
                <a:solidFill>
                  <a:schemeClr val="tx1"/>
                </a:solidFill>
                <a:effectLst/>
                <a:latin typeface="+mn-lt"/>
                <a:ea typeface="+mn-ea"/>
                <a:cs typeface="+mn-cs"/>
              </a:rPr>
              <a:t>Недостаточно распределить всю аудиторию сайта по сегментам теста. Также важно проделать это равномерно по всем срезам. </a:t>
            </a:r>
            <a:r>
              <a:rPr lang="ru-RU" dirty="0" smtClean="0"/>
              <a:t/>
            </a:r>
            <a:br>
              <a:rPr lang="ru-RU" dirty="0" smtClean="0"/>
            </a:br>
            <a:r>
              <a:rPr lang="ru-RU" sz="1200" b="0" i="0" kern="1200" dirty="0" smtClean="0">
                <a:solidFill>
                  <a:schemeClr val="tx1"/>
                </a:solidFill>
                <a:effectLst/>
                <a:latin typeface="+mn-lt"/>
                <a:ea typeface="+mn-ea"/>
                <a:cs typeface="+mn-cs"/>
              </a:rPr>
              <a:t>Перед нами ситуация, при которой аудитория сайта делится неравномерно между сегментами теста. В данном случае в настройках инструмента для тестирования было выставлено деление трафика 50/50. Такая картина — явный признак того, что инструмент для распределения трафика работает не так, как ожидалось.</a:t>
            </a:r>
            <a:r>
              <a:rPr lang="ru-RU" dirty="0" smtClean="0"/>
              <a:t/>
            </a:r>
            <a:br>
              <a:rPr lang="ru-RU" dirty="0" smtClean="0"/>
            </a:br>
            <a:r>
              <a:rPr lang="ru-RU" sz="1200" b="0" i="0" kern="1200" dirty="0" smtClean="0">
                <a:solidFill>
                  <a:schemeClr val="tx1"/>
                </a:solidFill>
                <a:effectLst/>
                <a:latin typeface="+mn-lt"/>
                <a:ea typeface="+mn-ea"/>
                <a:cs typeface="+mn-cs"/>
              </a:rPr>
              <a:t>Кроме того, обратите внимание на последний столбец: видно, что во второй сегмент попадает больше повторной, а значит и более лояльной аудитории. Такие люди будут совершать больше заказов и исказят результаты тестирования. И это ещё один признак некорректной работы инструмента тестирования.</a:t>
            </a:r>
            <a:r>
              <a:rPr lang="ru-RU" dirty="0" smtClean="0"/>
              <a:t/>
            </a:r>
            <a:br>
              <a:rPr lang="ru-RU" dirty="0" smtClean="0"/>
            </a:br>
            <a:r>
              <a:rPr lang="ru-RU" sz="1200" b="0" i="0" kern="1200" dirty="0" smtClean="0">
                <a:solidFill>
                  <a:schemeClr val="tx1"/>
                </a:solidFill>
                <a:effectLst/>
                <a:latin typeface="+mn-lt"/>
                <a:ea typeface="+mn-ea"/>
                <a:cs typeface="+mn-cs"/>
              </a:rPr>
              <a:t>Чтобы исключить подобные ошибки через несколько дней после запуска тестирования всегда проверяйте равномерность деления трафика по всем доступным срезам (как минимум по городу, браузеру и платформе).</a:t>
            </a:r>
            <a:r>
              <a:rPr lang="ru-RU" dirty="0" smtClean="0"/>
              <a:t/>
            </a:r>
            <a:br>
              <a:rPr lang="ru-RU" dirty="0" smtClean="0"/>
            </a:br>
            <a:endParaRPr lang="ru-RU" dirty="0">
              <a:latin typeface="Arial Bold" panose="020B0704020202020204" pitchFamily="34" charset="0"/>
              <a:cs typeface="Arial Bold" panose="020B0704020202020204" pitchFamily="34" charset="0"/>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24</a:t>
            </a:fld>
            <a:endParaRPr lang="en-US"/>
          </a:p>
        </p:txBody>
      </p:sp>
    </p:spTree>
    <p:extLst>
      <p:ext uri="{BB962C8B-B14F-4D97-AF65-F5344CB8AC3E}">
        <p14:creationId xmlns:p14="http://schemas.microsoft.com/office/powerpoint/2010/main" val="174430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
            </a:r>
            <a:br>
              <a:rPr lang="ru-RU" dirty="0" smtClean="0"/>
            </a:br>
            <a:r>
              <a:rPr lang="ru-RU" sz="1200" b="1" i="0" kern="1200" dirty="0" smtClean="0">
                <a:solidFill>
                  <a:schemeClr val="tx1"/>
                </a:solidFill>
                <a:effectLst/>
                <a:latin typeface="+mn-lt"/>
                <a:ea typeface="+mn-ea"/>
                <a:cs typeface="+mn-cs"/>
              </a:rPr>
              <a:t>Фильтрация сотрудников интернет-магазина</a:t>
            </a:r>
            <a:r>
              <a:rPr lang="en-US" sz="1200" b="1" i="0" kern="1200" dirty="0" smtClean="0">
                <a:solidFill>
                  <a:schemeClr val="tx1"/>
                </a:solidFill>
                <a:effectLst/>
                <a:latin typeface="+mn-lt"/>
                <a:ea typeface="+mn-ea"/>
                <a:cs typeface="+mn-cs"/>
              </a:rPr>
              <a:t>/</a:t>
            </a:r>
            <a:r>
              <a:rPr lang="en-US" sz="1200" b="1" i="0" kern="1200" dirty="0" err="1" smtClean="0">
                <a:solidFill>
                  <a:schemeClr val="tx1"/>
                </a:solidFill>
                <a:effectLst/>
                <a:latin typeface="+mn-lt"/>
                <a:ea typeface="+mn-ea"/>
                <a:cs typeface="+mn-cs"/>
              </a:rPr>
              <a:t>qa</a:t>
            </a:r>
            <a:r>
              <a:rPr lang="en-US" sz="1200" b="1" i="0" kern="1200" dirty="0" smtClean="0">
                <a:solidFill>
                  <a:schemeClr val="tx1"/>
                </a:solidFill>
                <a:effectLst/>
                <a:latin typeface="+mn-lt"/>
                <a:ea typeface="+mn-ea"/>
                <a:cs typeface="+mn-cs"/>
              </a:rPr>
              <a:t>/developers</a:t>
            </a:r>
            <a:r>
              <a:rPr lang="ru-RU" dirty="0" smtClean="0"/>
              <a:t/>
            </a:r>
            <a:br>
              <a:rPr lang="ru-RU" dirty="0" smtClean="0"/>
            </a:br>
            <a:r>
              <a:rPr lang="ru-RU" sz="1200" b="0" i="0" kern="1200" dirty="0" smtClean="0">
                <a:solidFill>
                  <a:schemeClr val="tx1"/>
                </a:solidFill>
                <a:effectLst/>
                <a:latin typeface="+mn-lt"/>
                <a:ea typeface="+mn-ea"/>
                <a:cs typeface="+mn-cs"/>
              </a:rPr>
              <a:t>Следующая распространенная проблема связана с сотрудниками интернет-магазинов, которые, попав в один из сегментов теста, оформляют заказы, поступившие по телефону. Тем самым сотрудники формируют дополнительные продажи в одном сегменте теста, в то время как звонящие находятся во всех. Безусловно, подобное аномальное поведение в конечном счете исказит итоговые результаты. </a:t>
            </a:r>
          </a:p>
          <a:p>
            <a:pPr fontAlgn="base"/>
            <a:endParaRPr lang="ru-RU" sz="1200" b="0" i="0" kern="1200" dirty="0" smtClean="0">
              <a:solidFill>
                <a:schemeClr val="tx1"/>
              </a:solidFill>
              <a:effectLst/>
              <a:latin typeface="+mn-lt"/>
              <a:ea typeface="+mn-ea"/>
              <a:cs typeface="+mn-cs"/>
            </a:endParaRPr>
          </a:p>
          <a:p>
            <a:pPr fontAlgn="base"/>
            <a:endParaRPr lang="ru-RU"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25</a:t>
            </a:fld>
            <a:endParaRPr lang="en-US"/>
          </a:p>
        </p:txBody>
      </p:sp>
    </p:spTree>
    <p:extLst>
      <p:ext uri="{BB962C8B-B14F-4D97-AF65-F5344CB8AC3E}">
        <p14:creationId xmlns:p14="http://schemas.microsoft.com/office/powerpoint/2010/main" val="202564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latin typeface="Arial Bold" panose="020B0704020202020204" pitchFamily="34" charset="0"/>
                <a:cs typeface="Arial Bold" panose="020B0704020202020204" pitchFamily="34" charset="0"/>
              </a:rPr>
              <a:t>Каждый</a:t>
            </a:r>
            <a:r>
              <a:rPr lang="ru-RU" baseline="0" dirty="0" smtClean="0">
                <a:latin typeface="Arial Bold" panose="020B0704020202020204" pitchFamily="34" charset="0"/>
                <a:cs typeface="Arial Bold" panose="020B0704020202020204" pitchFamily="34" charset="0"/>
              </a:rPr>
              <a:t> пункт пояснить.</a:t>
            </a:r>
            <a:endParaRPr lang="ru-RU" dirty="0">
              <a:latin typeface="Arial Bold" panose="020B0704020202020204" pitchFamily="34" charset="0"/>
              <a:cs typeface="Arial Bold" panose="020B0704020202020204" pitchFamily="34" charset="0"/>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26</a:t>
            </a:fld>
            <a:endParaRPr lang="en-US"/>
          </a:p>
        </p:txBody>
      </p:sp>
    </p:spTree>
    <p:extLst>
      <p:ext uri="{BB962C8B-B14F-4D97-AF65-F5344CB8AC3E}">
        <p14:creationId xmlns:p14="http://schemas.microsoft.com/office/powerpoint/2010/main" val="613646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smtClean="0">
                <a:solidFill>
                  <a:schemeClr val="tx1"/>
                </a:solidFill>
                <a:effectLst/>
                <a:latin typeface="+mn-lt"/>
                <a:ea typeface="+mn-ea"/>
                <a:cs typeface="+mn-cs"/>
              </a:rPr>
              <a:t>Оценка результатов и внедрение наилучшего варианта</a:t>
            </a:r>
          </a:p>
          <a:p>
            <a:r>
              <a:rPr lang="ru-RU" sz="1200" b="0" i="0" kern="1200" dirty="0" smtClean="0">
                <a:solidFill>
                  <a:schemeClr val="tx1"/>
                </a:solidFill>
                <a:effectLst/>
                <a:latin typeface="+mn-lt"/>
                <a:ea typeface="+mn-ea"/>
                <a:cs typeface="+mn-cs"/>
              </a:rPr>
              <a:t>Повторение эксперимента на других страницах или с другими элементами при необходимости</a:t>
            </a:r>
            <a:endParaRPr lang="ru-RU" dirty="0">
              <a:latin typeface="Arial Bold" panose="020B0704020202020204" pitchFamily="34" charset="0"/>
              <a:cs typeface="Arial Bold" panose="020B0704020202020204" pitchFamily="34" charset="0"/>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27</a:t>
            </a:fld>
            <a:endParaRPr lang="en-US"/>
          </a:p>
        </p:txBody>
      </p:sp>
    </p:spTree>
    <p:extLst>
      <p:ext uri="{BB962C8B-B14F-4D97-AF65-F5344CB8AC3E}">
        <p14:creationId xmlns:p14="http://schemas.microsoft.com/office/powerpoint/2010/main" val="2537273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dirty="0" smtClean="0">
                <a:latin typeface="Arial Bold" panose="020B0704020202020204" pitchFamily="34" charset="0"/>
                <a:cs typeface="Arial Bold" panose="020B0704020202020204" pitchFamily="34" charset="0"/>
              </a:rPr>
              <a:t>Пример.</a:t>
            </a:r>
            <a:endParaRPr lang="ru-RU" dirty="0">
              <a:latin typeface="Arial Bold" panose="020B0704020202020204" pitchFamily="34" charset="0"/>
              <a:cs typeface="Arial Bold" panose="020B0704020202020204" pitchFamily="34" charset="0"/>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28</a:t>
            </a:fld>
            <a:endParaRPr lang="en-US"/>
          </a:p>
        </p:txBody>
      </p:sp>
    </p:spTree>
    <p:extLst>
      <p:ext uri="{BB962C8B-B14F-4D97-AF65-F5344CB8AC3E}">
        <p14:creationId xmlns:p14="http://schemas.microsoft.com/office/powerpoint/2010/main" val="2662711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dirty="0" smtClean="0">
                <a:latin typeface="Arial Bold" panose="020B0704020202020204" pitchFamily="34" charset="0"/>
                <a:cs typeface="Arial Bold" panose="020B0704020202020204" pitchFamily="34" charset="0"/>
              </a:rPr>
              <a:t>Пример.</a:t>
            </a:r>
            <a:endParaRPr lang="ru-RU" dirty="0">
              <a:latin typeface="Arial Bold" panose="020B0704020202020204" pitchFamily="34" charset="0"/>
              <a:cs typeface="Arial Bold" panose="020B0704020202020204" pitchFamily="34" charset="0"/>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29</a:t>
            </a:fld>
            <a:endParaRPr lang="en-US"/>
          </a:p>
        </p:txBody>
      </p:sp>
    </p:spTree>
    <p:extLst>
      <p:ext uri="{BB962C8B-B14F-4D97-AF65-F5344CB8AC3E}">
        <p14:creationId xmlns:p14="http://schemas.microsoft.com/office/powerpoint/2010/main" val="2279851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Оценка</a:t>
            </a:r>
            <a:r>
              <a:rPr lang="ru-RU" baseline="0" dirty="0" smtClean="0"/>
              <a:t> т</a:t>
            </a:r>
            <a:r>
              <a:rPr lang="ru-RU" dirty="0" smtClean="0"/>
              <a:t>екущей ситации на проекте</a:t>
            </a:r>
          </a:p>
          <a:p>
            <a:r>
              <a:rPr lang="ru-RU" dirty="0" smtClean="0"/>
              <a:t>Пояснить про кол-во пользователей, качество, прибыль.</a:t>
            </a:r>
            <a:endParaRPr lang="en-US" dirty="0"/>
          </a:p>
        </p:txBody>
      </p:sp>
      <p:sp>
        <p:nvSpPr>
          <p:cNvPr id="4" name="Slide Number Placeholder 3"/>
          <p:cNvSpPr>
            <a:spLocks noGrp="1"/>
          </p:cNvSpPr>
          <p:nvPr>
            <p:ph type="sldNum" sz="quarter" idx="10"/>
          </p:nvPr>
        </p:nvSpPr>
        <p:spPr/>
        <p:txBody>
          <a:bodyPr/>
          <a:lstStyle/>
          <a:p>
            <a:fld id="{90A21AFC-86E3-4DD0-9273-5E1AF32C91DB}" type="slidenum">
              <a:rPr lang="en-US" smtClean="0"/>
              <a:t>3</a:t>
            </a:fld>
            <a:endParaRPr lang="en-US"/>
          </a:p>
        </p:txBody>
      </p:sp>
    </p:spTree>
    <p:extLst>
      <p:ext uri="{BB962C8B-B14F-4D97-AF65-F5344CB8AC3E}">
        <p14:creationId xmlns:p14="http://schemas.microsoft.com/office/powerpoint/2010/main" val="733985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dirty="0" smtClean="0">
                <a:latin typeface="Arial Bold" panose="020B0704020202020204" pitchFamily="34" charset="0"/>
                <a:cs typeface="Arial Bold" panose="020B0704020202020204" pitchFamily="34" charset="0"/>
              </a:rPr>
              <a:t>Пример.</a:t>
            </a:r>
            <a:endParaRPr lang="ru-RU" dirty="0">
              <a:latin typeface="Arial Bold" panose="020B0704020202020204" pitchFamily="34" charset="0"/>
              <a:cs typeface="Arial Bold" panose="020B0704020202020204" pitchFamily="34" charset="0"/>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30</a:t>
            </a:fld>
            <a:endParaRPr lang="en-US"/>
          </a:p>
        </p:txBody>
      </p:sp>
    </p:spTree>
    <p:extLst>
      <p:ext uri="{BB962C8B-B14F-4D97-AF65-F5344CB8AC3E}">
        <p14:creationId xmlns:p14="http://schemas.microsoft.com/office/powerpoint/2010/main" val="4030894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dirty="0" smtClean="0">
                <a:latin typeface="Arial Bold" panose="020B0704020202020204" pitchFamily="34" charset="0"/>
                <a:cs typeface="Arial Bold" panose="020B0704020202020204" pitchFamily="34" charset="0"/>
              </a:rPr>
              <a:t>Пример.</a:t>
            </a:r>
            <a:endParaRPr lang="ru-RU" dirty="0">
              <a:latin typeface="Arial Bold" panose="020B0704020202020204" pitchFamily="34" charset="0"/>
              <a:cs typeface="Arial Bold" panose="020B0704020202020204" pitchFamily="34" charset="0"/>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31</a:t>
            </a:fld>
            <a:endParaRPr lang="en-US"/>
          </a:p>
        </p:txBody>
      </p:sp>
    </p:spTree>
    <p:extLst>
      <p:ext uri="{BB962C8B-B14F-4D97-AF65-F5344CB8AC3E}">
        <p14:creationId xmlns:p14="http://schemas.microsoft.com/office/powerpoint/2010/main" val="34600915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latin typeface="Arial Bold" panose="020B0704020202020204" pitchFamily="34" charset="0"/>
                <a:cs typeface="Arial Bold" panose="020B0704020202020204" pitchFamily="34" charset="0"/>
              </a:rPr>
              <a:t>Пример.</a:t>
            </a:r>
            <a:endParaRPr lang="ru-RU" dirty="0">
              <a:latin typeface="Arial Bold" panose="020B0704020202020204" pitchFamily="34" charset="0"/>
              <a:cs typeface="Arial Bold" panose="020B0704020202020204" pitchFamily="34" charset="0"/>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32</a:t>
            </a:fld>
            <a:endParaRPr lang="en-US"/>
          </a:p>
        </p:txBody>
      </p:sp>
    </p:spTree>
    <p:extLst>
      <p:ext uri="{BB962C8B-B14F-4D97-AF65-F5344CB8AC3E}">
        <p14:creationId xmlns:p14="http://schemas.microsoft.com/office/powerpoint/2010/main" val="841959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mtClean="0">
                <a:latin typeface="Arial Bold" panose="020B0704020202020204" pitchFamily="34" charset="0"/>
                <a:cs typeface="Arial Bold" panose="020B0704020202020204" pitchFamily="34" charset="0"/>
              </a:rPr>
              <a:t>Пример.</a:t>
            </a:r>
            <a:endParaRPr lang="ru-RU" dirty="0">
              <a:latin typeface="Arial Bold" panose="020B0704020202020204" pitchFamily="34" charset="0"/>
              <a:cs typeface="Arial Bold" panose="020B0704020202020204" pitchFamily="34" charset="0"/>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33</a:t>
            </a:fld>
            <a:endParaRPr lang="en-US"/>
          </a:p>
        </p:txBody>
      </p:sp>
    </p:spTree>
    <p:extLst>
      <p:ext uri="{BB962C8B-B14F-4D97-AF65-F5344CB8AC3E}">
        <p14:creationId xmlns:p14="http://schemas.microsoft.com/office/powerpoint/2010/main" val="3473915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latin typeface="Arial Bold" panose="020B0704020202020204" pitchFamily="34" charset="0"/>
              <a:cs typeface="Arial Bold" panose="020B0704020202020204" pitchFamily="34" charset="0"/>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34</a:t>
            </a:fld>
            <a:endParaRPr lang="en-US"/>
          </a:p>
        </p:txBody>
      </p:sp>
    </p:spTree>
    <p:extLst>
      <p:ext uri="{BB962C8B-B14F-4D97-AF65-F5344CB8AC3E}">
        <p14:creationId xmlns:p14="http://schemas.microsoft.com/office/powerpoint/2010/main" val="3017201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Всегда есть чему развиваться, а именно показатели на слайде. Пояснить.</a:t>
            </a:r>
            <a:endParaRPr lang="en-US" dirty="0"/>
          </a:p>
        </p:txBody>
      </p:sp>
      <p:sp>
        <p:nvSpPr>
          <p:cNvPr id="4" name="Slide Number Placeholder 3"/>
          <p:cNvSpPr>
            <a:spLocks noGrp="1"/>
          </p:cNvSpPr>
          <p:nvPr>
            <p:ph type="sldNum" sz="quarter" idx="10"/>
          </p:nvPr>
        </p:nvSpPr>
        <p:spPr/>
        <p:txBody>
          <a:bodyPr/>
          <a:lstStyle/>
          <a:p>
            <a:fld id="{90A21AFC-86E3-4DD0-9273-5E1AF32C91DB}" type="slidenum">
              <a:rPr lang="en-US" smtClean="0"/>
              <a:t>4</a:t>
            </a:fld>
            <a:endParaRPr lang="en-US"/>
          </a:p>
        </p:txBody>
      </p:sp>
    </p:spTree>
    <p:extLst>
      <p:ext uri="{BB962C8B-B14F-4D97-AF65-F5344CB8AC3E}">
        <p14:creationId xmlns:p14="http://schemas.microsoft.com/office/powerpoint/2010/main" val="404740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ru-RU" dirty="0" smtClean="0">
                <a:latin typeface="Arial Bold"/>
              </a:rPr>
              <a:t>Дизайн</a:t>
            </a:r>
            <a:endParaRPr lang="en-US" dirty="0" smtClean="0">
              <a:latin typeface="Arial Bold"/>
            </a:endParaRPr>
          </a:p>
          <a:p>
            <a:pPr>
              <a:spcBef>
                <a:spcPts val="1200"/>
              </a:spcBef>
            </a:pPr>
            <a:r>
              <a:rPr lang="ru-RU" dirty="0" smtClean="0">
                <a:latin typeface="Arial Bold"/>
              </a:rPr>
              <a:t>Удобство использования</a:t>
            </a:r>
          </a:p>
          <a:p>
            <a:pPr>
              <a:spcBef>
                <a:spcPts val="1200"/>
              </a:spcBef>
            </a:pPr>
            <a:r>
              <a:rPr lang="ru-RU" dirty="0" smtClean="0">
                <a:latin typeface="Arial Bold"/>
              </a:rPr>
              <a:t>Функцинал</a:t>
            </a:r>
          </a:p>
          <a:p>
            <a:pPr>
              <a:spcBef>
                <a:spcPts val="1200"/>
              </a:spcBef>
            </a:pPr>
            <a:r>
              <a:rPr lang="ru-RU" baseline="0" dirty="0" smtClean="0">
                <a:latin typeface="Arial Bold"/>
              </a:rPr>
              <a:t>Дисконтные программы</a:t>
            </a:r>
          </a:p>
          <a:p>
            <a:pPr>
              <a:spcBef>
                <a:spcPts val="1200"/>
              </a:spcBef>
            </a:pPr>
            <a:r>
              <a:rPr lang="ru-RU" baseline="0" dirty="0" smtClean="0">
                <a:latin typeface="Arial Bold"/>
              </a:rPr>
              <a:t>И тд</a:t>
            </a:r>
          </a:p>
          <a:p>
            <a:pPr>
              <a:spcBef>
                <a:spcPts val="1200"/>
              </a:spcBef>
            </a:pPr>
            <a:endParaRPr lang="ru-RU" dirty="0" smtClean="0">
              <a:latin typeface="Arial Bold"/>
            </a:endParaRPr>
          </a:p>
          <a:p>
            <a:pPr>
              <a:spcBef>
                <a:spcPts val="1200"/>
              </a:spcBef>
            </a:pPr>
            <a:r>
              <a:rPr lang="ru-RU" dirty="0" smtClean="0">
                <a:latin typeface="Arial Bold"/>
              </a:rPr>
              <a:t>Поговорим о новой фиче!</a:t>
            </a:r>
          </a:p>
          <a:p>
            <a:pPr>
              <a:spcBef>
                <a:spcPts val="1200"/>
              </a:spcBef>
            </a:pPr>
            <a:endParaRPr lang="ru-RU" dirty="0" smtClean="0">
              <a:latin typeface="Arial Bold"/>
            </a:endParaRPr>
          </a:p>
          <a:p>
            <a:pPr>
              <a:spcBef>
                <a:spcPts val="1200"/>
              </a:spcBef>
            </a:pPr>
            <a:r>
              <a:rPr lang="ru-RU" dirty="0" smtClean="0">
                <a:latin typeface="Arial Bold"/>
              </a:rPr>
              <a:t>ИДЕЯ!</a:t>
            </a:r>
          </a:p>
        </p:txBody>
      </p:sp>
      <p:sp>
        <p:nvSpPr>
          <p:cNvPr id="4" name="Slide Number Placeholder 3"/>
          <p:cNvSpPr>
            <a:spLocks noGrp="1"/>
          </p:cNvSpPr>
          <p:nvPr>
            <p:ph type="sldNum" sz="quarter" idx="10"/>
          </p:nvPr>
        </p:nvSpPr>
        <p:spPr/>
        <p:txBody>
          <a:bodyPr/>
          <a:lstStyle/>
          <a:p>
            <a:fld id="{90A21AFC-86E3-4DD0-9273-5E1AF32C91DB}" type="slidenum">
              <a:rPr lang="en-US" smtClean="0"/>
              <a:t>5</a:t>
            </a:fld>
            <a:endParaRPr lang="en-US"/>
          </a:p>
        </p:txBody>
      </p:sp>
    </p:spTree>
    <p:extLst>
      <p:ext uri="{BB962C8B-B14F-4D97-AF65-F5344CB8AC3E}">
        <p14:creationId xmlns:p14="http://schemas.microsoft.com/office/powerpoint/2010/main" val="1662262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dirty="0" smtClean="0">
                <a:latin typeface="Arial Bold"/>
              </a:rPr>
              <a:t>Socials </a:t>
            </a:r>
            <a:r>
              <a:rPr lang="ru-RU" dirty="0" smtClean="0">
                <a:latin typeface="Arial Bold"/>
              </a:rPr>
              <a:t>хотят свои добавить</a:t>
            </a:r>
            <a:r>
              <a:rPr lang="ru-RU" baseline="0" dirty="0" smtClean="0">
                <a:latin typeface="Arial Bold"/>
              </a:rPr>
              <a:t> иконки и функционал</a:t>
            </a:r>
            <a:endParaRPr lang="ru-RU" dirty="0" smtClean="0">
              <a:latin typeface="Arial Bold"/>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6</a:t>
            </a:fld>
            <a:endParaRPr lang="en-US"/>
          </a:p>
        </p:txBody>
      </p:sp>
    </p:spTree>
    <p:extLst>
      <p:ext uri="{BB962C8B-B14F-4D97-AF65-F5344CB8AC3E}">
        <p14:creationId xmlns:p14="http://schemas.microsoft.com/office/powerpoint/2010/main" val="1458782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dirty="0" smtClean="0">
                <a:latin typeface="Arial Bold"/>
              </a:rPr>
              <a:t>Sales team</a:t>
            </a:r>
            <a:r>
              <a:rPr lang="ru-RU" dirty="0" smtClean="0">
                <a:latin typeface="Arial Bold"/>
              </a:rPr>
              <a:t> свои</a:t>
            </a:r>
          </a:p>
        </p:txBody>
      </p:sp>
      <p:sp>
        <p:nvSpPr>
          <p:cNvPr id="4" name="Slide Number Placeholder 3"/>
          <p:cNvSpPr>
            <a:spLocks noGrp="1"/>
          </p:cNvSpPr>
          <p:nvPr>
            <p:ph type="sldNum" sz="quarter" idx="10"/>
          </p:nvPr>
        </p:nvSpPr>
        <p:spPr/>
        <p:txBody>
          <a:bodyPr/>
          <a:lstStyle/>
          <a:p>
            <a:fld id="{90A21AFC-86E3-4DD0-9273-5E1AF32C91DB}" type="slidenum">
              <a:rPr lang="en-US" smtClean="0"/>
              <a:t>7</a:t>
            </a:fld>
            <a:endParaRPr lang="en-US"/>
          </a:p>
        </p:txBody>
      </p:sp>
    </p:spTree>
    <p:extLst>
      <p:ext uri="{BB962C8B-B14F-4D97-AF65-F5344CB8AC3E}">
        <p14:creationId xmlns:p14="http://schemas.microsoft.com/office/powerpoint/2010/main" val="17771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dirty="0" smtClean="0">
                <a:latin typeface="Arial Bold"/>
              </a:rPr>
              <a:t>Designer</a:t>
            </a:r>
            <a:r>
              <a:rPr lang="ru-RU" dirty="0" smtClean="0">
                <a:latin typeface="Arial Bold"/>
              </a:rPr>
              <a:t> хочет идеальный дизайн</a:t>
            </a:r>
          </a:p>
          <a:p>
            <a:pPr>
              <a:spcBef>
                <a:spcPts val="1200"/>
              </a:spcBef>
            </a:pPr>
            <a:endParaRPr lang="ru-RU" dirty="0" smtClean="0">
              <a:latin typeface="Arial Bold"/>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8</a:t>
            </a:fld>
            <a:endParaRPr lang="en-US"/>
          </a:p>
        </p:txBody>
      </p:sp>
    </p:spTree>
    <p:extLst>
      <p:ext uri="{BB962C8B-B14F-4D97-AF65-F5344CB8AC3E}">
        <p14:creationId xmlns:p14="http://schemas.microsoft.com/office/powerpoint/2010/main" val="3658587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ru-RU" dirty="0" smtClean="0">
                <a:latin typeface="Arial Bold"/>
              </a:rPr>
              <a:t>Рассказать про проблемы:</a:t>
            </a:r>
          </a:p>
          <a:p>
            <a:pPr marL="228600" indent="-228600">
              <a:spcBef>
                <a:spcPts val="1200"/>
              </a:spcBef>
              <a:buAutoNum type="arabicParenR"/>
            </a:pPr>
            <a:r>
              <a:rPr lang="ru-RU" baseline="0" dirty="0" smtClean="0">
                <a:latin typeface="Arial Bold"/>
              </a:rPr>
              <a:t>Сколько людей – столько мнений (дизайн и все с ним несогласные)</a:t>
            </a:r>
          </a:p>
          <a:p>
            <a:pPr marL="228600" indent="-228600">
              <a:spcBef>
                <a:spcPts val="1200"/>
              </a:spcBef>
              <a:buAutoNum type="arabicParenR"/>
            </a:pPr>
            <a:r>
              <a:rPr lang="ru-RU" baseline="0" dirty="0" smtClean="0">
                <a:latin typeface="Arial Bold"/>
              </a:rPr>
              <a:t>Деньги – вроде и круто но невыгодно, да может принесет результат, а может и нет.</a:t>
            </a:r>
          </a:p>
          <a:p>
            <a:pPr marL="228600" indent="-228600">
              <a:spcBef>
                <a:spcPts val="1200"/>
              </a:spcBef>
              <a:buAutoNum type="arabicParenR"/>
            </a:pPr>
            <a:endParaRPr lang="ru-RU" dirty="0" smtClean="0">
              <a:latin typeface="Arial Bold"/>
            </a:endParaRPr>
          </a:p>
        </p:txBody>
      </p:sp>
      <p:sp>
        <p:nvSpPr>
          <p:cNvPr id="4" name="Slide Number Placeholder 3"/>
          <p:cNvSpPr>
            <a:spLocks noGrp="1"/>
          </p:cNvSpPr>
          <p:nvPr>
            <p:ph type="sldNum" sz="quarter" idx="10"/>
          </p:nvPr>
        </p:nvSpPr>
        <p:spPr/>
        <p:txBody>
          <a:bodyPr/>
          <a:lstStyle/>
          <a:p>
            <a:fld id="{90A21AFC-86E3-4DD0-9273-5E1AF32C91DB}" type="slidenum">
              <a:rPr lang="en-US" smtClean="0"/>
              <a:t>9</a:t>
            </a:fld>
            <a:endParaRPr lang="en-US"/>
          </a:p>
        </p:txBody>
      </p:sp>
    </p:spTree>
    <p:extLst>
      <p:ext uri="{BB962C8B-B14F-4D97-AF65-F5344CB8AC3E}">
        <p14:creationId xmlns:p14="http://schemas.microsoft.com/office/powerpoint/2010/main" val="659904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A62BD3-C00D-4C08-9B4A-862764F9A883}"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A9033-43B4-495E-9CC2-052EECE3BC38}" type="slidenum">
              <a:rPr lang="en-US" smtClean="0"/>
              <a:t>‹#›</a:t>
            </a:fld>
            <a:endParaRPr lang="en-US"/>
          </a:p>
        </p:txBody>
      </p:sp>
    </p:spTree>
    <p:extLst>
      <p:ext uri="{BB962C8B-B14F-4D97-AF65-F5344CB8AC3E}">
        <p14:creationId xmlns:p14="http://schemas.microsoft.com/office/powerpoint/2010/main" val="3949575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62BD3-C00D-4C08-9B4A-862764F9A883}"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A9033-43B4-495E-9CC2-052EECE3BC38}" type="slidenum">
              <a:rPr lang="en-US" smtClean="0"/>
              <a:t>‹#›</a:t>
            </a:fld>
            <a:endParaRPr lang="en-US"/>
          </a:p>
        </p:txBody>
      </p:sp>
    </p:spTree>
    <p:extLst>
      <p:ext uri="{BB962C8B-B14F-4D97-AF65-F5344CB8AC3E}">
        <p14:creationId xmlns:p14="http://schemas.microsoft.com/office/powerpoint/2010/main" val="1830466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62BD3-C00D-4C08-9B4A-862764F9A883}"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A9033-43B4-495E-9CC2-052EECE3BC38}" type="slidenum">
              <a:rPr lang="en-US" smtClean="0"/>
              <a:t>‹#›</a:t>
            </a:fld>
            <a:endParaRPr lang="en-US"/>
          </a:p>
        </p:txBody>
      </p:sp>
    </p:spTree>
    <p:extLst>
      <p:ext uri="{BB962C8B-B14F-4D97-AF65-F5344CB8AC3E}">
        <p14:creationId xmlns:p14="http://schemas.microsoft.com/office/powerpoint/2010/main" val="2479780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62BD3-C00D-4C08-9B4A-862764F9A883}"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A9033-43B4-495E-9CC2-052EECE3BC38}" type="slidenum">
              <a:rPr lang="en-US" smtClean="0"/>
              <a:t>‹#›</a:t>
            </a:fld>
            <a:endParaRPr lang="en-US"/>
          </a:p>
        </p:txBody>
      </p:sp>
    </p:spTree>
    <p:extLst>
      <p:ext uri="{BB962C8B-B14F-4D97-AF65-F5344CB8AC3E}">
        <p14:creationId xmlns:p14="http://schemas.microsoft.com/office/powerpoint/2010/main" val="15603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62BD3-C00D-4C08-9B4A-862764F9A883}"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A9033-43B4-495E-9CC2-052EECE3BC38}" type="slidenum">
              <a:rPr lang="en-US" smtClean="0"/>
              <a:t>‹#›</a:t>
            </a:fld>
            <a:endParaRPr lang="en-US"/>
          </a:p>
        </p:txBody>
      </p:sp>
    </p:spTree>
    <p:extLst>
      <p:ext uri="{BB962C8B-B14F-4D97-AF65-F5344CB8AC3E}">
        <p14:creationId xmlns:p14="http://schemas.microsoft.com/office/powerpoint/2010/main" val="295852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A62BD3-C00D-4C08-9B4A-862764F9A883}"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A9033-43B4-495E-9CC2-052EECE3BC38}" type="slidenum">
              <a:rPr lang="en-US" smtClean="0"/>
              <a:t>‹#›</a:t>
            </a:fld>
            <a:endParaRPr lang="en-US"/>
          </a:p>
        </p:txBody>
      </p:sp>
    </p:spTree>
    <p:extLst>
      <p:ext uri="{BB962C8B-B14F-4D97-AF65-F5344CB8AC3E}">
        <p14:creationId xmlns:p14="http://schemas.microsoft.com/office/powerpoint/2010/main" val="2714196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A62BD3-C00D-4C08-9B4A-862764F9A883}"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A9033-43B4-495E-9CC2-052EECE3BC38}" type="slidenum">
              <a:rPr lang="en-US" smtClean="0"/>
              <a:t>‹#›</a:t>
            </a:fld>
            <a:endParaRPr lang="en-US"/>
          </a:p>
        </p:txBody>
      </p:sp>
    </p:spTree>
    <p:extLst>
      <p:ext uri="{BB962C8B-B14F-4D97-AF65-F5344CB8AC3E}">
        <p14:creationId xmlns:p14="http://schemas.microsoft.com/office/powerpoint/2010/main" val="33650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A62BD3-C00D-4C08-9B4A-862764F9A883}"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A9033-43B4-495E-9CC2-052EECE3BC38}" type="slidenum">
              <a:rPr lang="en-US" smtClean="0"/>
              <a:t>‹#›</a:t>
            </a:fld>
            <a:endParaRPr lang="en-US"/>
          </a:p>
        </p:txBody>
      </p:sp>
    </p:spTree>
    <p:extLst>
      <p:ext uri="{BB962C8B-B14F-4D97-AF65-F5344CB8AC3E}">
        <p14:creationId xmlns:p14="http://schemas.microsoft.com/office/powerpoint/2010/main" val="3173455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62BD3-C00D-4C08-9B4A-862764F9A883}"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A9033-43B4-495E-9CC2-052EECE3BC38}" type="slidenum">
              <a:rPr lang="en-US" smtClean="0"/>
              <a:t>‹#›</a:t>
            </a:fld>
            <a:endParaRPr lang="en-US"/>
          </a:p>
        </p:txBody>
      </p:sp>
    </p:spTree>
    <p:extLst>
      <p:ext uri="{BB962C8B-B14F-4D97-AF65-F5344CB8AC3E}">
        <p14:creationId xmlns:p14="http://schemas.microsoft.com/office/powerpoint/2010/main" val="329875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62BD3-C00D-4C08-9B4A-862764F9A883}"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A9033-43B4-495E-9CC2-052EECE3BC38}" type="slidenum">
              <a:rPr lang="en-US" smtClean="0"/>
              <a:t>‹#›</a:t>
            </a:fld>
            <a:endParaRPr lang="en-US"/>
          </a:p>
        </p:txBody>
      </p:sp>
    </p:spTree>
    <p:extLst>
      <p:ext uri="{BB962C8B-B14F-4D97-AF65-F5344CB8AC3E}">
        <p14:creationId xmlns:p14="http://schemas.microsoft.com/office/powerpoint/2010/main" val="2358152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62BD3-C00D-4C08-9B4A-862764F9A883}"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A9033-43B4-495E-9CC2-052EECE3BC38}" type="slidenum">
              <a:rPr lang="en-US" smtClean="0"/>
              <a:t>‹#›</a:t>
            </a:fld>
            <a:endParaRPr lang="en-US"/>
          </a:p>
        </p:txBody>
      </p:sp>
    </p:spTree>
    <p:extLst>
      <p:ext uri="{BB962C8B-B14F-4D97-AF65-F5344CB8AC3E}">
        <p14:creationId xmlns:p14="http://schemas.microsoft.com/office/powerpoint/2010/main" val="373381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62BD3-C00D-4C08-9B4A-862764F9A883}" type="datetimeFigureOut">
              <a:rPr lang="en-US" smtClean="0"/>
              <a:t>7/29/2016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A9033-43B4-495E-9CC2-052EECE3BC38}" type="slidenum">
              <a:rPr lang="en-US" smtClean="0"/>
              <a:t>‹#›</a:t>
            </a:fld>
            <a:endParaRPr lang="en-US"/>
          </a:p>
        </p:txBody>
      </p:sp>
    </p:spTree>
    <p:extLst>
      <p:ext uri="{BB962C8B-B14F-4D97-AF65-F5344CB8AC3E}">
        <p14:creationId xmlns:p14="http://schemas.microsoft.com/office/powerpoint/2010/main" val="4167543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6.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3.png"/><Relationship Id="rId7" Type="http://schemas.openxmlformats.org/officeDocument/2006/relationships/image" Target="../media/image46.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52.png"/><Relationship Id="rId5" Type="http://schemas.openxmlformats.org/officeDocument/2006/relationships/image" Target="../media/image5.png"/><Relationship Id="rId10" Type="http://schemas.openxmlformats.org/officeDocument/2006/relationships/image" Target="../media/image51.png"/><Relationship Id="rId4" Type="http://schemas.openxmlformats.org/officeDocument/2006/relationships/image" Target="../media/image4.png"/><Relationship Id="rId9" Type="http://schemas.openxmlformats.org/officeDocument/2006/relationships/image" Target="../media/image50.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3.png"/><Relationship Id="rId7" Type="http://schemas.openxmlformats.org/officeDocument/2006/relationships/image" Target="../media/image61.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65.jpg"/><Relationship Id="rId5" Type="http://schemas.openxmlformats.org/officeDocument/2006/relationships/image" Target="../media/image5.png"/><Relationship Id="rId10" Type="http://schemas.openxmlformats.org/officeDocument/2006/relationships/image" Target="../media/image64.png"/><Relationship Id="rId4" Type="http://schemas.openxmlformats.org/officeDocument/2006/relationships/image" Target="../media/image4.png"/><Relationship Id="rId9" Type="http://schemas.openxmlformats.org/officeDocument/2006/relationships/image" Target="../media/image63.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6.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3.png"/><Relationship Id="rId7"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0.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1.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3.png"/><Relationship Id="rId7"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3.png"/><Relationship Id="rId7"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6.jp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6.xml"/><Relationship Id="rId16"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7.jpeg"/><Relationship Id="rId5" Type="http://schemas.openxmlformats.org/officeDocument/2006/relationships/image" Target="../media/image5.png"/><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15.jpeg"/><Relationship Id="rId1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gif"/><Relationship Id="rId3" Type="http://schemas.openxmlformats.org/officeDocument/2006/relationships/image" Target="../media/image3.png"/><Relationship Id="rId21" Type="http://schemas.openxmlformats.org/officeDocument/2006/relationships/image" Target="../media/image27.jpe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jpeg"/><Relationship Id="rId25" Type="http://schemas.openxmlformats.org/officeDocument/2006/relationships/image" Target="../media/image31.png"/><Relationship Id="rId2" Type="http://schemas.openxmlformats.org/officeDocument/2006/relationships/notesSlide" Target="../notesSlides/notesSlide7.xml"/><Relationship Id="rId16" Type="http://schemas.openxmlformats.org/officeDocument/2006/relationships/image" Target="../media/image22.jpe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7.jpeg"/><Relationship Id="rId24" Type="http://schemas.openxmlformats.org/officeDocument/2006/relationships/image" Target="../media/image30.png"/><Relationship Id="rId5" Type="http://schemas.openxmlformats.org/officeDocument/2006/relationships/image" Target="../media/image5.png"/><Relationship Id="rId15" Type="http://schemas.openxmlformats.org/officeDocument/2006/relationships/image" Target="../media/image21.jpeg"/><Relationship Id="rId23" Type="http://schemas.openxmlformats.org/officeDocument/2006/relationships/image" Target="../media/image29.jpeg"/><Relationship Id="rId10" Type="http://schemas.openxmlformats.org/officeDocument/2006/relationships/image" Target="../media/image16.png"/><Relationship Id="rId19" Type="http://schemas.openxmlformats.org/officeDocument/2006/relationships/image" Target="../media/image25.jpeg"/><Relationship Id="rId4" Type="http://schemas.openxmlformats.org/officeDocument/2006/relationships/image" Target="../media/image4.png"/><Relationship Id="rId9" Type="http://schemas.openxmlformats.org/officeDocument/2006/relationships/image" Target="../media/image15.jpeg"/><Relationship Id="rId14" Type="http://schemas.openxmlformats.org/officeDocument/2006/relationships/image" Target="../media/image20.jpeg"/><Relationship Id="rId22"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3.png"/><Relationship Id="rId7"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692697"/>
            <a:ext cx="7848872" cy="1224136"/>
          </a:xfrm>
        </p:spPr>
        <p:txBody>
          <a:bodyPr anchor="t">
            <a:noAutofit/>
          </a:bodyPr>
          <a:lstStyle/>
          <a:p>
            <a:pPr algn="l">
              <a:lnSpc>
                <a:spcPct val="80000"/>
              </a:lnSpc>
            </a:pPr>
            <a:r>
              <a:rPr lang="en-US" sz="4800" cap="all" baseline="0" dirty="0" smtClean="0">
                <a:solidFill>
                  <a:schemeClr val="tx1">
                    <a:lumMod val="85000"/>
                    <a:lumOff val="15000"/>
                  </a:schemeClr>
                </a:solidFill>
                <a:latin typeface="Arial Black" panose="020B0A04020102020204" pitchFamily="34" charset="0"/>
                <a:cs typeface="Arial" panose="020B0604020202020204" pitchFamily="34" charset="0"/>
              </a:rPr>
              <a:t>a/b</a:t>
            </a:r>
            <a:r>
              <a:rPr lang="en-US" sz="4800" b="1" dirty="0" smtClean="0"/>
              <a:t> </a:t>
            </a:r>
            <a:r>
              <a:rPr lang="ru-RU" sz="4800" b="1" dirty="0" smtClean="0"/>
              <a:t>тестирование </a:t>
            </a:r>
            <a:r>
              <a:rPr lang="ru-RU" sz="4800" b="1" dirty="0"/>
              <a:t>или как принять верное решение</a:t>
            </a:r>
            <a:endParaRPr lang="en-US" sz="4800" cap="all" baseline="0" dirty="0">
              <a:solidFill>
                <a:schemeClr val="tx1">
                  <a:lumMod val="85000"/>
                  <a:lumOff val="15000"/>
                </a:schemeClr>
              </a:solidFill>
              <a:latin typeface="Arial Black" panose="020B0A0402010202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992" y="6093296"/>
            <a:ext cx="1822408" cy="3397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8563" y="2924944"/>
            <a:ext cx="2990850" cy="1704975"/>
          </a:xfrm>
          <a:prstGeom prst="rect">
            <a:avLst/>
          </a:prstGeom>
        </p:spPr>
      </p:pic>
    </p:spTree>
    <p:extLst>
      <p:ext uri="{BB962C8B-B14F-4D97-AF65-F5344CB8AC3E}">
        <p14:creationId xmlns:p14="http://schemas.microsoft.com/office/powerpoint/2010/main" val="649646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smtClean="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smtClean="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4165306"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sp>
        <p:nvSpPr>
          <p:cNvPr id="16" name="TextBox 15"/>
          <p:cNvSpPr txBox="1"/>
          <p:nvPr/>
        </p:nvSpPr>
        <p:spPr>
          <a:xfrm>
            <a:off x="579165" y="1296812"/>
            <a:ext cx="8025284" cy="1569660"/>
          </a:xfrm>
          <a:prstGeom prst="rect">
            <a:avLst/>
          </a:prstGeom>
          <a:noFill/>
        </p:spPr>
        <p:txBody>
          <a:bodyPr wrap="square" rtlCol="0">
            <a:spAutoFit/>
          </a:bodyPr>
          <a:lstStyle/>
          <a:p>
            <a:pPr indent="457200"/>
            <a:r>
              <a:rPr lang="ru-RU" sz="2400" b="1" i="1" u="sng" dirty="0" smtClean="0">
                <a:latin typeface="Arial Bold" panose="020B0704020202020204" pitchFamily="34" charset="0"/>
                <a:cs typeface="Arial Bold" panose="020B0704020202020204" pitchFamily="34" charset="0"/>
              </a:rPr>
              <a:t>A/B</a:t>
            </a:r>
            <a:r>
              <a:rPr lang="ru-RU" sz="2400" b="1" i="1" u="sng" dirty="0">
                <a:latin typeface="Arial Bold" panose="020B0704020202020204" pitchFamily="34" charset="0"/>
                <a:cs typeface="Arial Bold" panose="020B0704020202020204" pitchFamily="34" charset="0"/>
              </a:rPr>
              <a:t> </a:t>
            </a:r>
            <a:r>
              <a:rPr lang="ru-RU" sz="2400" b="1" i="1" u="sng" dirty="0" smtClean="0">
                <a:latin typeface="Arial Bold" panose="020B0704020202020204" pitchFamily="34" charset="0"/>
                <a:cs typeface="Arial Bold" panose="020B0704020202020204" pitchFamily="34" charset="0"/>
              </a:rPr>
              <a:t>тестирование</a:t>
            </a:r>
            <a:r>
              <a:rPr lang="ru-RU" sz="2400" b="1" i="1" u="sng" dirty="0">
                <a:latin typeface="Arial Bold" panose="020B0704020202020204" pitchFamily="34" charset="0"/>
                <a:cs typeface="Arial Bold" panose="020B0704020202020204" pitchFamily="34" charset="0"/>
              </a:rPr>
              <a:t> </a:t>
            </a:r>
            <a:r>
              <a:rPr lang="ru-RU" sz="2400" dirty="0" smtClean="0">
                <a:latin typeface="Arial Bold" panose="020B0704020202020204" pitchFamily="34" charset="0"/>
                <a:cs typeface="Arial Bold" panose="020B0704020202020204" pitchFamily="34" charset="0"/>
              </a:rPr>
              <a:t>– метод сравнения </a:t>
            </a:r>
            <a:r>
              <a:rPr lang="ru-RU" sz="2400" dirty="0">
                <a:latin typeface="Arial Bold" panose="020B0704020202020204" pitchFamily="34" charset="0"/>
                <a:cs typeface="Arial Bold" panose="020B0704020202020204" pitchFamily="34" charset="0"/>
              </a:rPr>
              <a:t>двух версий веб-страницы или </a:t>
            </a:r>
            <a:r>
              <a:rPr lang="ru-RU" sz="2400" dirty="0" smtClean="0">
                <a:latin typeface="Arial Bold" panose="020B0704020202020204" pitchFamily="34" charset="0"/>
                <a:cs typeface="Arial Bold" panose="020B0704020202020204" pitchFamily="34" charset="0"/>
              </a:rPr>
              <a:t>приложения друг </a:t>
            </a:r>
            <a:r>
              <a:rPr lang="ru-RU" sz="2400" dirty="0">
                <a:latin typeface="Arial Bold" panose="020B0704020202020204" pitchFamily="34" charset="0"/>
                <a:cs typeface="Arial Bold" panose="020B0704020202020204" pitchFamily="34" charset="0"/>
              </a:rPr>
              <a:t>против друга, </a:t>
            </a:r>
            <a:r>
              <a:rPr lang="ru-RU" sz="2400" dirty="0" smtClean="0">
                <a:latin typeface="Arial Bold" panose="020B0704020202020204" pitchFamily="34" charset="0"/>
                <a:cs typeface="Arial Bold" panose="020B0704020202020204" pitchFamily="34" charset="0"/>
              </a:rPr>
              <a:t>для определения какой </a:t>
            </a:r>
            <a:r>
              <a:rPr lang="ru-RU" sz="2400" dirty="0">
                <a:latin typeface="Arial Bold" panose="020B0704020202020204" pitchFamily="34" charset="0"/>
                <a:cs typeface="Arial Bold" panose="020B0704020202020204" pitchFamily="34" charset="0"/>
              </a:rPr>
              <a:t>из них </a:t>
            </a:r>
            <a:r>
              <a:rPr lang="ru-RU" sz="2400" dirty="0" smtClean="0">
                <a:latin typeface="Arial Bold" panose="020B0704020202020204" pitchFamily="34" charset="0"/>
                <a:cs typeface="Arial Bold" panose="020B0704020202020204" pitchFamily="34" charset="0"/>
              </a:rPr>
              <a:t>работает лучше.</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5816" y="2866472"/>
            <a:ext cx="5297848" cy="3123549"/>
          </a:xfrm>
          <a:prstGeom prst="rect">
            <a:avLst/>
          </a:prstGeom>
        </p:spPr>
      </p:pic>
    </p:spTree>
    <p:extLst>
      <p:ext uri="{BB962C8B-B14F-4D97-AF65-F5344CB8AC3E}">
        <p14:creationId xmlns:p14="http://schemas.microsoft.com/office/powerpoint/2010/main" val="4036349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smtClean="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smtClean="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4165306"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sp>
        <p:nvSpPr>
          <p:cNvPr id="16" name="TextBox 15"/>
          <p:cNvSpPr txBox="1"/>
          <p:nvPr/>
        </p:nvSpPr>
        <p:spPr>
          <a:xfrm>
            <a:off x="579164" y="1296812"/>
            <a:ext cx="8298387" cy="3908762"/>
          </a:xfrm>
          <a:prstGeom prst="rect">
            <a:avLst/>
          </a:prstGeom>
          <a:noFill/>
        </p:spPr>
        <p:txBody>
          <a:bodyPr wrap="square" rtlCol="0">
            <a:spAutoFit/>
          </a:bodyPr>
          <a:lstStyle/>
          <a:p>
            <a:r>
              <a:rPr lang="ru-RU" sz="2400" i="1" u="sng" dirty="0" smtClean="0">
                <a:latin typeface="Arial Bold" panose="020B0704020202020204" pitchFamily="34" charset="0"/>
                <a:cs typeface="Arial Bold" panose="020B0704020202020204" pitchFamily="34" charset="0"/>
              </a:rPr>
              <a:t>Почему </a:t>
            </a:r>
            <a:r>
              <a:rPr lang="en-US" sz="2400" i="1" u="sng" dirty="0" smtClean="0">
                <a:latin typeface="Arial Bold" panose="020B0704020202020204" pitchFamily="34" charset="0"/>
                <a:cs typeface="Arial Bold" panose="020B0704020202020204" pitchFamily="34" charset="0"/>
              </a:rPr>
              <a:t>A/B </a:t>
            </a:r>
            <a:r>
              <a:rPr lang="ru-RU" sz="2400" i="1" u="sng" dirty="0" smtClean="0">
                <a:latin typeface="Arial Bold" panose="020B0704020202020204" pitchFamily="34" charset="0"/>
                <a:cs typeface="Arial Bold" panose="020B0704020202020204" pitchFamily="34" charset="0"/>
              </a:rPr>
              <a:t>тестирование важно?</a:t>
            </a:r>
          </a:p>
          <a:p>
            <a:endParaRPr lang="ru-RU" sz="2400" i="1" u="sng" dirty="0">
              <a:latin typeface="Arial Bold" panose="020B0704020202020204" pitchFamily="34" charset="0"/>
              <a:cs typeface="Arial Bold" panose="020B0704020202020204" pitchFamily="34" charset="0"/>
            </a:endParaRPr>
          </a:p>
          <a:p>
            <a:pPr marL="342900" indent="-342900">
              <a:buFont typeface="Arial" panose="020B0604020202020204" pitchFamily="34" charset="0"/>
              <a:buChar char="•"/>
            </a:pPr>
            <a:r>
              <a:rPr lang="ru-RU" sz="2000" dirty="0" smtClean="0">
                <a:latin typeface="Arial Bold" panose="020B0704020202020204" pitchFamily="34" charset="0"/>
                <a:cs typeface="Arial Bold" panose="020B0704020202020204" pitchFamily="34" charset="0"/>
              </a:rPr>
              <a:t>Интернет-магазины хотят, чтобы их товары покупали</a:t>
            </a:r>
          </a:p>
          <a:p>
            <a:endParaRPr lang="ru-RU" sz="2000" dirty="0" smtClean="0">
              <a:latin typeface="Arial Bold" panose="020B0704020202020204" pitchFamily="34" charset="0"/>
              <a:cs typeface="Arial Bold" panose="020B0704020202020204" pitchFamily="34" charset="0"/>
            </a:endParaRPr>
          </a:p>
          <a:p>
            <a:pPr marL="342900" indent="-342900">
              <a:buFont typeface="Arial" panose="020B0604020202020204" pitchFamily="34" charset="0"/>
              <a:buChar char="•"/>
            </a:pPr>
            <a:r>
              <a:rPr lang="en-US" sz="2000" dirty="0" smtClean="0">
                <a:latin typeface="Arial Bold" panose="020B0704020202020204" pitchFamily="34" charset="0"/>
                <a:cs typeface="Arial Bold" panose="020B0704020202020204" pitchFamily="34" charset="0"/>
              </a:rPr>
              <a:t>SaaS </a:t>
            </a:r>
            <a:r>
              <a:rPr lang="ru-RU" sz="2000" dirty="0" smtClean="0">
                <a:latin typeface="Arial Bold" panose="020B0704020202020204" pitchFamily="34" charset="0"/>
                <a:cs typeface="Arial Bold" panose="020B0704020202020204" pitchFamily="34" charset="0"/>
              </a:rPr>
              <a:t>проекты стремятся подписать на свои продукты как можно больше пользователей</a:t>
            </a:r>
          </a:p>
          <a:p>
            <a:endParaRPr lang="ru-RU" sz="2000" dirty="0" smtClean="0">
              <a:latin typeface="Arial Bold" panose="020B0704020202020204" pitchFamily="34" charset="0"/>
              <a:cs typeface="Arial Bold" panose="020B0704020202020204" pitchFamily="34" charset="0"/>
            </a:endParaRPr>
          </a:p>
          <a:p>
            <a:pPr marL="342900" indent="-342900">
              <a:buFont typeface="Arial" panose="020B0604020202020204" pitchFamily="34" charset="0"/>
              <a:buChar char="•"/>
            </a:pPr>
            <a:r>
              <a:rPr lang="ru-RU" sz="2000" dirty="0" smtClean="0">
                <a:latin typeface="Arial Bold" panose="020B0704020202020204" pitchFamily="34" charset="0"/>
                <a:cs typeface="Arial Bold" panose="020B0704020202020204" pitchFamily="34" charset="0"/>
              </a:rPr>
              <a:t>Онлайн СМИ хотят, чтобы их статьи привлекали как можно больше людей, которые будут кликать на рекламу или покупать платную подписку</a:t>
            </a:r>
          </a:p>
          <a:p>
            <a:pPr marL="342900" indent="-342900">
              <a:buFont typeface="Arial" panose="020B0604020202020204" pitchFamily="34" charset="0"/>
              <a:buChar char="•"/>
            </a:pPr>
            <a:endParaRPr lang="ru-RU" sz="2000" dirty="0">
              <a:latin typeface="Arial Bold" panose="020B0704020202020204" pitchFamily="34" charset="0"/>
              <a:cs typeface="Arial Bold" panose="020B0704020202020204" pitchFamily="34" charset="0"/>
            </a:endParaRPr>
          </a:p>
          <a:p>
            <a:pPr marL="342900" indent="-342900">
              <a:buFont typeface="Arial" panose="020B0604020202020204" pitchFamily="34" charset="0"/>
              <a:buChar char="•"/>
            </a:pPr>
            <a:r>
              <a:rPr lang="ru-RU" sz="2000" dirty="0" smtClean="0">
                <a:latin typeface="Arial Bold" panose="020B0704020202020204" pitchFamily="34" charset="0"/>
                <a:cs typeface="Arial Bold" panose="020B0704020202020204" pitchFamily="34" charset="0"/>
              </a:rPr>
              <a:t>И так далее...</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2040" y="4326015"/>
            <a:ext cx="3665253" cy="2094430"/>
          </a:xfrm>
          <a:prstGeom prst="rect">
            <a:avLst/>
          </a:prstGeom>
        </p:spPr>
      </p:pic>
    </p:spTree>
    <p:extLst>
      <p:ext uri="{BB962C8B-B14F-4D97-AF65-F5344CB8AC3E}">
        <p14:creationId xmlns:p14="http://schemas.microsoft.com/office/powerpoint/2010/main" val="1178653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smtClean="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smtClean="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4165306"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sp>
        <p:nvSpPr>
          <p:cNvPr id="16" name="TextBox 15"/>
          <p:cNvSpPr txBox="1"/>
          <p:nvPr/>
        </p:nvSpPr>
        <p:spPr>
          <a:xfrm>
            <a:off x="579164" y="1296812"/>
            <a:ext cx="8298387" cy="3970318"/>
          </a:xfrm>
          <a:prstGeom prst="rect">
            <a:avLst/>
          </a:prstGeom>
          <a:noFill/>
        </p:spPr>
        <p:txBody>
          <a:bodyPr wrap="square" rtlCol="0">
            <a:spAutoFit/>
          </a:bodyPr>
          <a:lstStyle/>
          <a:p>
            <a:r>
              <a:rPr lang="ru-RU" sz="2400" i="1" u="sng" dirty="0" smtClean="0">
                <a:latin typeface="Arial Bold" panose="020B0704020202020204" pitchFamily="34" charset="0"/>
                <a:cs typeface="Arial Bold" panose="020B0704020202020204" pitchFamily="34" charset="0"/>
              </a:rPr>
              <a:t>Какие страницы обычно тестируют?</a:t>
            </a:r>
          </a:p>
          <a:p>
            <a:endParaRPr lang="ru-RU" sz="2400" i="1" u="sng" dirty="0">
              <a:latin typeface="Arial Bold" panose="020B0704020202020204" pitchFamily="34" charset="0"/>
              <a:cs typeface="Arial Bold" panose="020B0704020202020204" pitchFamily="34" charset="0"/>
            </a:endParaRPr>
          </a:p>
          <a:p>
            <a:r>
              <a:rPr lang="ru-RU" sz="2200" i="1" dirty="0" smtClean="0">
                <a:solidFill>
                  <a:srgbClr val="C00000"/>
                </a:solidFill>
                <a:latin typeface="Arial Bold" panose="020B0704020202020204" pitchFamily="34" charset="0"/>
                <a:cs typeface="Arial Bold" panose="020B0704020202020204" pitchFamily="34" charset="0"/>
              </a:rPr>
              <a:t>Чаще всего исследуют:</a:t>
            </a:r>
            <a:endParaRPr lang="ru-RU" sz="2200" i="1" dirty="0">
              <a:solidFill>
                <a:srgbClr val="C00000"/>
              </a:solidFill>
              <a:latin typeface="Arial Bold" panose="020B0704020202020204" pitchFamily="34" charset="0"/>
              <a:cs typeface="Arial Bold" panose="020B0704020202020204" pitchFamily="34" charset="0"/>
            </a:endParaRPr>
          </a:p>
          <a:p>
            <a:pPr marL="342900" indent="-342900">
              <a:buFont typeface="Arial" panose="020B0604020202020204" pitchFamily="34" charset="0"/>
              <a:buChar char="•"/>
            </a:pPr>
            <a:r>
              <a:rPr lang="ru-RU" sz="2000" dirty="0" smtClean="0">
                <a:latin typeface="Arial Bold" panose="020B0704020202020204" pitchFamily="34" charset="0"/>
                <a:cs typeface="Arial Bold" panose="020B0704020202020204" pitchFamily="34" charset="0"/>
              </a:rPr>
              <a:t>главную страницу</a:t>
            </a:r>
          </a:p>
          <a:p>
            <a:pPr marL="342900" indent="-342900">
              <a:buFont typeface="Arial" panose="020B0604020202020204" pitchFamily="34" charset="0"/>
              <a:buChar char="•"/>
            </a:pPr>
            <a:r>
              <a:rPr lang="ru-RU" sz="2000" dirty="0" smtClean="0">
                <a:latin typeface="Arial Bold" panose="020B0704020202020204" pitchFamily="34" charset="0"/>
                <a:cs typeface="Arial Bold" panose="020B0704020202020204" pitchFamily="34" charset="0"/>
              </a:rPr>
              <a:t>страницу регистрации/авторизации</a:t>
            </a:r>
          </a:p>
          <a:p>
            <a:pPr marL="342900" indent="-342900">
              <a:buFont typeface="Arial" panose="020B0604020202020204" pitchFamily="34" charset="0"/>
              <a:buChar char="•"/>
            </a:pPr>
            <a:r>
              <a:rPr lang="ru-RU" sz="2000" dirty="0" smtClean="0">
                <a:latin typeface="Arial Bold" panose="020B0704020202020204" pitchFamily="34" charset="0"/>
                <a:cs typeface="Arial Bold" panose="020B0704020202020204" pitchFamily="34" charset="0"/>
              </a:rPr>
              <a:t>страницу воронки продаж</a:t>
            </a:r>
          </a:p>
          <a:p>
            <a:endParaRPr lang="ru-RU" sz="2000" dirty="0" smtClean="0">
              <a:latin typeface="Arial Bold" panose="020B0704020202020204" pitchFamily="34" charset="0"/>
              <a:cs typeface="Arial Bold" panose="020B0704020202020204" pitchFamily="34" charset="0"/>
            </a:endParaRPr>
          </a:p>
          <a:p>
            <a:endParaRPr lang="ru-RU" sz="2000" dirty="0">
              <a:latin typeface="Arial Bold" panose="020B0704020202020204" pitchFamily="34" charset="0"/>
              <a:cs typeface="Arial Bold" panose="020B0704020202020204" pitchFamily="34" charset="0"/>
            </a:endParaRPr>
          </a:p>
          <a:p>
            <a:r>
              <a:rPr lang="ru-RU" sz="2200" i="1" dirty="0" smtClean="0">
                <a:solidFill>
                  <a:srgbClr val="00B050"/>
                </a:solidFill>
                <a:latin typeface="Arial Bold" panose="020B0704020202020204" pitchFamily="34" charset="0"/>
                <a:cs typeface="Arial Bold" panose="020B0704020202020204" pitchFamily="34" charset="0"/>
              </a:rPr>
              <a:t>Прежде всего стоит исследовать:</a:t>
            </a:r>
          </a:p>
          <a:p>
            <a:pPr marL="342900" indent="-342900">
              <a:buFont typeface="Arial" panose="020B0604020202020204" pitchFamily="34" charset="0"/>
              <a:buChar char="•"/>
            </a:pPr>
            <a:r>
              <a:rPr lang="ru-RU" sz="2000" dirty="0">
                <a:latin typeface="Arial Bold" panose="020B0704020202020204" pitchFamily="34" charset="0"/>
                <a:cs typeface="Arial Bold" panose="020B0704020202020204" pitchFamily="34" charset="0"/>
              </a:rPr>
              <a:t>с</a:t>
            </a:r>
            <a:r>
              <a:rPr lang="ru-RU" sz="2000" dirty="0" smtClean="0">
                <a:latin typeface="Arial Bold" panose="020B0704020202020204" pitchFamily="34" charset="0"/>
                <a:cs typeface="Arial Bold" panose="020B0704020202020204" pitchFamily="34" charset="0"/>
              </a:rPr>
              <a:t>амые посещаемые страницы сайта</a:t>
            </a:r>
          </a:p>
          <a:p>
            <a:pPr marL="342900" indent="-342900">
              <a:buFont typeface="Arial" panose="020B0604020202020204" pitchFamily="34" charset="0"/>
              <a:buChar char="•"/>
            </a:pPr>
            <a:r>
              <a:rPr lang="ru-RU" sz="2000" dirty="0">
                <a:latin typeface="Arial Bold" panose="020B0704020202020204" pitchFamily="34" charset="0"/>
                <a:cs typeface="Arial Bold" panose="020B0704020202020204" pitchFamily="34" charset="0"/>
              </a:rPr>
              <a:t>с</a:t>
            </a:r>
            <a:r>
              <a:rPr lang="ru-RU" sz="2000" dirty="0" smtClean="0">
                <a:latin typeface="Arial Bold" panose="020B0704020202020204" pitchFamily="34" charset="0"/>
                <a:cs typeface="Arial Bold" panose="020B0704020202020204" pitchFamily="34" charset="0"/>
              </a:rPr>
              <a:t>траницы с дорогими визитами</a:t>
            </a:r>
          </a:p>
          <a:p>
            <a:pPr marL="342900" indent="-342900">
              <a:buFont typeface="Arial" panose="020B0604020202020204" pitchFamily="34" charset="0"/>
              <a:buChar char="•"/>
            </a:pPr>
            <a:r>
              <a:rPr lang="ru-RU" sz="2000" dirty="0">
                <a:latin typeface="Arial Bold" panose="020B0704020202020204" pitchFamily="34" charset="0"/>
                <a:cs typeface="Arial Bold" panose="020B0704020202020204" pitchFamily="34" charset="0"/>
              </a:rPr>
              <a:t>с</a:t>
            </a:r>
            <a:r>
              <a:rPr lang="ru-RU" sz="2000" dirty="0" smtClean="0">
                <a:latin typeface="Arial Bold" panose="020B0704020202020204" pitchFamily="34" charset="0"/>
                <a:cs typeface="Arial Bold" panose="020B0704020202020204" pitchFamily="34" charset="0"/>
              </a:rPr>
              <a:t>траницы с высоким показателем отказов</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2765" y="2299892"/>
            <a:ext cx="2143125" cy="2371725"/>
          </a:xfrm>
          <a:prstGeom prst="rect">
            <a:avLst/>
          </a:prstGeom>
        </p:spPr>
      </p:pic>
    </p:spTree>
    <p:extLst>
      <p:ext uri="{BB962C8B-B14F-4D97-AF65-F5344CB8AC3E}">
        <p14:creationId xmlns:p14="http://schemas.microsoft.com/office/powerpoint/2010/main" val="4043845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smtClean="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smtClean="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4165306"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sp>
        <p:nvSpPr>
          <p:cNvPr id="16" name="TextBox 15"/>
          <p:cNvSpPr txBox="1"/>
          <p:nvPr/>
        </p:nvSpPr>
        <p:spPr>
          <a:xfrm>
            <a:off x="579164" y="1296812"/>
            <a:ext cx="8298387" cy="4985980"/>
          </a:xfrm>
          <a:prstGeom prst="rect">
            <a:avLst/>
          </a:prstGeom>
          <a:noFill/>
        </p:spPr>
        <p:txBody>
          <a:bodyPr wrap="square" rtlCol="0">
            <a:spAutoFit/>
          </a:bodyPr>
          <a:lstStyle/>
          <a:p>
            <a:r>
              <a:rPr lang="ru-RU" sz="2400" i="1" u="sng" dirty="0" smtClean="0">
                <a:latin typeface="Arial Bold" panose="020B0704020202020204" pitchFamily="34" charset="0"/>
                <a:cs typeface="Arial Bold" panose="020B0704020202020204" pitchFamily="34" charset="0"/>
              </a:rPr>
              <a:t>Какие элементы можно тестировать?</a:t>
            </a:r>
          </a:p>
          <a:p>
            <a:endParaRPr lang="ru-RU" sz="2400" i="1" u="sng" dirty="0" smtClean="0">
              <a:latin typeface="Arial Bold" panose="020B0704020202020204" pitchFamily="34" charset="0"/>
              <a:cs typeface="Arial Bold" panose="020B0704020202020204" pitchFamily="34" charset="0"/>
            </a:endParaRPr>
          </a:p>
          <a:p>
            <a:pPr marL="342900" indent="-342900">
              <a:lnSpc>
                <a:spcPct val="150000"/>
              </a:lnSpc>
              <a:buFont typeface="Arial" panose="020B0604020202020204" pitchFamily="34" charset="0"/>
              <a:buChar char="•"/>
            </a:pPr>
            <a:r>
              <a:rPr lang="ru-RU" sz="2000" dirty="0" smtClean="0">
                <a:latin typeface="Arial Bold" panose="020B0704020202020204" pitchFamily="34" charset="0"/>
                <a:cs typeface="Arial Bold" panose="020B0704020202020204" pitchFamily="34" charset="0"/>
              </a:rPr>
              <a:t>Заголовки и подзаголовки</a:t>
            </a:r>
          </a:p>
          <a:p>
            <a:pPr marL="342900" indent="-342900">
              <a:lnSpc>
                <a:spcPct val="150000"/>
              </a:lnSpc>
              <a:buFont typeface="Arial" panose="020B0604020202020204" pitchFamily="34" charset="0"/>
              <a:buChar char="•"/>
            </a:pPr>
            <a:r>
              <a:rPr lang="ru-RU" sz="2000" dirty="0" smtClean="0">
                <a:latin typeface="Arial Bold" panose="020B0704020202020204" pitchFamily="34" charset="0"/>
                <a:cs typeface="Arial Bold" panose="020B0704020202020204" pitchFamily="34" charset="0"/>
              </a:rPr>
              <a:t>Тексты</a:t>
            </a:r>
          </a:p>
          <a:p>
            <a:pPr marL="342900" indent="-342900">
              <a:lnSpc>
                <a:spcPct val="150000"/>
              </a:lnSpc>
              <a:buFont typeface="Arial" panose="020B0604020202020204" pitchFamily="34" charset="0"/>
              <a:buChar char="•"/>
            </a:pPr>
            <a:r>
              <a:rPr lang="ru-RU" sz="2000" dirty="0" smtClean="0">
                <a:latin typeface="Arial Bold" panose="020B0704020202020204" pitchFamily="34" charset="0"/>
                <a:cs typeface="Arial Bold" panose="020B0704020202020204" pitchFamily="34" charset="0"/>
              </a:rPr>
              <a:t>Кнопки призыва к действию (</a:t>
            </a:r>
            <a:r>
              <a:rPr lang="en-US" sz="2000" dirty="0" smtClean="0">
                <a:latin typeface="Arial Bold" panose="020B0704020202020204" pitchFamily="34" charset="0"/>
                <a:cs typeface="Arial Bold" panose="020B0704020202020204" pitchFamily="34" charset="0"/>
              </a:rPr>
              <a:t>CTA-buttons</a:t>
            </a:r>
            <a:r>
              <a:rPr lang="ru-RU" sz="2000" dirty="0" smtClean="0">
                <a:latin typeface="Arial Bold" panose="020B0704020202020204" pitchFamily="34" charset="0"/>
                <a:cs typeface="Arial Bold" panose="020B0704020202020204" pitchFamily="34" charset="0"/>
              </a:rPr>
              <a:t>)</a:t>
            </a:r>
            <a:endParaRPr lang="en-US" sz="2000" dirty="0" smtClean="0">
              <a:latin typeface="Arial Bold" panose="020B0704020202020204" pitchFamily="34" charset="0"/>
              <a:cs typeface="Arial Bold" panose="020B0704020202020204" pitchFamily="34" charset="0"/>
            </a:endParaRPr>
          </a:p>
          <a:p>
            <a:pPr marL="342900" indent="-342900">
              <a:lnSpc>
                <a:spcPct val="150000"/>
              </a:lnSpc>
              <a:buFont typeface="Arial" panose="020B0604020202020204" pitchFamily="34" charset="0"/>
              <a:buChar char="•"/>
            </a:pPr>
            <a:r>
              <a:rPr lang="ru-RU" sz="2000" dirty="0" smtClean="0">
                <a:latin typeface="Arial Bold" panose="020B0704020202020204" pitchFamily="34" charset="0"/>
                <a:cs typeface="Arial Bold" panose="020B0704020202020204" pitchFamily="34" charset="0"/>
              </a:rPr>
              <a:t>Текст на кнопках призыва к действию</a:t>
            </a:r>
          </a:p>
          <a:p>
            <a:pPr marL="342900" indent="-342900">
              <a:lnSpc>
                <a:spcPct val="150000"/>
              </a:lnSpc>
              <a:buFont typeface="Arial" panose="020B0604020202020204" pitchFamily="34" charset="0"/>
              <a:buChar char="•"/>
            </a:pPr>
            <a:r>
              <a:rPr lang="ru-RU" sz="2000" dirty="0" smtClean="0">
                <a:latin typeface="Arial Bold" panose="020B0704020202020204" pitchFamily="34" charset="0"/>
                <a:cs typeface="Arial Bold" panose="020B0704020202020204" pitchFamily="34" charset="0"/>
              </a:rPr>
              <a:t>Баннеры</a:t>
            </a:r>
          </a:p>
          <a:p>
            <a:pPr marL="342900" indent="-342900">
              <a:lnSpc>
                <a:spcPct val="150000"/>
              </a:lnSpc>
              <a:buFont typeface="Arial" panose="020B0604020202020204" pitchFamily="34" charset="0"/>
              <a:buChar char="•"/>
            </a:pPr>
            <a:r>
              <a:rPr lang="ru-RU" sz="2000" dirty="0" smtClean="0">
                <a:latin typeface="Arial Bold" panose="020B0704020202020204" pitchFamily="34" charset="0"/>
                <a:cs typeface="Arial Bold" panose="020B0704020202020204" pitchFamily="34" charset="0"/>
              </a:rPr>
              <a:t>Изображения</a:t>
            </a:r>
          </a:p>
          <a:p>
            <a:pPr marL="342900" indent="-342900">
              <a:lnSpc>
                <a:spcPct val="150000"/>
              </a:lnSpc>
              <a:buFont typeface="Arial" panose="020B0604020202020204" pitchFamily="34" charset="0"/>
              <a:buChar char="•"/>
            </a:pPr>
            <a:r>
              <a:rPr lang="ru-RU" sz="2000" dirty="0" smtClean="0">
                <a:latin typeface="Arial Bold" panose="020B0704020202020204" pitchFamily="34" charset="0"/>
                <a:cs typeface="Arial Bold" panose="020B0704020202020204" pitchFamily="34" charset="0"/>
              </a:rPr>
              <a:t>Формы для регистрации</a:t>
            </a:r>
          </a:p>
          <a:p>
            <a:pPr marL="342900" indent="-342900">
              <a:lnSpc>
                <a:spcPct val="150000"/>
              </a:lnSpc>
              <a:buFont typeface="Arial" panose="020B0604020202020204" pitchFamily="34" charset="0"/>
              <a:buChar char="•"/>
            </a:pPr>
            <a:r>
              <a:rPr lang="ru-RU" sz="2000" dirty="0" smtClean="0">
                <a:latin typeface="Arial Bold" panose="020B0704020202020204" pitchFamily="34" charset="0"/>
                <a:cs typeface="Arial Bold" panose="020B0704020202020204" pitchFamily="34" charset="0"/>
              </a:rPr>
              <a:t>Логотипы</a:t>
            </a:r>
          </a:p>
          <a:p>
            <a:pPr marL="342900" indent="-342900">
              <a:lnSpc>
                <a:spcPct val="150000"/>
              </a:lnSpc>
              <a:buFont typeface="Arial" panose="020B0604020202020204" pitchFamily="34" charset="0"/>
              <a:buChar char="•"/>
            </a:pPr>
            <a:r>
              <a:rPr lang="ru-RU" sz="2000" dirty="0" smtClean="0">
                <a:latin typeface="Arial Bold" panose="020B0704020202020204" pitchFamily="34" charset="0"/>
                <a:cs typeface="Arial Bold" panose="020B0704020202020204" pitchFamily="34" charset="0"/>
              </a:rPr>
              <a:t>И другое...</a:t>
            </a: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9578" y="3552645"/>
            <a:ext cx="2926086" cy="2377445"/>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23379" y="2262504"/>
            <a:ext cx="2354172" cy="830042"/>
          </a:xfrm>
          <a:prstGeom prst="rect">
            <a:avLst/>
          </a:prstGeom>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l="19288" t="9680" r="17713" b="8420"/>
          <a:stretch/>
        </p:blipFill>
        <p:spPr>
          <a:xfrm>
            <a:off x="4211960" y="4991818"/>
            <a:ext cx="1526136" cy="1239986"/>
          </a:xfrm>
          <a:prstGeom prst="rect">
            <a:avLst/>
          </a:prstGeom>
        </p:spPr>
      </p:pic>
    </p:spTree>
    <p:extLst>
      <p:ext uri="{BB962C8B-B14F-4D97-AF65-F5344CB8AC3E}">
        <p14:creationId xmlns:p14="http://schemas.microsoft.com/office/powerpoint/2010/main" val="2278468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smtClean="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smtClean="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4165306"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sp>
        <p:nvSpPr>
          <p:cNvPr id="16" name="TextBox 15"/>
          <p:cNvSpPr txBox="1"/>
          <p:nvPr/>
        </p:nvSpPr>
        <p:spPr>
          <a:xfrm>
            <a:off x="579165" y="1296812"/>
            <a:ext cx="8025284" cy="2554545"/>
          </a:xfrm>
          <a:prstGeom prst="rect">
            <a:avLst/>
          </a:prstGeom>
          <a:noFill/>
        </p:spPr>
        <p:txBody>
          <a:bodyPr wrap="square" rtlCol="0">
            <a:spAutoFit/>
          </a:bodyPr>
          <a:lstStyle/>
          <a:p>
            <a:r>
              <a:rPr lang="ru-RU" sz="2800" b="1" i="1" u="sng" dirty="0" smtClean="0">
                <a:latin typeface="Arial Bold" panose="020B0704020202020204" pitchFamily="34" charset="0"/>
                <a:cs typeface="Arial Bold" panose="020B0704020202020204" pitchFamily="34" charset="0"/>
              </a:rPr>
              <a:t>Что планируем повышать?</a:t>
            </a:r>
          </a:p>
          <a:p>
            <a:endParaRPr lang="ru-RU" sz="2400" b="1" i="1" u="sng" dirty="0">
              <a:latin typeface="Arial Bold" panose="020B0704020202020204" pitchFamily="34" charset="0"/>
              <a:cs typeface="Arial Bold" panose="020B0704020202020204" pitchFamily="34" charset="0"/>
            </a:endParaRPr>
          </a:p>
          <a:p>
            <a:pPr marL="342900" indent="-342900">
              <a:lnSpc>
                <a:spcPct val="150000"/>
              </a:lnSpc>
              <a:buFont typeface="Arial" panose="020B0604020202020204" pitchFamily="34" charset="0"/>
              <a:buChar char="•"/>
            </a:pPr>
            <a:r>
              <a:rPr lang="ru-RU" sz="2400" dirty="0" smtClean="0">
                <a:latin typeface="Arial Bold" panose="020B0704020202020204" pitchFamily="34" charset="0"/>
                <a:cs typeface="Arial Bold" panose="020B0704020202020204" pitchFamily="34" charset="0"/>
              </a:rPr>
              <a:t>Конверсию продукта</a:t>
            </a:r>
          </a:p>
          <a:p>
            <a:pPr marL="342900" indent="-342900">
              <a:lnSpc>
                <a:spcPct val="150000"/>
              </a:lnSpc>
              <a:buFont typeface="Arial" panose="020B0604020202020204" pitchFamily="34" charset="0"/>
              <a:buChar char="•"/>
            </a:pPr>
            <a:r>
              <a:rPr lang="ru-RU" sz="2400" dirty="0" smtClean="0">
                <a:latin typeface="Arial Bold" panose="020B0704020202020204" pitchFamily="34" charset="0"/>
                <a:cs typeface="Arial Bold" panose="020B0704020202020204" pitchFamily="34" charset="0"/>
              </a:rPr>
              <a:t>Экономические метрики</a:t>
            </a:r>
          </a:p>
          <a:p>
            <a:pPr marL="342900" indent="-342900">
              <a:lnSpc>
                <a:spcPct val="150000"/>
              </a:lnSpc>
              <a:buFont typeface="Arial" panose="020B0604020202020204" pitchFamily="34" charset="0"/>
              <a:buChar char="•"/>
            </a:pPr>
            <a:r>
              <a:rPr lang="ru-RU" sz="2400" dirty="0" smtClean="0">
                <a:latin typeface="Arial Bold" panose="020B0704020202020204" pitchFamily="34" charset="0"/>
                <a:cs typeface="Arial Bold" panose="020B0704020202020204" pitchFamily="34" charset="0"/>
              </a:rPr>
              <a:t>Поведенческие факторы</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1048" y="3202854"/>
            <a:ext cx="4191000" cy="3028950"/>
          </a:xfrm>
          <a:prstGeom prst="rect">
            <a:avLst/>
          </a:prstGeom>
        </p:spPr>
      </p:pic>
    </p:spTree>
    <p:extLst>
      <p:ext uri="{BB962C8B-B14F-4D97-AF65-F5344CB8AC3E}">
        <p14:creationId xmlns:p14="http://schemas.microsoft.com/office/powerpoint/2010/main" val="3317209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smtClean="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smtClean="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4165306"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sp>
        <p:nvSpPr>
          <p:cNvPr id="16" name="TextBox 15"/>
          <p:cNvSpPr txBox="1"/>
          <p:nvPr/>
        </p:nvSpPr>
        <p:spPr>
          <a:xfrm>
            <a:off x="579165" y="1296812"/>
            <a:ext cx="8025284" cy="2246769"/>
          </a:xfrm>
          <a:prstGeom prst="rect">
            <a:avLst/>
          </a:prstGeom>
          <a:noFill/>
        </p:spPr>
        <p:txBody>
          <a:bodyPr wrap="square" rtlCol="0">
            <a:spAutoFit/>
          </a:bodyPr>
          <a:lstStyle/>
          <a:p>
            <a:pPr algn="ctr"/>
            <a:r>
              <a:rPr lang="ru-RU" sz="2800" b="1" dirty="0" smtClean="0">
                <a:latin typeface="Arial Bold" panose="020B0704020202020204" pitchFamily="34" charset="0"/>
                <a:cs typeface="Arial Bold" panose="020B0704020202020204" pitchFamily="34" charset="0"/>
              </a:rPr>
              <a:t>Анализ поведения аудитории</a:t>
            </a:r>
          </a:p>
          <a:p>
            <a:pPr algn="ctr"/>
            <a:endParaRPr lang="ru-RU" sz="2800" b="1" dirty="0">
              <a:latin typeface="Arial Bold" panose="020B0704020202020204" pitchFamily="34" charset="0"/>
              <a:cs typeface="Arial Bold" panose="020B0704020202020204" pitchFamily="34" charset="0"/>
            </a:endParaRPr>
          </a:p>
          <a:p>
            <a:pPr algn="ctr"/>
            <a:endParaRPr lang="ru-RU" sz="2800" b="1" dirty="0" smtClean="0">
              <a:latin typeface="Arial Bold" panose="020B0704020202020204" pitchFamily="34" charset="0"/>
              <a:cs typeface="Arial Bold" panose="020B0704020202020204" pitchFamily="34" charset="0"/>
            </a:endParaRPr>
          </a:p>
          <a:p>
            <a:pPr algn="ctr"/>
            <a:r>
              <a:rPr lang="ru-RU" sz="2800" b="1" dirty="0" smtClean="0">
                <a:latin typeface="Arial Bold" panose="020B0704020202020204" pitchFamily="34" charset="0"/>
                <a:cs typeface="Arial Bold" panose="020B0704020202020204" pitchFamily="34" charset="0"/>
              </a:rPr>
              <a:t>Разработка гипотез на основе проанализированных данных</a:t>
            </a:r>
          </a:p>
        </p:txBody>
      </p:sp>
      <p:sp>
        <p:nvSpPr>
          <p:cNvPr id="4" name="Стрелка вниз 3"/>
          <p:cNvSpPr/>
          <p:nvPr/>
        </p:nvSpPr>
        <p:spPr>
          <a:xfrm>
            <a:off x="4411787" y="1941417"/>
            <a:ext cx="360040" cy="60733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p:cNvSpPr/>
          <p:nvPr/>
        </p:nvSpPr>
        <p:spPr>
          <a:xfrm>
            <a:off x="2357754" y="4509373"/>
            <a:ext cx="972108" cy="432048"/>
          </a:xfrm>
          <a:prstGeom prst="rightArrow">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6567" y="4387214"/>
            <a:ext cx="2377802" cy="652245"/>
          </a:xfrm>
          <a:prstGeom prst="rect">
            <a:avLst/>
          </a:prstGeom>
        </p:spPr>
      </p:pic>
      <p:pic>
        <p:nvPicPr>
          <p:cNvPr id="7" name="Рисунок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106" y="4374549"/>
            <a:ext cx="1829943" cy="639980"/>
          </a:xfrm>
          <a:prstGeom prst="rect">
            <a:avLst/>
          </a:prstGeom>
        </p:spPr>
      </p:pic>
      <p:sp>
        <p:nvSpPr>
          <p:cNvPr id="17" name="Стрелка вправо 16"/>
          <p:cNvSpPr/>
          <p:nvPr/>
        </p:nvSpPr>
        <p:spPr>
          <a:xfrm>
            <a:off x="6003120" y="4509373"/>
            <a:ext cx="972108" cy="432048"/>
          </a:xfrm>
          <a:prstGeom prst="rightArrow">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46925" y="4030189"/>
            <a:ext cx="1291900" cy="1392537"/>
          </a:xfrm>
          <a:prstGeom prst="rect">
            <a:avLst/>
          </a:prstGeom>
        </p:spPr>
      </p:pic>
    </p:spTree>
    <p:extLst>
      <p:ext uri="{BB962C8B-B14F-4D97-AF65-F5344CB8AC3E}">
        <p14:creationId xmlns:p14="http://schemas.microsoft.com/office/powerpoint/2010/main" val="2491521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smtClean="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4597353"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sp>
        <p:nvSpPr>
          <p:cNvPr id="18" name="TextBox 17"/>
          <p:cNvSpPr txBox="1"/>
          <p:nvPr/>
        </p:nvSpPr>
        <p:spPr>
          <a:xfrm>
            <a:off x="833552" y="3220174"/>
            <a:ext cx="8320225" cy="2708434"/>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ru-RU" sz="2000" dirty="0">
                <a:latin typeface="Arial Bold"/>
              </a:rPr>
              <a:t>Количество совершенных покупок</a:t>
            </a:r>
          </a:p>
          <a:p>
            <a:pPr marL="342900" indent="-342900">
              <a:spcBef>
                <a:spcPts val="1200"/>
              </a:spcBef>
              <a:buFont typeface="Arial" panose="020B0604020202020204" pitchFamily="34" charset="0"/>
              <a:buChar char="•"/>
            </a:pPr>
            <a:r>
              <a:rPr lang="ru-RU" sz="2000" dirty="0">
                <a:latin typeface="Arial Bold"/>
              </a:rPr>
              <a:t>Количество кликов на кнопку </a:t>
            </a:r>
            <a:r>
              <a:rPr lang="en-US" sz="2000" b="1">
                <a:latin typeface="Arial Bold"/>
              </a:rPr>
              <a:t>Buy Now!</a:t>
            </a:r>
          </a:p>
          <a:p>
            <a:pPr marL="342900" indent="-342900">
              <a:spcBef>
                <a:spcPts val="1200"/>
              </a:spcBef>
              <a:buFont typeface="Arial" panose="020B0604020202020204" pitchFamily="34" charset="0"/>
              <a:buChar char="•"/>
            </a:pPr>
            <a:r>
              <a:rPr lang="ru-RU" sz="2000">
                <a:latin typeface="Arial Bold"/>
              </a:rPr>
              <a:t>Количество переходов пользователей на детальную страницу</a:t>
            </a:r>
          </a:p>
          <a:p>
            <a:pPr marL="342900" indent="-342900">
              <a:spcBef>
                <a:spcPts val="1200"/>
              </a:spcBef>
              <a:buFont typeface="Arial" panose="020B0604020202020204" pitchFamily="34" charset="0"/>
              <a:buChar char="•"/>
            </a:pPr>
            <a:r>
              <a:rPr lang="ru-RU" sz="2000" dirty="0">
                <a:latin typeface="Arial Bold"/>
              </a:rPr>
              <a:t>Количество оплаченных броней отеля</a:t>
            </a:r>
          </a:p>
          <a:p>
            <a:pPr marL="342900" indent="-342900">
              <a:spcBef>
                <a:spcPts val="1200"/>
              </a:spcBef>
              <a:buFont typeface="Arial" panose="020B0604020202020204" pitchFamily="34" charset="0"/>
              <a:buChar char="•"/>
            </a:pPr>
            <a:r>
              <a:rPr lang="ru-RU" sz="2000" dirty="0">
                <a:latin typeface="Arial Bold"/>
              </a:rPr>
              <a:t>Количество движений пользователя по карте</a:t>
            </a:r>
          </a:p>
          <a:p>
            <a:pPr marL="342900" indent="-342900">
              <a:spcBef>
                <a:spcPts val="1200"/>
              </a:spcBef>
              <a:buFont typeface="Arial" panose="020B0604020202020204" pitchFamily="34" charset="0"/>
              <a:buChar char="•"/>
            </a:pPr>
            <a:r>
              <a:rPr lang="ru-RU" sz="2000" dirty="0">
                <a:latin typeface="Arial Bold"/>
              </a:rPr>
              <a:t>…</a:t>
            </a:r>
          </a:p>
        </p:txBody>
      </p:sp>
      <p:sp>
        <p:nvSpPr>
          <p:cNvPr id="19" name="TextBox 18"/>
          <p:cNvSpPr txBox="1"/>
          <p:nvPr/>
        </p:nvSpPr>
        <p:spPr>
          <a:xfrm>
            <a:off x="381106" y="1268760"/>
            <a:ext cx="7533281" cy="461665"/>
          </a:xfrm>
          <a:prstGeom prst="rect">
            <a:avLst/>
          </a:prstGeom>
          <a:noFill/>
        </p:spPr>
        <p:txBody>
          <a:bodyPr wrap="none" rtlCol="0">
            <a:spAutoFit/>
          </a:bodyPr>
          <a:lstStyle/>
          <a:p>
            <a:pPr>
              <a:spcBef>
                <a:spcPts val="1200"/>
              </a:spcBef>
            </a:pPr>
            <a:r>
              <a:rPr lang="ru-RU" sz="2400" dirty="0" smtClean="0">
                <a:latin typeface="Arial Bold"/>
              </a:rPr>
              <a:t>     Фиксирование исходных статистических данных</a:t>
            </a:r>
            <a:endParaRPr lang="ru-RU" sz="2400" dirty="0">
              <a:latin typeface="Arial Bold"/>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049" y="967791"/>
            <a:ext cx="924694" cy="924694"/>
          </a:xfrm>
          <a:prstGeom prst="rect">
            <a:avLst/>
          </a:prstGeom>
        </p:spPr>
      </p:pic>
      <p:sp>
        <p:nvSpPr>
          <p:cNvPr id="17" name="TextBox 16"/>
          <p:cNvSpPr txBox="1"/>
          <p:nvPr/>
        </p:nvSpPr>
        <p:spPr>
          <a:xfrm>
            <a:off x="381106" y="1913173"/>
            <a:ext cx="5805051" cy="461665"/>
          </a:xfrm>
          <a:prstGeom prst="rect">
            <a:avLst/>
          </a:prstGeom>
          <a:noFill/>
        </p:spPr>
        <p:txBody>
          <a:bodyPr wrap="none" rtlCol="0">
            <a:spAutoFit/>
          </a:bodyPr>
          <a:lstStyle/>
          <a:p>
            <a:pPr>
              <a:spcBef>
                <a:spcPts val="1200"/>
              </a:spcBef>
            </a:pPr>
            <a:r>
              <a:rPr lang="ru-RU" sz="2400" dirty="0" smtClean="0">
                <a:latin typeface="Arial Bold"/>
              </a:rPr>
              <a:t>     Создание тестовых версий страниц </a:t>
            </a:r>
            <a:endParaRPr lang="ru-RU" sz="2400" dirty="0">
              <a:latin typeface="Arial Bold"/>
            </a:endParaRPr>
          </a:p>
        </p:txBody>
      </p:sp>
      <p:pic>
        <p:nvPicPr>
          <p:cNvPr id="23"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049" y="1612204"/>
            <a:ext cx="924694" cy="924694"/>
          </a:xfrm>
          <a:prstGeom prst="rect">
            <a:avLst/>
          </a:prstGeom>
        </p:spPr>
      </p:pic>
      <p:sp>
        <p:nvSpPr>
          <p:cNvPr id="24" name="TextBox 23"/>
          <p:cNvSpPr txBox="1"/>
          <p:nvPr/>
        </p:nvSpPr>
        <p:spPr>
          <a:xfrm>
            <a:off x="381106" y="2557586"/>
            <a:ext cx="5591467" cy="461665"/>
          </a:xfrm>
          <a:prstGeom prst="rect">
            <a:avLst/>
          </a:prstGeom>
          <a:noFill/>
        </p:spPr>
        <p:txBody>
          <a:bodyPr wrap="none" rtlCol="0">
            <a:spAutoFit/>
          </a:bodyPr>
          <a:lstStyle/>
          <a:p>
            <a:pPr>
              <a:spcBef>
                <a:spcPts val="1200"/>
              </a:spcBef>
            </a:pPr>
            <a:r>
              <a:rPr lang="ru-RU" sz="2400" dirty="0" smtClean="0">
                <a:latin typeface="Arial Bold"/>
              </a:rPr>
              <a:t>     Определение измеряемых метрик:</a:t>
            </a:r>
            <a:endParaRPr lang="ru-RU" sz="2400" dirty="0">
              <a:latin typeface="Arial Bold"/>
            </a:endParaRPr>
          </a:p>
        </p:txBody>
      </p:sp>
      <p:pic>
        <p:nvPicPr>
          <p:cNvPr id="2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049" y="2256617"/>
            <a:ext cx="924694" cy="924694"/>
          </a:xfrm>
          <a:prstGeom prst="rect">
            <a:avLst/>
          </a:prstGeom>
        </p:spPr>
      </p:pic>
    </p:spTree>
    <p:extLst>
      <p:ext uri="{BB962C8B-B14F-4D97-AF65-F5344CB8AC3E}">
        <p14:creationId xmlns:p14="http://schemas.microsoft.com/office/powerpoint/2010/main" val="2754455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smtClean="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4525345"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106" y="1988840"/>
            <a:ext cx="4105068" cy="3259424"/>
          </a:xfrm>
          <a:prstGeom prst="rect">
            <a:avLst/>
          </a:prstGeom>
        </p:spPr>
      </p:pic>
      <p:pic>
        <p:nvPicPr>
          <p:cNvPr id="5" name="Picture 4"/>
          <p:cNvPicPr>
            <a:picLocks noChangeAspect="1"/>
          </p:cNvPicPr>
          <p:nvPr/>
        </p:nvPicPr>
        <p:blipFill rotWithShape="1">
          <a:blip r:embed="rId8">
            <a:extLst>
              <a:ext uri="{28A0092B-C50C-407E-A947-70E740481C1C}">
                <a14:useLocalDpi xmlns:a14="http://schemas.microsoft.com/office/drawing/2010/main" val="0"/>
              </a:ext>
            </a:extLst>
          </a:blip>
          <a:srcRect l="3230" t="2295" r="3103" b="5961"/>
          <a:stretch/>
        </p:blipFill>
        <p:spPr>
          <a:xfrm>
            <a:off x="4722724" y="2202111"/>
            <a:ext cx="4176465" cy="2880320"/>
          </a:xfrm>
          <a:prstGeom prst="rect">
            <a:avLst/>
          </a:prstGeom>
        </p:spPr>
      </p:pic>
    </p:spTree>
    <p:extLst>
      <p:ext uri="{BB962C8B-B14F-4D97-AF65-F5344CB8AC3E}">
        <p14:creationId xmlns:p14="http://schemas.microsoft.com/office/powerpoint/2010/main" val="1878844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smtClean="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1"/>
            <a:ext cx="4957393" cy="235588"/>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sp>
        <p:nvSpPr>
          <p:cNvPr id="10" name="TextBox 9"/>
          <p:cNvSpPr txBox="1"/>
          <p:nvPr/>
        </p:nvSpPr>
        <p:spPr>
          <a:xfrm>
            <a:off x="381106" y="1268760"/>
            <a:ext cx="3958135" cy="584775"/>
          </a:xfrm>
          <a:prstGeom prst="rect">
            <a:avLst/>
          </a:prstGeom>
          <a:noFill/>
        </p:spPr>
        <p:txBody>
          <a:bodyPr wrap="none" rtlCol="0">
            <a:spAutoFit/>
          </a:bodyPr>
          <a:lstStyle/>
          <a:p>
            <a:r>
              <a:rPr lang="ru-RU" sz="3200" cap="all" dirty="0" smtClean="0">
                <a:solidFill>
                  <a:schemeClr val="tx1">
                    <a:lumMod val="75000"/>
                    <a:lumOff val="25000"/>
                  </a:schemeClr>
                </a:solidFill>
                <a:latin typeface="Arial Black" panose="020B0A04020102020204" pitchFamily="34" charset="0"/>
              </a:rPr>
              <a:t>Инструменты</a:t>
            </a:r>
            <a:endParaRPr lang="en-US" sz="3200" cap="all" dirty="0">
              <a:solidFill>
                <a:schemeClr val="tx1">
                  <a:lumMod val="75000"/>
                  <a:lumOff val="25000"/>
                </a:schemeClr>
              </a:solidFill>
              <a:latin typeface="Arial Black" panose="020B0A04020102020204" pitchFamily="34" charset="0"/>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3837" y="3738897"/>
            <a:ext cx="2151845" cy="986880"/>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55344" y="2300171"/>
            <a:ext cx="1936652" cy="445430"/>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5534" y="1941637"/>
            <a:ext cx="2758625" cy="1403596"/>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31640" y="5420781"/>
            <a:ext cx="2734989" cy="628952"/>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15794" y="5330814"/>
            <a:ext cx="3414425" cy="813771"/>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1106" y="3951881"/>
            <a:ext cx="4157198" cy="890922"/>
          </a:xfrm>
          <a:prstGeom prst="rect">
            <a:avLst/>
          </a:prstGeom>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68889" y="2047256"/>
            <a:ext cx="2134948" cy="1086604"/>
          </a:xfrm>
          <a:prstGeom prst="rect">
            <a:avLst/>
          </a:prstGeom>
        </p:spPr>
      </p:pic>
      <p:sp>
        <p:nvSpPr>
          <p:cNvPr id="14" name="Oval 13"/>
          <p:cNvSpPr/>
          <p:nvPr/>
        </p:nvSpPr>
        <p:spPr>
          <a:xfrm>
            <a:off x="46655" y="3538954"/>
            <a:ext cx="5040560" cy="16285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510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smtClean="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4885385"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sp>
        <p:nvSpPr>
          <p:cNvPr id="18" name="TextBox 17"/>
          <p:cNvSpPr txBox="1"/>
          <p:nvPr/>
        </p:nvSpPr>
        <p:spPr>
          <a:xfrm>
            <a:off x="345813" y="1129116"/>
            <a:ext cx="1915909" cy="584775"/>
          </a:xfrm>
          <a:prstGeom prst="rect">
            <a:avLst/>
          </a:prstGeom>
          <a:noFill/>
        </p:spPr>
        <p:txBody>
          <a:bodyPr wrap="none" rtlCol="0">
            <a:spAutoFit/>
          </a:bodyPr>
          <a:lstStyle/>
          <a:p>
            <a:r>
              <a:rPr lang="ru-RU" sz="3200" cap="all" dirty="0" smtClean="0">
                <a:solidFill>
                  <a:schemeClr val="tx1">
                    <a:lumMod val="75000"/>
                    <a:lumOff val="25000"/>
                  </a:schemeClr>
                </a:solidFill>
                <a:latin typeface="Arial Black" panose="020B0A04020102020204" pitchFamily="34" charset="0"/>
              </a:rPr>
              <a:t>Итого:</a:t>
            </a:r>
            <a:endParaRPr lang="en-US" sz="3200" cap="all" dirty="0">
              <a:solidFill>
                <a:schemeClr val="tx1">
                  <a:lumMod val="75000"/>
                  <a:lumOff val="25000"/>
                </a:schemeClr>
              </a:solidFill>
              <a:latin typeface="Arial Black" panose="020B0A04020102020204" pitchFamily="34" charset="0"/>
            </a:endParaRPr>
          </a:p>
        </p:txBody>
      </p:sp>
      <p:sp>
        <p:nvSpPr>
          <p:cNvPr id="19" name="TextBox 18"/>
          <p:cNvSpPr txBox="1"/>
          <p:nvPr/>
        </p:nvSpPr>
        <p:spPr>
          <a:xfrm>
            <a:off x="381390" y="1822911"/>
            <a:ext cx="8381220" cy="4555093"/>
          </a:xfrm>
          <a:prstGeom prst="rect">
            <a:avLst/>
          </a:prstGeom>
          <a:noFill/>
        </p:spPr>
        <p:txBody>
          <a:bodyPr wrap="square" rtlCol="0">
            <a:spAutoFit/>
          </a:bodyPr>
          <a:lstStyle/>
          <a:p>
            <a:pPr>
              <a:spcBef>
                <a:spcPts val="1200"/>
              </a:spcBef>
            </a:pPr>
            <a:r>
              <a:rPr lang="ru-RU" sz="2000" dirty="0" smtClean="0">
                <a:solidFill>
                  <a:srgbClr val="00B050"/>
                </a:solidFill>
                <a:latin typeface="Arial Bold"/>
              </a:rPr>
              <a:t>Шаг 1</a:t>
            </a:r>
            <a:r>
              <a:rPr lang="en-US" sz="2000" dirty="0" smtClean="0">
                <a:solidFill>
                  <a:srgbClr val="00B050"/>
                </a:solidFill>
                <a:latin typeface="Arial Bold"/>
              </a:rPr>
              <a:t>.</a:t>
            </a:r>
            <a:r>
              <a:rPr lang="en-US" sz="2000" dirty="0" smtClean="0">
                <a:latin typeface="Arial Bold"/>
              </a:rPr>
              <a:t> </a:t>
            </a:r>
            <a:r>
              <a:rPr lang="ru-RU" sz="2000" dirty="0" smtClean="0">
                <a:latin typeface="Arial Bold"/>
              </a:rPr>
              <a:t>Цель определена</a:t>
            </a:r>
          </a:p>
          <a:p>
            <a:pPr>
              <a:spcBef>
                <a:spcPts val="1200"/>
              </a:spcBef>
            </a:pPr>
            <a:r>
              <a:rPr lang="ru-RU" sz="2000" dirty="0" smtClean="0">
                <a:solidFill>
                  <a:srgbClr val="00B050"/>
                </a:solidFill>
                <a:latin typeface="Arial Bold"/>
              </a:rPr>
              <a:t>Шаг 2.</a:t>
            </a:r>
            <a:r>
              <a:rPr lang="ru-RU" sz="2000" dirty="0" smtClean="0">
                <a:latin typeface="Arial Bold"/>
              </a:rPr>
              <a:t> Анализ поведения аудитории проведен</a:t>
            </a:r>
          </a:p>
          <a:p>
            <a:pPr>
              <a:spcBef>
                <a:spcPts val="1200"/>
              </a:spcBef>
            </a:pPr>
            <a:r>
              <a:rPr lang="ru-RU" sz="2000" dirty="0" smtClean="0">
                <a:solidFill>
                  <a:srgbClr val="00B050"/>
                </a:solidFill>
                <a:latin typeface="Arial Bold"/>
              </a:rPr>
              <a:t>Шаг 3.</a:t>
            </a:r>
            <a:r>
              <a:rPr lang="ru-RU" sz="2000" dirty="0" smtClean="0">
                <a:latin typeface="Arial Bold"/>
              </a:rPr>
              <a:t> Гипотезы улучшения проработаны</a:t>
            </a:r>
          </a:p>
          <a:p>
            <a:pPr>
              <a:spcBef>
                <a:spcPts val="1200"/>
              </a:spcBef>
            </a:pPr>
            <a:r>
              <a:rPr lang="ru-RU" sz="2000" dirty="0" smtClean="0">
                <a:solidFill>
                  <a:srgbClr val="00B050"/>
                </a:solidFill>
                <a:latin typeface="Arial Bold"/>
              </a:rPr>
              <a:t>Шаг </a:t>
            </a:r>
            <a:r>
              <a:rPr lang="ru-RU" sz="2000" dirty="0">
                <a:solidFill>
                  <a:srgbClr val="00B050"/>
                </a:solidFill>
                <a:latin typeface="Arial Bold"/>
              </a:rPr>
              <a:t>4</a:t>
            </a:r>
            <a:r>
              <a:rPr lang="en-US" sz="2000" dirty="0" smtClean="0">
                <a:solidFill>
                  <a:srgbClr val="00B050"/>
                </a:solidFill>
                <a:latin typeface="Arial Bold"/>
              </a:rPr>
              <a:t>. </a:t>
            </a:r>
            <a:r>
              <a:rPr lang="ru-RU" sz="2000" dirty="0">
                <a:latin typeface="Arial Bold"/>
              </a:rPr>
              <a:t>И</a:t>
            </a:r>
            <a:r>
              <a:rPr lang="ru-RU" sz="2000" dirty="0" smtClean="0">
                <a:latin typeface="Arial Bold"/>
              </a:rPr>
              <a:t>сходные статистические данные зафиксированы</a:t>
            </a:r>
          </a:p>
          <a:p>
            <a:pPr>
              <a:spcBef>
                <a:spcPts val="1200"/>
              </a:spcBef>
            </a:pPr>
            <a:r>
              <a:rPr lang="ru-RU" sz="2000" smtClean="0">
                <a:solidFill>
                  <a:srgbClr val="00B050"/>
                </a:solidFill>
                <a:latin typeface="Arial Bold"/>
              </a:rPr>
              <a:t>Шаг 5.</a:t>
            </a:r>
            <a:r>
              <a:rPr lang="ru-RU" sz="2000" smtClean="0">
                <a:latin typeface="Arial Bold"/>
              </a:rPr>
              <a:t> </a:t>
            </a:r>
            <a:r>
              <a:rPr lang="ru-RU" sz="2000" dirty="0" smtClean="0">
                <a:latin typeface="Arial Bold"/>
              </a:rPr>
              <a:t>Тестовые версии страниц созданы</a:t>
            </a:r>
          </a:p>
          <a:p>
            <a:pPr>
              <a:spcBef>
                <a:spcPts val="1200"/>
              </a:spcBef>
            </a:pPr>
            <a:r>
              <a:rPr lang="ru-RU" sz="2000" dirty="0" smtClean="0">
                <a:solidFill>
                  <a:srgbClr val="00B050"/>
                </a:solidFill>
                <a:latin typeface="Arial Bold"/>
              </a:rPr>
              <a:t>Шаг 6. </a:t>
            </a:r>
            <a:r>
              <a:rPr lang="ru-RU" sz="2000" dirty="0">
                <a:latin typeface="Arial Bold"/>
              </a:rPr>
              <a:t>Н</a:t>
            </a:r>
            <a:r>
              <a:rPr lang="ru-RU" sz="2000" dirty="0" smtClean="0">
                <a:latin typeface="Arial Bold"/>
              </a:rPr>
              <a:t>абор измеряемых метрик определен</a:t>
            </a:r>
          </a:p>
          <a:p>
            <a:pPr>
              <a:spcBef>
                <a:spcPts val="1200"/>
              </a:spcBef>
            </a:pPr>
            <a:r>
              <a:rPr lang="ru-RU" sz="2000" dirty="0" smtClean="0">
                <a:solidFill>
                  <a:srgbClr val="00B050"/>
                </a:solidFill>
                <a:latin typeface="Arial Bold"/>
              </a:rPr>
              <a:t>Шаг 7. </a:t>
            </a:r>
            <a:r>
              <a:rPr lang="ru-RU" sz="2000" dirty="0" smtClean="0">
                <a:latin typeface="Arial Bold"/>
              </a:rPr>
              <a:t>Продолжительность тестирования установлена</a:t>
            </a:r>
          </a:p>
          <a:p>
            <a:pPr>
              <a:spcBef>
                <a:spcPts val="1200"/>
              </a:spcBef>
            </a:pPr>
            <a:r>
              <a:rPr lang="ru-RU" sz="2000" dirty="0" smtClean="0">
                <a:solidFill>
                  <a:srgbClr val="00B050"/>
                </a:solidFill>
                <a:latin typeface="Arial Bold"/>
              </a:rPr>
              <a:t>Шаг 8. </a:t>
            </a:r>
            <a:r>
              <a:rPr lang="ru-RU" sz="2000" dirty="0" smtClean="0">
                <a:latin typeface="Arial Bold"/>
              </a:rPr>
              <a:t>Распределение между пользователями зафиксировано</a:t>
            </a:r>
          </a:p>
          <a:p>
            <a:pPr>
              <a:spcBef>
                <a:spcPts val="1200"/>
              </a:spcBef>
            </a:pPr>
            <a:r>
              <a:rPr lang="ru-RU" sz="2000" dirty="0" smtClean="0">
                <a:solidFill>
                  <a:srgbClr val="00B050"/>
                </a:solidFill>
                <a:latin typeface="Arial Bold"/>
              </a:rPr>
              <a:t>Шаг </a:t>
            </a:r>
            <a:r>
              <a:rPr lang="ru-RU" sz="2000" dirty="0">
                <a:solidFill>
                  <a:srgbClr val="00B050"/>
                </a:solidFill>
                <a:latin typeface="Arial Bold"/>
              </a:rPr>
              <a:t>9</a:t>
            </a:r>
            <a:r>
              <a:rPr lang="en-US" sz="2000" smtClean="0">
                <a:solidFill>
                  <a:srgbClr val="00B050"/>
                </a:solidFill>
                <a:latin typeface="Arial Bold"/>
              </a:rPr>
              <a:t>. </a:t>
            </a:r>
            <a:r>
              <a:rPr lang="ru-RU" sz="2000" dirty="0" smtClean="0">
                <a:latin typeface="Arial Bold"/>
              </a:rPr>
              <a:t>Инструмент выбран</a:t>
            </a:r>
          </a:p>
          <a:p>
            <a:pPr>
              <a:spcBef>
                <a:spcPts val="1200"/>
              </a:spcBef>
            </a:pPr>
            <a:r>
              <a:rPr lang="ru-RU" sz="2000" smtClean="0">
                <a:solidFill>
                  <a:srgbClr val="ED1C24"/>
                </a:solidFill>
                <a:latin typeface="Arial Bold"/>
              </a:rPr>
              <a:t>Шаг 10</a:t>
            </a:r>
            <a:r>
              <a:rPr lang="en-US" sz="2000" smtClean="0">
                <a:solidFill>
                  <a:srgbClr val="ED1C24"/>
                </a:solidFill>
                <a:latin typeface="Arial Bold"/>
              </a:rPr>
              <a:t>. </a:t>
            </a:r>
            <a:r>
              <a:rPr lang="ru-RU" sz="2000" dirty="0" smtClean="0">
                <a:latin typeface="Arial Bold"/>
              </a:rPr>
              <a:t>Настройка тестирования и сам процесс</a:t>
            </a:r>
            <a:endParaRPr lang="en-US" sz="2000" dirty="0" smtClean="0">
              <a:latin typeface="Arial Bold"/>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8708" y="2852936"/>
            <a:ext cx="1809390" cy="2164505"/>
          </a:xfrm>
          <a:prstGeom prst="rect">
            <a:avLst/>
          </a:prstGeom>
        </p:spPr>
      </p:pic>
    </p:spTree>
    <p:extLst>
      <p:ext uri="{BB962C8B-B14F-4D97-AF65-F5344CB8AC3E}">
        <p14:creationId xmlns:p14="http://schemas.microsoft.com/office/powerpoint/2010/main" val="254131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ru-RU" sz="3000" cap="all" dirty="0" smtClean="0">
                <a:solidFill>
                  <a:schemeClr val="tx1">
                    <a:lumMod val="75000"/>
                    <a:lumOff val="25000"/>
                  </a:schemeClr>
                </a:solidFill>
                <a:latin typeface="Arial Black" panose="020B0A04020102020204" pitchFamily="34" charset="0"/>
                <a:cs typeface="Arial" panose="020B0604020202020204" pitchFamily="34" charset="0"/>
              </a:rPr>
              <a:t>О себе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sp>
        <p:nvSpPr>
          <p:cNvPr id="15" name="TextBox 14"/>
          <p:cNvSpPr txBox="1"/>
          <p:nvPr/>
        </p:nvSpPr>
        <p:spPr>
          <a:xfrm>
            <a:off x="3952716" y="1585486"/>
            <a:ext cx="4723739" cy="3908762"/>
          </a:xfrm>
          <a:prstGeom prst="rect">
            <a:avLst/>
          </a:prstGeom>
          <a:noFill/>
        </p:spPr>
        <p:txBody>
          <a:bodyPr wrap="square" rtlCol="0">
            <a:spAutoFit/>
          </a:bodyPr>
          <a:lstStyle/>
          <a:p>
            <a:pPr>
              <a:spcBef>
                <a:spcPts val="1200"/>
              </a:spcBef>
            </a:pPr>
            <a:r>
              <a:rPr lang="ru-RU" sz="2400" dirty="0" smtClean="0">
                <a:latin typeface="Arial Bold"/>
              </a:rPr>
              <a:t>Шкуда Надежда</a:t>
            </a:r>
          </a:p>
          <a:p>
            <a:pPr>
              <a:spcBef>
                <a:spcPts val="1200"/>
              </a:spcBef>
            </a:pPr>
            <a:endParaRPr lang="en-US" dirty="0" smtClean="0">
              <a:latin typeface="Arial Bold"/>
            </a:endParaRPr>
          </a:p>
          <a:p>
            <a:pPr>
              <a:spcBef>
                <a:spcPts val="1200"/>
              </a:spcBef>
            </a:pPr>
            <a:r>
              <a:rPr lang="en-US" dirty="0" smtClean="0">
                <a:latin typeface="Arial Bold"/>
              </a:rPr>
              <a:t>Senior QA Engineer</a:t>
            </a:r>
          </a:p>
          <a:p>
            <a:pPr>
              <a:spcBef>
                <a:spcPts val="1200"/>
              </a:spcBef>
            </a:pPr>
            <a:endParaRPr lang="en-US" dirty="0" smtClean="0">
              <a:latin typeface="Arial Bold"/>
            </a:endParaRPr>
          </a:p>
          <a:p>
            <a:pPr>
              <a:spcBef>
                <a:spcPts val="1200"/>
              </a:spcBef>
            </a:pPr>
            <a:r>
              <a:rPr lang="ru-RU" dirty="0">
                <a:latin typeface="Arial Bold"/>
              </a:rPr>
              <a:t>в</a:t>
            </a:r>
            <a:r>
              <a:rPr lang="ru-RU" dirty="0" smtClean="0">
                <a:latin typeface="Arial Bold"/>
              </a:rPr>
              <a:t> тестировании с 2012 г.</a:t>
            </a:r>
            <a:endParaRPr lang="ru-RU" dirty="0">
              <a:latin typeface="Arial Bold"/>
            </a:endParaRPr>
          </a:p>
          <a:p>
            <a:pPr>
              <a:spcBef>
                <a:spcPts val="1200"/>
              </a:spcBef>
            </a:pPr>
            <a:endParaRPr lang="ru-RU" dirty="0" smtClean="0">
              <a:latin typeface="Arial Bold"/>
            </a:endParaRPr>
          </a:p>
          <a:p>
            <a:pPr>
              <a:spcBef>
                <a:spcPts val="1200"/>
              </a:spcBef>
            </a:pPr>
            <a:r>
              <a:rPr lang="ru-RU" dirty="0" smtClean="0">
                <a:latin typeface="Arial Bold"/>
              </a:rPr>
              <a:t>Специализация:</a:t>
            </a:r>
          </a:p>
          <a:p>
            <a:pPr marL="285750" indent="-285750">
              <a:spcBef>
                <a:spcPts val="1200"/>
              </a:spcBef>
              <a:buFontTx/>
              <a:buChar char="-"/>
            </a:pPr>
            <a:r>
              <a:rPr lang="ru-RU" dirty="0" smtClean="0">
                <a:latin typeface="Arial Bold"/>
              </a:rPr>
              <a:t>Ручное тестировнаие</a:t>
            </a:r>
          </a:p>
          <a:p>
            <a:pPr marL="285750" indent="-285750">
              <a:spcBef>
                <a:spcPts val="1200"/>
              </a:spcBef>
              <a:buFontTx/>
              <a:buChar char="-"/>
            </a:pPr>
            <a:r>
              <a:rPr lang="ru-RU" dirty="0" smtClean="0">
                <a:latin typeface="Arial Bold"/>
              </a:rPr>
              <a:t>Автоматизированное тестирование</a:t>
            </a: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4381330" cy="257500"/>
          </a:xfrm>
        </p:spPr>
        <p:txBody>
          <a:bodyPr anchor="t">
            <a:normAutofit/>
          </a:bodyPr>
          <a:lstStyle/>
          <a:p>
            <a:pPr algn="l">
              <a:lnSpc>
                <a:spcPct val="60000"/>
              </a:lnSpc>
            </a:pPr>
            <a:r>
              <a:rPr lang="en-US" sz="1000" cap="all" dirty="0" smtClean="0">
                <a:solidFill>
                  <a:schemeClr val="bg1"/>
                </a:solidFill>
                <a:latin typeface="Arial Regular"/>
              </a:rPr>
              <a:t>a/B </a:t>
            </a:r>
            <a:r>
              <a:rPr lang="ru-RU" sz="1000" cap="all" dirty="0" smtClean="0">
                <a:solidFill>
                  <a:schemeClr val="bg1"/>
                </a:solidFill>
                <a:latin typeface="Arial Regular"/>
              </a:rPr>
              <a:t>тестирование или как принять верное решение</a:t>
            </a: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51574" t="10975" r="4326" b="4088"/>
          <a:stretch/>
        </p:blipFill>
        <p:spPr>
          <a:xfrm>
            <a:off x="827584" y="1539894"/>
            <a:ext cx="2818126" cy="3723952"/>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7944" y="2993323"/>
            <a:ext cx="1287927" cy="240121"/>
          </a:xfrm>
          <a:prstGeom prst="rect">
            <a:avLst/>
          </a:prstGeom>
        </p:spPr>
      </p:pic>
    </p:spTree>
    <p:extLst>
      <p:ext uri="{BB962C8B-B14F-4D97-AF65-F5344CB8AC3E}">
        <p14:creationId xmlns:p14="http://schemas.microsoft.com/office/powerpoint/2010/main" val="2360876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smtClean="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4813377"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r="17003"/>
          <a:stretch/>
        </p:blipFill>
        <p:spPr>
          <a:xfrm>
            <a:off x="323844" y="2060848"/>
            <a:ext cx="8496311" cy="3674976"/>
          </a:xfrm>
          <a:prstGeom prst="rect">
            <a:avLst/>
          </a:prstGeom>
        </p:spPr>
      </p:pic>
      <p:sp>
        <p:nvSpPr>
          <p:cNvPr id="11" name="TextBox 10"/>
          <p:cNvSpPr txBox="1"/>
          <p:nvPr/>
        </p:nvSpPr>
        <p:spPr>
          <a:xfrm>
            <a:off x="381106" y="1268760"/>
            <a:ext cx="6748963" cy="523220"/>
          </a:xfrm>
          <a:prstGeom prst="rect">
            <a:avLst/>
          </a:prstGeom>
          <a:noFill/>
        </p:spPr>
        <p:txBody>
          <a:bodyPr wrap="none" rtlCol="0">
            <a:spAutoFit/>
          </a:bodyPr>
          <a:lstStyle/>
          <a:p>
            <a:r>
              <a:rPr lang="ru-RU" sz="2800" cap="all" dirty="0" smtClean="0">
                <a:solidFill>
                  <a:schemeClr val="tx1">
                    <a:lumMod val="75000"/>
                    <a:lumOff val="25000"/>
                  </a:schemeClr>
                </a:solidFill>
                <a:latin typeface="Arial Black" panose="020B0A04020102020204" pitchFamily="34" charset="0"/>
              </a:rPr>
              <a:t>Отслеживание результатов</a:t>
            </a:r>
            <a:endParaRPr lang="en-US" sz="2800" cap="all" dirty="0">
              <a:solidFill>
                <a:schemeClr val="tx1">
                  <a:lumMod val="75000"/>
                  <a:lumOff val="25000"/>
                </a:schemeClr>
              </a:solidFill>
              <a:latin typeface="Arial Black" panose="020B0A04020102020204" pitchFamily="34" charset="0"/>
            </a:endParaRPr>
          </a:p>
        </p:txBody>
      </p:sp>
    </p:spTree>
    <p:extLst>
      <p:ext uri="{BB962C8B-B14F-4D97-AF65-F5344CB8AC3E}">
        <p14:creationId xmlns:p14="http://schemas.microsoft.com/office/powerpoint/2010/main" val="1647866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smtClean="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4813377"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sp>
        <p:nvSpPr>
          <p:cNvPr id="11" name="TextBox 10"/>
          <p:cNvSpPr txBox="1"/>
          <p:nvPr/>
        </p:nvSpPr>
        <p:spPr>
          <a:xfrm>
            <a:off x="381106" y="1268760"/>
            <a:ext cx="6748963" cy="523220"/>
          </a:xfrm>
          <a:prstGeom prst="rect">
            <a:avLst/>
          </a:prstGeom>
          <a:noFill/>
        </p:spPr>
        <p:txBody>
          <a:bodyPr wrap="none" rtlCol="0">
            <a:spAutoFit/>
          </a:bodyPr>
          <a:lstStyle/>
          <a:p>
            <a:r>
              <a:rPr lang="ru-RU" sz="2800" cap="all" dirty="0" smtClean="0">
                <a:solidFill>
                  <a:schemeClr val="tx1">
                    <a:lumMod val="75000"/>
                    <a:lumOff val="25000"/>
                  </a:schemeClr>
                </a:solidFill>
                <a:latin typeface="Arial Black" panose="020B0A04020102020204" pitchFamily="34" charset="0"/>
              </a:rPr>
              <a:t>Отслеживание результатов</a:t>
            </a:r>
            <a:endParaRPr lang="en-US" sz="2800" cap="all" dirty="0">
              <a:solidFill>
                <a:schemeClr val="tx1">
                  <a:lumMod val="75000"/>
                  <a:lumOff val="25000"/>
                </a:schemeClr>
              </a:solidFill>
              <a:latin typeface="Arial Black" panose="020B0A04020102020204" pitchFamily="34"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106" y="1905886"/>
            <a:ext cx="8221082" cy="4198298"/>
          </a:xfrm>
          <a:prstGeom prst="rect">
            <a:avLst/>
          </a:prstGeom>
        </p:spPr>
      </p:pic>
    </p:spTree>
    <p:extLst>
      <p:ext uri="{BB962C8B-B14F-4D97-AF65-F5344CB8AC3E}">
        <p14:creationId xmlns:p14="http://schemas.microsoft.com/office/powerpoint/2010/main" val="581961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smtClean="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4741369"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0" y="2235994"/>
            <a:ext cx="7620000" cy="2762250"/>
          </a:xfrm>
          <a:prstGeom prst="rect">
            <a:avLst/>
          </a:prstGeom>
        </p:spPr>
      </p:pic>
      <p:sp>
        <p:nvSpPr>
          <p:cNvPr id="11" name="TextBox 10"/>
          <p:cNvSpPr txBox="1"/>
          <p:nvPr/>
        </p:nvSpPr>
        <p:spPr>
          <a:xfrm>
            <a:off x="381106" y="1268760"/>
            <a:ext cx="4948791" cy="523220"/>
          </a:xfrm>
          <a:prstGeom prst="rect">
            <a:avLst/>
          </a:prstGeom>
          <a:noFill/>
        </p:spPr>
        <p:txBody>
          <a:bodyPr wrap="none" rtlCol="0">
            <a:spAutoFit/>
          </a:bodyPr>
          <a:lstStyle/>
          <a:p>
            <a:r>
              <a:rPr lang="ru-RU" sz="2800" cap="all" dirty="0" smtClean="0">
                <a:solidFill>
                  <a:schemeClr val="tx1">
                    <a:lumMod val="75000"/>
                    <a:lumOff val="25000"/>
                  </a:schemeClr>
                </a:solidFill>
                <a:latin typeface="Arial Black" panose="020B0A04020102020204" pitchFamily="34" charset="0"/>
              </a:rPr>
              <a:t>Анализ результатов</a:t>
            </a:r>
            <a:endParaRPr lang="en-US" sz="2800" cap="all" dirty="0">
              <a:solidFill>
                <a:schemeClr val="tx1">
                  <a:lumMod val="75000"/>
                  <a:lumOff val="25000"/>
                </a:schemeClr>
              </a:solidFill>
              <a:latin typeface="Arial Black" panose="020B0A04020102020204" pitchFamily="34" charset="0"/>
            </a:endParaRPr>
          </a:p>
        </p:txBody>
      </p:sp>
    </p:spTree>
    <p:extLst>
      <p:ext uri="{BB962C8B-B14F-4D97-AF65-F5344CB8AC3E}">
        <p14:creationId xmlns:p14="http://schemas.microsoft.com/office/powerpoint/2010/main" val="2535997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4309321"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sp>
        <p:nvSpPr>
          <p:cNvPr id="10" name="TextBox 9"/>
          <p:cNvSpPr txBox="1"/>
          <p:nvPr/>
        </p:nvSpPr>
        <p:spPr>
          <a:xfrm>
            <a:off x="381106" y="1268760"/>
            <a:ext cx="4512774" cy="523220"/>
          </a:xfrm>
          <a:prstGeom prst="rect">
            <a:avLst/>
          </a:prstGeom>
          <a:noFill/>
        </p:spPr>
        <p:txBody>
          <a:bodyPr wrap="none" rtlCol="0">
            <a:spAutoFit/>
          </a:bodyPr>
          <a:lstStyle/>
          <a:p>
            <a:r>
              <a:rPr lang="ru-RU" sz="2800" cap="all" dirty="0" smtClean="0">
                <a:solidFill>
                  <a:schemeClr val="tx1">
                    <a:lumMod val="75000"/>
                    <a:lumOff val="25000"/>
                  </a:schemeClr>
                </a:solidFill>
                <a:latin typeface="Arial Black" panose="020B0A04020102020204" pitchFamily="34" charset="0"/>
              </a:rPr>
              <a:t>Подводные камни</a:t>
            </a:r>
          </a:p>
        </p:txBody>
      </p:sp>
      <p:sp>
        <p:nvSpPr>
          <p:cNvPr id="11" name="TextBox 10"/>
          <p:cNvSpPr txBox="1"/>
          <p:nvPr/>
        </p:nvSpPr>
        <p:spPr>
          <a:xfrm>
            <a:off x="467544" y="2333059"/>
            <a:ext cx="8036107" cy="461665"/>
          </a:xfrm>
          <a:prstGeom prst="rect">
            <a:avLst/>
          </a:prstGeom>
          <a:noFill/>
        </p:spPr>
        <p:txBody>
          <a:bodyPr wrap="square" rtlCol="0">
            <a:spAutoFit/>
          </a:bodyPr>
          <a:lstStyle/>
          <a:p>
            <a:pPr marL="342900" indent="-342900">
              <a:spcBef>
                <a:spcPts val="1200"/>
              </a:spcBef>
              <a:buAutoNum type="arabicPeriod"/>
            </a:pPr>
            <a:r>
              <a:rPr lang="ru-RU" sz="2400" dirty="0" smtClean="0">
                <a:latin typeface="Arial Bold"/>
              </a:rPr>
              <a:t>Доля аудитории</a:t>
            </a: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096" y="3233761"/>
            <a:ext cx="8676456" cy="1740036"/>
          </a:xfrm>
          <a:prstGeom prst="rect">
            <a:avLst/>
          </a:prstGeom>
        </p:spPr>
      </p:pic>
    </p:spTree>
    <p:extLst>
      <p:ext uri="{BB962C8B-B14F-4D97-AF65-F5344CB8AC3E}">
        <p14:creationId xmlns:p14="http://schemas.microsoft.com/office/powerpoint/2010/main" val="100096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4309321"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sp>
        <p:nvSpPr>
          <p:cNvPr id="10" name="TextBox 9"/>
          <p:cNvSpPr txBox="1"/>
          <p:nvPr/>
        </p:nvSpPr>
        <p:spPr>
          <a:xfrm>
            <a:off x="381106" y="1268760"/>
            <a:ext cx="4512774" cy="523220"/>
          </a:xfrm>
          <a:prstGeom prst="rect">
            <a:avLst/>
          </a:prstGeom>
          <a:noFill/>
        </p:spPr>
        <p:txBody>
          <a:bodyPr wrap="none" rtlCol="0">
            <a:spAutoFit/>
          </a:bodyPr>
          <a:lstStyle/>
          <a:p>
            <a:r>
              <a:rPr lang="ru-RU" sz="2800" cap="all" dirty="0" smtClean="0">
                <a:solidFill>
                  <a:schemeClr val="tx1">
                    <a:lumMod val="75000"/>
                    <a:lumOff val="25000"/>
                  </a:schemeClr>
                </a:solidFill>
                <a:latin typeface="Arial Black" panose="020B0A04020102020204" pitchFamily="34" charset="0"/>
              </a:rPr>
              <a:t>Подводные камни</a:t>
            </a:r>
          </a:p>
        </p:txBody>
      </p:sp>
      <p:sp>
        <p:nvSpPr>
          <p:cNvPr id="11" name="TextBox 10"/>
          <p:cNvSpPr txBox="1"/>
          <p:nvPr/>
        </p:nvSpPr>
        <p:spPr>
          <a:xfrm>
            <a:off x="467544" y="2333059"/>
            <a:ext cx="8036107" cy="461665"/>
          </a:xfrm>
          <a:prstGeom prst="rect">
            <a:avLst/>
          </a:prstGeom>
          <a:noFill/>
        </p:spPr>
        <p:txBody>
          <a:bodyPr wrap="square" rtlCol="0">
            <a:spAutoFit/>
          </a:bodyPr>
          <a:lstStyle/>
          <a:p>
            <a:pPr>
              <a:spcBef>
                <a:spcPts val="1200"/>
              </a:spcBef>
            </a:pPr>
            <a:r>
              <a:rPr lang="en-US" sz="2400" dirty="0" smtClean="0">
                <a:latin typeface="Arial Bold"/>
              </a:rPr>
              <a:t>2. </a:t>
            </a:r>
            <a:r>
              <a:rPr lang="ru-RU" sz="2400" dirty="0" smtClean="0">
                <a:latin typeface="Arial Bold"/>
              </a:rPr>
              <a:t>Равномерность распределения аудитории</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165" y="3083309"/>
            <a:ext cx="6914286" cy="2504762"/>
          </a:xfrm>
          <a:prstGeom prst="rect">
            <a:avLst/>
          </a:prstGeom>
        </p:spPr>
      </p:pic>
    </p:spTree>
    <p:extLst>
      <p:ext uri="{BB962C8B-B14F-4D97-AF65-F5344CB8AC3E}">
        <p14:creationId xmlns:p14="http://schemas.microsoft.com/office/powerpoint/2010/main" val="4211633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4309321"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sp>
        <p:nvSpPr>
          <p:cNvPr id="10" name="TextBox 9"/>
          <p:cNvSpPr txBox="1"/>
          <p:nvPr/>
        </p:nvSpPr>
        <p:spPr>
          <a:xfrm>
            <a:off x="381106" y="1268760"/>
            <a:ext cx="4512774" cy="523220"/>
          </a:xfrm>
          <a:prstGeom prst="rect">
            <a:avLst/>
          </a:prstGeom>
          <a:noFill/>
        </p:spPr>
        <p:txBody>
          <a:bodyPr wrap="none" rtlCol="0">
            <a:spAutoFit/>
          </a:bodyPr>
          <a:lstStyle/>
          <a:p>
            <a:r>
              <a:rPr lang="ru-RU" sz="2800" cap="all" dirty="0" smtClean="0">
                <a:solidFill>
                  <a:schemeClr val="tx1">
                    <a:lumMod val="75000"/>
                    <a:lumOff val="25000"/>
                  </a:schemeClr>
                </a:solidFill>
                <a:latin typeface="Arial Black" panose="020B0A04020102020204" pitchFamily="34" charset="0"/>
              </a:rPr>
              <a:t>Подводные камни</a:t>
            </a:r>
          </a:p>
        </p:txBody>
      </p:sp>
      <p:sp>
        <p:nvSpPr>
          <p:cNvPr id="11" name="TextBox 10"/>
          <p:cNvSpPr txBox="1"/>
          <p:nvPr/>
        </p:nvSpPr>
        <p:spPr>
          <a:xfrm>
            <a:off x="467544" y="2333059"/>
            <a:ext cx="8036107" cy="461665"/>
          </a:xfrm>
          <a:prstGeom prst="rect">
            <a:avLst/>
          </a:prstGeom>
          <a:noFill/>
        </p:spPr>
        <p:txBody>
          <a:bodyPr wrap="square" rtlCol="0">
            <a:spAutoFit/>
          </a:bodyPr>
          <a:lstStyle/>
          <a:p>
            <a:pPr>
              <a:spcBef>
                <a:spcPts val="1200"/>
              </a:spcBef>
            </a:pPr>
            <a:r>
              <a:rPr lang="en-US" sz="2400" dirty="0" smtClean="0">
                <a:latin typeface="Arial Bold"/>
              </a:rPr>
              <a:t>3. </a:t>
            </a:r>
            <a:r>
              <a:rPr lang="ru-RU" sz="2400" dirty="0" smtClean="0">
                <a:latin typeface="Arial Bold"/>
              </a:rPr>
              <a:t>Фильтрация пользователей</a:t>
            </a:r>
            <a:endParaRPr lang="en-US" sz="2400" dirty="0" smtClean="0">
              <a:latin typeface="Arial Bold"/>
            </a:endParaRPr>
          </a:p>
        </p:txBody>
      </p:sp>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l="34855" r="36418" b="59171"/>
          <a:stretch/>
        </p:blipFill>
        <p:spPr>
          <a:xfrm>
            <a:off x="1451650" y="5104437"/>
            <a:ext cx="1080121" cy="1196426"/>
          </a:xfrm>
          <a:prstGeom prst="rect">
            <a:avLst/>
          </a:prstGeom>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t="53646" r="74147"/>
          <a:stretch/>
        </p:blipFill>
        <p:spPr>
          <a:xfrm>
            <a:off x="3181254" y="4885654"/>
            <a:ext cx="972066" cy="1358318"/>
          </a:xfrm>
          <a:prstGeom prst="rect">
            <a:avLst/>
          </a:prstGeom>
        </p:spPr>
      </p:pic>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l="70859" r="4244" b="55193"/>
          <a:stretch/>
        </p:blipFill>
        <p:spPr>
          <a:xfrm>
            <a:off x="718455" y="3350848"/>
            <a:ext cx="936105" cy="1312984"/>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62222" t="54193"/>
          <a:stretch/>
        </p:blipFill>
        <p:spPr>
          <a:xfrm>
            <a:off x="2068079" y="3210970"/>
            <a:ext cx="1420458" cy="1342298"/>
          </a:xfrm>
          <a:prstGeom prst="rect">
            <a:avLst/>
          </a:prstGeom>
        </p:spPr>
      </p:pic>
      <p:pic>
        <p:nvPicPr>
          <p:cNvPr id="17" name="Picture 16"/>
          <p:cNvPicPr>
            <a:picLocks noChangeAspect="1"/>
          </p:cNvPicPr>
          <p:nvPr/>
        </p:nvPicPr>
        <p:blipFill rotWithShape="1">
          <a:blip r:embed="rId9" cstate="print">
            <a:extLst>
              <a:ext uri="{28A0092B-C50C-407E-A947-70E740481C1C}">
                <a14:useLocalDpi xmlns:a14="http://schemas.microsoft.com/office/drawing/2010/main" val="0"/>
              </a:ext>
            </a:extLst>
          </a:blip>
          <a:srcRect l="33525" t="54457" r="37748"/>
          <a:stretch/>
        </p:blipFill>
        <p:spPr>
          <a:xfrm>
            <a:off x="4139952" y="4881853"/>
            <a:ext cx="1080120" cy="1334540"/>
          </a:xfrm>
          <a:prstGeom prst="rect">
            <a:avLst/>
          </a:prstGeom>
        </p:spPr>
      </p:pic>
      <p:sp>
        <p:nvSpPr>
          <p:cNvPr id="18" name="TextBox 17"/>
          <p:cNvSpPr txBox="1"/>
          <p:nvPr/>
        </p:nvSpPr>
        <p:spPr>
          <a:xfrm>
            <a:off x="327212" y="3018087"/>
            <a:ext cx="662467" cy="461665"/>
          </a:xfrm>
          <a:prstGeom prst="rect">
            <a:avLst/>
          </a:prstGeom>
          <a:noFill/>
        </p:spPr>
        <p:txBody>
          <a:bodyPr wrap="square" rtlCol="0">
            <a:spAutoFit/>
          </a:bodyPr>
          <a:lstStyle/>
          <a:p>
            <a:pPr>
              <a:spcBef>
                <a:spcPts val="1200"/>
              </a:spcBef>
            </a:pPr>
            <a:r>
              <a:rPr lang="en-US" sz="2400" dirty="0" smtClean="0">
                <a:latin typeface="Arial Bold"/>
              </a:rPr>
              <a:t>QA</a:t>
            </a:r>
          </a:p>
        </p:txBody>
      </p:sp>
      <p:sp>
        <p:nvSpPr>
          <p:cNvPr id="19" name="TextBox 18"/>
          <p:cNvSpPr txBox="1"/>
          <p:nvPr/>
        </p:nvSpPr>
        <p:spPr>
          <a:xfrm>
            <a:off x="1948060" y="3030947"/>
            <a:ext cx="830248" cy="461665"/>
          </a:xfrm>
          <a:prstGeom prst="rect">
            <a:avLst/>
          </a:prstGeom>
          <a:noFill/>
        </p:spPr>
        <p:txBody>
          <a:bodyPr wrap="square" rtlCol="0">
            <a:spAutoFit/>
          </a:bodyPr>
          <a:lstStyle/>
          <a:p>
            <a:pPr>
              <a:spcBef>
                <a:spcPts val="1200"/>
              </a:spcBef>
            </a:pPr>
            <a:r>
              <a:rPr lang="en-US" sz="2400" dirty="0" smtClean="0">
                <a:latin typeface="Arial Bold"/>
              </a:rPr>
              <a:t>Dev</a:t>
            </a:r>
          </a:p>
        </p:txBody>
      </p:sp>
      <p:sp>
        <p:nvSpPr>
          <p:cNvPr id="23" name="TextBox 22"/>
          <p:cNvSpPr txBox="1"/>
          <p:nvPr/>
        </p:nvSpPr>
        <p:spPr>
          <a:xfrm>
            <a:off x="1306965" y="4651020"/>
            <a:ext cx="1483363" cy="461665"/>
          </a:xfrm>
          <a:prstGeom prst="rect">
            <a:avLst/>
          </a:prstGeom>
          <a:noFill/>
        </p:spPr>
        <p:txBody>
          <a:bodyPr wrap="square" rtlCol="0">
            <a:spAutoFit/>
          </a:bodyPr>
          <a:lstStyle/>
          <a:p>
            <a:pPr>
              <a:spcBef>
                <a:spcPts val="1200"/>
              </a:spcBef>
            </a:pPr>
            <a:r>
              <a:rPr lang="en-US" sz="2400" dirty="0" smtClean="0">
                <a:latin typeface="Arial Bold"/>
              </a:rPr>
              <a:t>Support</a:t>
            </a:r>
          </a:p>
        </p:txBody>
      </p:sp>
      <p:sp>
        <p:nvSpPr>
          <p:cNvPr id="24" name="TextBox 23"/>
          <p:cNvSpPr txBox="1"/>
          <p:nvPr/>
        </p:nvSpPr>
        <p:spPr>
          <a:xfrm>
            <a:off x="3253220" y="4502125"/>
            <a:ext cx="1800200" cy="461665"/>
          </a:xfrm>
          <a:prstGeom prst="rect">
            <a:avLst/>
          </a:prstGeom>
          <a:noFill/>
        </p:spPr>
        <p:txBody>
          <a:bodyPr wrap="square" rtlCol="0">
            <a:spAutoFit/>
          </a:bodyPr>
          <a:lstStyle/>
          <a:p>
            <a:pPr>
              <a:spcBef>
                <a:spcPts val="1200"/>
              </a:spcBef>
            </a:pPr>
            <a:r>
              <a:rPr lang="en-US" sz="2400" dirty="0" smtClean="0">
                <a:latin typeface="Arial Bold"/>
              </a:rPr>
              <a:t>Customers</a:t>
            </a:r>
          </a:p>
        </p:txBody>
      </p:sp>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31199" y="2941690"/>
            <a:ext cx="761837" cy="3084165"/>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04163" y="3593610"/>
            <a:ext cx="1982503" cy="2478129"/>
          </a:xfrm>
          <a:prstGeom prst="rect">
            <a:avLst/>
          </a:prstGeom>
        </p:spPr>
      </p:pic>
      <p:sp>
        <p:nvSpPr>
          <p:cNvPr id="25" name="TextBox 24"/>
          <p:cNvSpPr txBox="1"/>
          <p:nvPr/>
        </p:nvSpPr>
        <p:spPr>
          <a:xfrm>
            <a:off x="6972679" y="3219816"/>
            <a:ext cx="1672977" cy="461665"/>
          </a:xfrm>
          <a:prstGeom prst="rect">
            <a:avLst/>
          </a:prstGeom>
          <a:noFill/>
        </p:spPr>
        <p:txBody>
          <a:bodyPr wrap="square" rtlCol="0">
            <a:spAutoFit/>
          </a:bodyPr>
          <a:lstStyle/>
          <a:p>
            <a:pPr>
              <a:spcBef>
                <a:spcPts val="1200"/>
              </a:spcBef>
            </a:pPr>
            <a:r>
              <a:rPr lang="en-US" sz="2400" dirty="0" smtClean="0">
                <a:solidFill>
                  <a:srgbClr val="FF0000"/>
                </a:solidFill>
                <a:latin typeface="Arial Bold"/>
              </a:rPr>
              <a:t>Test User</a:t>
            </a:r>
          </a:p>
        </p:txBody>
      </p:sp>
    </p:spTree>
    <p:extLst>
      <p:ext uri="{BB962C8B-B14F-4D97-AF65-F5344CB8AC3E}">
        <p14:creationId xmlns:p14="http://schemas.microsoft.com/office/powerpoint/2010/main" val="3352531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4309321"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sp>
        <p:nvSpPr>
          <p:cNvPr id="10" name="TextBox 9"/>
          <p:cNvSpPr txBox="1"/>
          <p:nvPr/>
        </p:nvSpPr>
        <p:spPr>
          <a:xfrm>
            <a:off x="381106" y="1268760"/>
            <a:ext cx="4754828" cy="523220"/>
          </a:xfrm>
          <a:prstGeom prst="rect">
            <a:avLst/>
          </a:prstGeom>
          <a:noFill/>
        </p:spPr>
        <p:txBody>
          <a:bodyPr wrap="none" rtlCol="0">
            <a:spAutoFit/>
          </a:bodyPr>
          <a:lstStyle/>
          <a:p>
            <a:r>
              <a:rPr lang="ru-RU" sz="2800" cap="all" dirty="0" smtClean="0">
                <a:solidFill>
                  <a:schemeClr val="tx1">
                    <a:lumMod val="75000"/>
                    <a:lumOff val="25000"/>
                  </a:schemeClr>
                </a:solidFill>
                <a:latin typeface="Arial Black" panose="020B0A04020102020204" pitchFamily="34" charset="0"/>
              </a:rPr>
              <a:t>решение проблемы</a:t>
            </a:r>
          </a:p>
        </p:txBody>
      </p:sp>
      <p:sp>
        <p:nvSpPr>
          <p:cNvPr id="11" name="TextBox 10"/>
          <p:cNvSpPr txBox="1"/>
          <p:nvPr/>
        </p:nvSpPr>
        <p:spPr>
          <a:xfrm>
            <a:off x="467544" y="2333059"/>
            <a:ext cx="8410008" cy="1877437"/>
          </a:xfrm>
          <a:prstGeom prst="rect">
            <a:avLst/>
          </a:prstGeom>
          <a:noFill/>
        </p:spPr>
        <p:txBody>
          <a:bodyPr wrap="square" rtlCol="0">
            <a:spAutoFit/>
          </a:bodyPr>
          <a:lstStyle/>
          <a:p>
            <a:pPr marL="342900" indent="-342900">
              <a:spcBef>
                <a:spcPts val="1200"/>
              </a:spcBef>
              <a:buAutoNum type="arabicPeriod"/>
            </a:pPr>
            <a:r>
              <a:rPr lang="ru-RU" sz="2400" dirty="0" smtClean="0">
                <a:latin typeface="Arial Bold"/>
              </a:rPr>
              <a:t>Увеличить время эксперимента</a:t>
            </a:r>
          </a:p>
          <a:p>
            <a:pPr marL="342900" indent="-342900">
              <a:spcBef>
                <a:spcPts val="1200"/>
              </a:spcBef>
              <a:buAutoNum type="arabicPeriod"/>
            </a:pPr>
            <a:r>
              <a:rPr lang="ru-RU" sz="2400" dirty="0" smtClean="0">
                <a:latin typeface="Arial Bold"/>
              </a:rPr>
              <a:t>Отбросить часть данных и использовать специальные формулы для подсчета результатов</a:t>
            </a:r>
          </a:p>
          <a:p>
            <a:pPr marL="342900" indent="-342900">
              <a:spcBef>
                <a:spcPts val="1200"/>
              </a:spcBef>
              <a:buAutoNum type="arabicPeriod"/>
            </a:pPr>
            <a:r>
              <a:rPr lang="ru-RU" sz="2400" dirty="0" smtClean="0">
                <a:latin typeface="Arial Bold"/>
              </a:rPr>
              <a:t>Провести эксперимент заново</a:t>
            </a:r>
            <a:endParaRPr lang="en-US" sz="2400" dirty="0" smtClean="0">
              <a:latin typeface="Arial Bold"/>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2200" y="3773572"/>
            <a:ext cx="1706880" cy="2438400"/>
          </a:xfrm>
          <a:prstGeom prst="rect">
            <a:avLst/>
          </a:prstGeom>
        </p:spPr>
      </p:pic>
    </p:spTree>
    <p:extLst>
      <p:ext uri="{BB962C8B-B14F-4D97-AF65-F5344CB8AC3E}">
        <p14:creationId xmlns:p14="http://schemas.microsoft.com/office/powerpoint/2010/main" val="4211437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4705435"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sp>
        <p:nvSpPr>
          <p:cNvPr id="18" name="Rectangle 17"/>
          <p:cNvSpPr/>
          <p:nvPr/>
        </p:nvSpPr>
        <p:spPr>
          <a:xfrm>
            <a:off x="958417" y="1607987"/>
            <a:ext cx="7797327" cy="85454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24" name="Straight Arrow Connector 23"/>
          <p:cNvCxnSpPr/>
          <p:nvPr/>
        </p:nvCxnSpPr>
        <p:spPr>
          <a:xfrm>
            <a:off x="4716016" y="2564904"/>
            <a:ext cx="0" cy="576064"/>
          </a:xfrm>
          <a:prstGeom prst="straightConnector1">
            <a:avLst/>
          </a:prstGeom>
          <a:ln w="19050">
            <a:solidFill>
              <a:srgbClr val="ED1C24"/>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233880" y="1850591"/>
            <a:ext cx="3246402" cy="369332"/>
          </a:xfrm>
          <a:prstGeom prst="rect">
            <a:avLst/>
          </a:prstGeom>
          <a:noFill/>
        </p:spPr>
        <p:txBody>
          <a:bodyPr wrap="none" rtlCol="0">
            <a:spAutoFit/>
          </a:bodyPr>
          <a:lstStyle/>
          <a:p>
            <a:r>
              <a:rPr lang="ru-RU" cap="all" dirty="0" smtClean="0">
                <a:solidFill>
                  <a:schemeClr val="tx1">
                    <a:lumMod val="75000"/>
                    <a:lumOff val="25000"/>
                  </a:schemeClr>
                </a:solidFill>
                <a:latin typeface="Arial Black" panose="020B0A04020102020204" pitchFamily="34" charset="0"/>
              </a:rPr>
              <a:t>Анализ результатов</a:t>
            </a:r>
            <a:endParaRPr lang="en-US" cap="all" dirty="0">
              <a:solidFill>
                <a:schemeClr val="tx1">
                  <a:lumMod val="75000"/>
                  <a:lumOff val="25000"/>
                </a:schemeClr>
              </a:solidFill>
              <a:latin typeface="Arial Black" panose="020B0A04020102020204" pitchFamily="34" charset="0"/>
            </a:endParaRPr>
          </a:p>
        </p:txBody>
      </p:sp>
      <p:sp>
        <p:nvSpPr>
          <p:cNvPr id="32" name="Rectangle 31"/>
          <p:cNvSpPr/>
          <p:nvPr/>
        </p:nvSpPr>
        <p:spPr>
          <a:xfrm>
            <a:off x="958417" y="3291213"/>
            <a:ext cx="7797327" cy="85454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3" name="Rectangle 32"/>
          <p:cNvSpPr/>
          <p:nvPr/>
        </p:nvSpPr>
        <p:spPr>
          <a:xfrm>
            <a:off x="958417" y="4941661"/>
            <a:ext cx="7797327" cy="85454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35" name="Straight Arrow Connector 34"/>
          <p:cNvCxnSpPr/>
          <p:nvPr/>
        </p:nvCxnSpPr>
        <p:spPr>
          <a:xfrm>
            <a:off x="4716016" y="4221088"/>
            <a:ext cx="0" cy="576064"/>
          </a:xfrm>
          <a:prstGeom prst="straightConnector1">
            <a:avLst/>
          </a:prstGeom>
          <a:ln w="19050">
            <a:solidFill>
              <a:srgbClr val="ED1C24"/>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270967" y="3554523"/>
            <a:ext cx="5253361" cy="369332"/>
          </a:xfrm>
          <a:prstGeom prst="rect">
            <a:avLst/>
          </a:prstGeom>
          <a:noFill/>
        </p:spPr>
        <p:txBody>
          <a:bodyPr wrap="none" rtlCol="0">
            <a:spAutoFit/>
          </a:bodyPr>
          <a:lstStyle/>
          <a:p>
            <a:r>
              <a:rPr lang="ru-RU" cap="all" dirty="0" smtClean="0">
                <a:solidFill>
                  <a:schemeClr val="tx1">
                    <a:lumMod val="75000"/>
                    <a:lumOff val="25000"/>
                  </a:schemeClr>
                </a:solidFill>
                <a:latin typeface="Arial Black" panose="020B0A04020102020204" pitchFamily="34" charset="0"/>
              </a:rPr>
              <a:t>Внедрение наилучшего варианта</a:t>
            </a:r>
            <a:endParaRPr lang="en-US" cap="all" dirty="0">
              <a:solidFill>
                <a:schemeClr val="tx1">
                  <a:lumMod val="75000"/>
                  <a:lumOff val="25000"/>
                </a:schemeClr>
              </a:solidFill>
              <a:latin typeface="Arial Black" panose="020B0A04020102020204" pitchFamily="34" charset="0"/>
            </a:endParaRPr>
          </a:p>
        </p:txBody>
      </p:sp>
      <p:sp>
        <p:nvSpPr>
          <p:cNvPr id="37" name="TextBox 36"/>
          <p:cNvSpPr txBox="1"/>
          <p:nvPr/>
        </p:nvSpPr>
        <p:spPr>
          <a:xfrm>
            <a:off x="958417" y="5205855"/>
            <a:ext cx="7797327" cy="369332"/>
          </a:xfrm>
          <a:prstGeom prst="rect">
            <a:avLst/>
          </a:prstGeom>
          <a:noFill/>
        </p:spPr>
        <p:txBody>
          <a:bodyPr wrap="none" rtlCol="0">
            <a:spAutoFit/>
          </a:bodyPr>
          <a:lstStyle/>
          <a:p>
            <a:r>
              <a:rPr lang="ru-RU" cap="all" dirty="0" smtClean="0">
                <a:solidFill>
                  <a:schemeClr val="tx1">
                    <a:lumMod val="75000"/>
                    <a:lumOff val="25000"/>
                  </a:schemeClr>
                </a:solidFill>
                <a:latin typeface="Arial Black" panose="020B0A04020102020204" pitchFamily="34" charset="0"/>
              </a:rPr>
              <a:t>Повторение эксперимента с другими элементами</a:t>
            </a:r>
            <a:endParaRPr lang="en-US" cap="all" dirty="0">
              <a:solidFill>
                <a:schemeClr val="tx1">
                  <a:lumMod val="75000"/>
                  <a:lumOff val="25000"/>
                </a:schemeClr>
              </a:solidFill>
              <a:latin typeface="Arial Black" panose="020B0A04020102020204" pitchFamily="34" charset="0"/>
            </a:endParaRPr>
          </a:p>
        </p:txBody>
      </p:sp>
    </p:spTree>
    <p:extLst>
      <p:ext uri="{BB962C8B-B14F-4D97-AF65-F5344CB8AC3E}">
        <p14:creationId xmlns:p14="http://schemas.microsoft.com/office/powerpoint/2010/main" val="2477425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7" y="6600500"/>
            <a:ext cx="4488122"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5609" y="1034829"/>
            <a:ext cx="7252781" cy="5181909"/>
          </a:xfrm>
          <a:prstGeom prst="rect">
            <a:avLst/>
          </a:prstGeom>
        </p:spPr>
      </p:pic>
    </p:spTree>
    <p:extLst>
      <p:ext uri="{BB962C8B-B14F-4D97-AF65-F5344CB8AC3E}">
        <p14:creationId xmlns:p14="http://schemas.microsoft.com/office/powerpoint/2010/main" val="2491434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7" y="6600500"/>
            <a:ext cx="4488122"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t="4188" b="1"/>
          <a:stretch/>
        </p:blipFill>
        <p:spPr>
          <a:xfrm>
            <a:off x="1740420" y="1498371"/>
            <a:ext cx="2578783" cy="4392488"/>
          </a:xfrm>
          <a:prstGeom prst="rect">
            <a:avLst/>
          </a:prstGeom>
        </p:spPr>
      </p:pic>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t="3728"/>
          <a:stretch/>
        </p:blipFill>
        <p:spPr>
          <a:xfrm>
            <a:off x="4962552" y="1465083"/>
            <a:ext cx="2566441" cy="4392488"/>
          </a:xfrm>
          <a:prstGeom prst="rect">
            <a:avLst/>
          </a:prstGeom>
        </p:spPr>
      </p:pic>
    </p:spTree>
    <p:extLst>
      <p:ext uri="{BB962C8B-B14F-4D97-AF65-F5344CB8AC3E}">
        <p14:creationId xmlns:p14="http://schemas.microsoft.com/office/powerpoint/2010/main" val="2030485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ru-RU" sz="3000" cap="all" dirty="0" smtClean="0">
                <a:solidFill>
                  <a:schemeClr val="tx1">
                    <a:lumMod val="75000"/>
                    <a:lumOff val="25000"/>
                  </a:schemeClr>
                </a:solidFill>
                <a:latin typeface="Arial Black" panose="020B0A04020102020204" pitchFamily="34" charset="0"/>
                <a:cs typeface="Arial" panose="020B0604020202020204" pitchFamily="34" charset="0"/>
              </a:rPr>
              <a:t>проект</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6037513"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2900" cap="all" dirty="0">
              <a:solidFill>
                <a:schemeClr val="tx1">
                  <a:lumMod val="75000"/>
                  <a:lumOff val="25000"/>
                </a:schemeClr>
              </a:solidFill>
              <a:latin typeface="Arial "/>
            </a:endParaRPr>
          </a:p>
          <a:p>
            <a:pPr algn="l">
              <a:lnSpc>
                <a:spcPct val="60000"/>
              </a:lnSpc>
            </a:pPr>
            <a:endParaRPr lang="en-US" sz="1000" cap="all" baseline="0" dirty="0" smtClean="0">
              <a:solidFill>
                <a:schemeClr val="bg1"/>
              </a:solidFill>
              <a:latin typeface="Arial Regular"/>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6753" y="2030391"/>
            <a:ext cx="2552700" cy="2619375"/>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2561" y="963898"/>
            <a:ext cx="2425002" cy="2425002"/>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13818" y="3753887"/>
            <a:ext cx="1907661" cy="2451613"/>
          </a:xfrm>
          <a:prstGeom prst="rect">
            <a:avLst/>
          </a:prstGeom>
        </p:spPr>
      </p:pic>
      <p:sp>
        <p:nvSpPr>
          <p:cNvPr id="27" name="TextBox 26"/>
          <p:cNvSpPr txBox="1"/>
          <p:nvPr/>
        </p:nvSpPr>
        <p:spPr>
          <a:xfrm>
            <a:off x="1335329" y="1419888"/>
            <a:ext cx="2995547" cy="461665"/>
          </a:xfrm>
          <a:prstGeom prst="rect">
            <a:avLst/>
          </a:prstGeom>
          <a:noFill/>
        </p:spPr>
        <p:txBody>
          <a:bodyPr wrap="square" rtlCol="0">
            <a:spAutoFit/>
          </a:bodyPr>
          <a:lstStyle/>
          <a:p>
            <a:pPr>
              <a:spcBef>
                <a:spcPts val="1200"/>
              </a:spcBef>
            </a:pPr>
            <a:r>
              <a:rPr lang="en-US" sz="2400" dirty="0" smtClean="0">
                <a:latin typeface="Arial Bold"/>
              </a:rPr>
              <a:t>&gt;&gt; 100000 visitors</a:t>
            </a:r>
            <a:endParaRPr lang="ru-RU" sz="2400" dirty="0" smtClean="0">
              <a:latin typeface="Arial Bold"/>
            </a:endParaRPr>
          </a:p>
        </p:txBody>
      </p:sp>
      <p:sp>
        <p:nvSpPr>
          <p:cNvPr id="10" name="Curved Up Arrow 9"/>
          <p:cNvSpPr/>
          <p:nvPr/>
        </p:nvSpPr>
        <p:spPr>
          <a:xfrm rot="1198548">
            <a:off x="3927470" y="4923378"/>
            <a:ext cx="1717034" cy="654131"/>
          </a:xfrm>
          <a:prstGeom prst="curvedUp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urved Up Arrow 28"/>
          <p:cNvSpPr/>
          <p:nvPr/>
        </p:nvSpPr>
        <p:spPr>
          <a:xfrm rot="3998507" flipV="1">
            <a:off x="7010538" y="2600372"/>
            <a:ext cx="1717034" cy="723008"/>
          </a:xfrm>
          <a:prstGeom prst="curvedUp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07172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7" y="6600500"/>
            <a:ext cx="4488122"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600" y="1916832"/>
            <a:ext cx="7246631" cy="3219644"/>
          </a:xfrm>
          <a:prstGeom prst="rect">
            <a:avLst/>
          </a:prstGeom>
        </p:spPr>
      </p:pic>
    </p:spTree>
    <p:extLst>
      <p:ext uri="{BB962C8B-B14F-4D97-AF65-F5344CB8AC3E}">
        <p14:creationId xmlns:p14="http://schemas.microsoft.com/office/powerpoint/2010/main" val="1356850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7" y="6600500"/>
            <a:ext cx="4488122"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3529" y="1387124"/>
            <a:ext cx="6296942" cy="4510294"/>
          </a:xfrm>
          <a:prstGeom prst="rect">
            <a:avLst/>
          </a:prstGeom>
        </p:spPr>
      </p:pic>
    </p:spTree>
    <p:extLst>
      <p:ext uri="{BB962C8B-B14F-4D97-AF65-F5344CB8AC3E}">
        <p14:creationId xmlns:p14="http://schemas.microsoft.com/office/powerpoint/2010/main" val="3086825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4381329"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sp>
        <p:nvSpPr>
          <p:cNvPr id="11" name="TextBox 10"/>
          <p:cNvSpPr txBox="1"/>
          <p:nvPr/>
        </p:nvSpPr>
        <p:spPr>
          <a:xfrm>
            <a:off x="333464" y="1107321"/>
            <a:ext cx="2408032" cy="523220"/>
          </a:xfrm>
          <a:prstGeom prst="rect">
            <a:avLst/>
          </a:prstGeom>
          <a:noFill/>
        </p:spPr>
        <p:txBody>
          <a:bodyPr wrap="none" rtlCol="0">
            <a:spAutoFit/>
          </a:bodyPr>
          <a:lstStyle/>
          <a:p>
            <a:r>
              <a:rPr lang="ru-RU" sz="2800" cap="all" dirty="0" smtClean="0">
                <a:solidFill>
                  <a:schemeClr val="tx1">
                    <a:lumMod val="75000"/>
                    <a:lumOff val="25000"/>
                  </a:schemeClr>
                </a:solidFill>
                <a:latin typeface="Arial Black" panose="020B0A04020102020204" pitchFamily="34" charset="0"/>
              </a:rPr>
              <a:t>Дискаунт</a:t>
            </a:r>
          </a:p>
        </p:txBody>
      </p:sp>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t="3238"/>
          <a:stretch/>
        </p:blipFill>
        <p:spPr>
          <a:xfrm>
            <a:off x="1803380" y="1771380"/>
            <a:ext cx="2535003" cy="4360781"/>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t="3150"/>
          <a:stretch/>
        </p:blipFill>
        <p:spPr>
          <a:xfrm>
            <a:off x="4981466" y="1771380"/>
            <a:ext cx="2532719" cy="4360781"/>
          </a:xfrm>
          <a:prstGeom prst="rect">
            <a:avLst/>
          </a:prstGeom>
        </p:spPr>
      </p:pic>
    </p:spTree>
    <p:extLst>
      <p:ext uri="{BB962C8B-B14F-4D97-AF65-F5344CB8AC3E}">
        <p14:creationId xmlns:p14="http://schemas.microsoft.com/office/powerpoint/2010/main" val="2019278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5101409"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sp>
        <p:nvSpPr>
          <p:cNvPr id="11" name="TextBox 10"/>
          <p:cNvSpPr txBox="1"/>
          <p:nvPr/>
        </p:nvSpPr>
        <p:spPr>
          <a:xfrm>
            <a:off x="333464" y="1107321"/>
            <a:ext cx="2408032" cy="523220"/>
          </a:xfrm>
          <a:prstGeom prst="rect">
            <a:avLst/>
          </a:prstGeom>
          <a:noFill/>
        </p:spPr>
        <p:txBody>
          <a:bodyPr wrap="none" rtlCol="0">
            <a:spAutoFit/>
          </a:bodyPr>
          <a:lstStyle/>
          <a:p>
            <a:r>
              <a:rPr lang="ru-RU" sz="2800" cap="all" dirty="0" smtClean="0">
                <a:solidFill>
                  <a:schemeClr val="tx1">
                    <a:lumMod val="75000"/>
                    <a:lumOff val="25000"/>
                  </a:schemeClr>
                </a:solidFill>
                <a:latin typeface="Arial Black" panose="020B0A04020102020204" pitchFamily="34" charset="0"/>
              </a:rPr>
              <a:t>Дискаунт</a:t>
            </a:r>
          </a:p>
        </p:txBody>
      </p:sp>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t="4200"/>
          <a:stretch/>
        </p:blipFill>
        <p:spPr>
          <a:xfrm>
            <a:off x="1737675" y="1733673"/>
            <a:ext cx="2559799" cy="4359624"/>
          </a:xfrm>
          <a:prstGeom prst="rect">
            <a:avLst/>
          </a:prstGeom>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t="3601"/>
          <a:stretch/>
        </p:blipFill>
        <p:spPr>
          <a:xfrm>
            <a:off x="4965273" y="1705789"/>
            <a:ext cx="2559799" cy="4386857"/>
          </a:xfrm>
          <a:prstGeom prst="rect">
            <a:avLst/>
          </a:prstGeom>
        </p:spPr>
      </p:pic>
    </p:spTree>
    <p:extLst>
      <p:ext uri="{BB962C8B-B14F-4D97-AF65-F5344CB8AC3E}">
        <p14:creationId xmlns:p14="http://schemas.microsoft.com/office/powerpoint/2010/main" val="30542077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en-US" sz="3000" cap="all" dirty="0">
                <a:solidFill>
                  <a:schemeClr val="tx1">
                    <a:lumMod val="75000"/>
                    <a:lumOff val="25000"/>
                  </a:schemeClr>
                </a:solidFill>
                <a:latin typeface="Arial Black" panose="020B0A04020102020204" pitchFamily="34" charset="0"/>
                <a:cs typeface="Arial" panose="020B0604020202020204" pitchFamily="34" charset="0"/>
              </a:rPr>
              <a:t>a/b </a:t>
            </a:r>
            <a:r>
              <a:rPr lang="ru-RU" sz="3000" cap="all" dirty="0">
                <a:solidFill>
                  <a:schemeClr val="tx1">
                    <a:lumMod val="75000"/>
                    <a:lumOff val="25000"/>
                  </a:schemeClr>
                </a:solidFill>
                <a:latin typeface="Arial Black" panose="020B0A04020102020204" pitchFamily="34" charset="0"/>
                <a:cs typeface="Arial" panose="020B0604020202020204" pitchFamily="34" charset="0"/>
              </a:rPr>
              <a:t>тестирование</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7" y="6600500"/>
            <a:ext cx="4743986"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sp>
        <p:nvSpPr>
          <p:cNvPr id="10" name="Title 1"/>
          <p:cNvSpPr txBox="1">
            <a:spLocks/>
          </p:cNvSpPr>
          <p:nvPr/>
        </p:nvSpPr>
        <p:spPr>
          <a:xfrm>
            <a:off x="609388" y="2721650"/>
            <a:ext cx="7791294" cy="1283413"/>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ru-RU" sz="4000" cap="all" dirty="0" smtClean="0">
                <a:solidFill>
                  <a:srgbClr val="C00000"/>
                </a:solidFill>
                <a:latin typeface="Arial Black" panose="020B0A04020102020204" pitchFamily="34" charset="0"/>
                <a:cs typeface="Arial" panose="020B0604020202020204" pitchFamily="34" charset="0"/>
              </a:rPr>
              <a:t>Спасибо за </a:t>
            </a:r>
          </a:p>
          <a:p>
            <a:pPr>
              <a:lnSpc>
                <a:spcPct val="90000"/>
              </a:lnSpc>
            </a:pPr>
            <a:r>
              <a:rPr lang="ru-RU" sz="4000" cap="all" dirty="0" smtClean="0">
                <a:solidFill>
                  <a:srgbClr val="C00000"/>
                </a:solidFill>
                <a:latin typeface="Arial Black" panose="020B0A04020102020204" pitchFamily="34" charset="0"/>
                <a:cs typeface="Arial" panose="020B0604020202020204" pitchFamily="34" charset="0"/>
              </a:rPr>
              <a:t>внимание!</a:t>
            </a:r>
            <a:endParaRPr lang="en-US" sz="4000" cap="all" dirty="0">
              <a:solidFill>
                <a:srgbClr val="C00000"/>
              </a:solidFill>
              <a:latin typeface="Arial Black" panose="020B0A04020102020204" pitchFamily="34" charset="0"/>
              <a:cs typeface="Arial" panose="020B0604020202020204" pitchFamily="34" charset="0"/>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0232" y="1093776"/>
            <a:ext cx="2010990" cy="211683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8833" y="4073934"/>
            <a:ext cx="2010990" cy="211683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0" y="1093776"/>
            <a:ext cx="2010990" cy="211683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106" y="4083419"/>
            <a:ext cx="2010990" cy="2116832"/>
          </a:xfrm>
          <a:prstGeom prst="rect">
            <a:avLst/>
          </a:prstGeom>
        </p:spPr>
      </p:pic>
    </p:spTree>
    <p:extLst>
      <p:ext uri="{BB962C8B-B14F-4D97-AF65-F5344CB8AC3E}">
        <p14:creationId xmlns:p14="http://schemas.microsoft.com/office/powerpoint/2010/main" val="2877517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ru-RU" sz="3000" cap="all" dirty="0" smtClean="0">
                <a:solidFill>
                  <a:schemeClr val="tx1">
                    <a:lumMod val="75000"/>
                    <a:lumOff val="25000"/>
                  </a:schemeClr>
                </a:solidFill>
                <a:latin typeface="Arial Black" panose="020B0A04020102020204" pitchFamily="34" charset="0"/>
                <a:cs typeface="Arial" panose="020B0604020202020204" pitchFamily="34" charset="0"/>
              </a:rPr>
              <a:t>Проект</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596444"/>
            <a:ext cx="4309322" cy="244463"/>
          </a:xfrm>
        </p:spPr>
        <p:txBody>
          <a:bodyPr anchor="t">
            <a:normAutofit/>
          </a:bodyPr>
          <a:lstStyle/>
          <a:p>
            <a:pPr algn="l">
              <a:lnSpc>
                <a:spcPct val="60000"/>
              </a:lnSpc>
            </a:pPr>
            <a:r>
              <a:rPr lang="en-US" sz="1000" cap="all" baseline="0" dirty="0" smtClean="0">
                <a:solidFill>
                  <a:schemeClr val="bg1"/>
                </a:solidFill>
                <a:latin typeface="Arial Regular"/>
              </a:rPr>
              <a:t>a/b </a:t>
            </a:r>
            <a:r>
              <a:rPr lang="ru-RU" sz="1000" cap="all" baseline="0" dirty="0" smtClean="0">
                <a:solidFill>
                  <a:schemeClr val="bg1"/>
                </a:solidFill>
                <a:latin typeface="Arial Regular"/>
              </a:rPr>
              <a:t>тестирование или как принять верное решение</a:t>
            </a:r>
            <a:endParaRPr lang="en-US" sz="1000" cap="all" baseline="0" dirty="0" smtClean="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sp>
        <p:nvSpPr>
          <p:cNvPr id="3" name="Rectangle 2"/>
          <p:cNvSpPr/>
          <p:nvPr/>
        </p:nvSpPr>
        <p:spPr>
          <a:xfrm>
            <a:off x="899592" y="1590590"/>
            <a:ext cx="4096699"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a:t>
            </a:r>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mprovement</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8" name="Rectangle 17"/>
          <p:cNvSpPr/>
          <p:nvPr/>
        </p:nvSpPr>
        <p:spPr>
          <a:xfrm>
            <a:off x="1802913" y="2964581"/>
            <a:ext cx="3921010" cy="923330"/>
          </a:xfrm>
          <a:prstGeom prst="rect">
            <a:avLst/>
          </a:prstGeom>
          <a:noFill/>
        </p:spPr>
        <p:txBody>
          <a:bodyPr wrap="none" lIns="91440" tIns="45720" rIns="91440" bIns="45720">
            <a:spAutoFit/>
          </a:bodyPr>
          <a:lstStyle/>
          <a:p>
            <a:pPr algn="ctr"/>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Optimization</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9" name="Rectangle 18"/>
          <p:cNvSpPr/>
          <p:nvPr/>
        </p:nvSpPr>
        <p:spPr>
          <a:xfrm>
            <a:off x="3131840" y="4338572"/>
            <a:ext cx="2365006" cy="923330"/>
          </a:xfrm>
          <a:prstGeom prst="rect">
            <a:avLst/>
          </a:prstGeom>
          <a:noFill/>
        </p:spPr>
        <p:txBody>
          <a:bodyPr wrap="none" lIns="91440" tIns="45720" rIns="91440" bIns="45720">
            <a:spAutoFit/>
          </a:bodyPr>
          <a:lstStyle/>
          <a:p>
            <a:pPr algn="ctr"/>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Growth</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8184" y="2017604"/>
            <a:ext cx="2247900" cy="2495550"/>
          </a:xfrm>
          <a:prstGeom prst="rect">
            <a:avLst/>
          </a:prstGeom>
        </p:spPr>
      </p:pic>
    </p:spTree>
    <p:extLst>
      <p:ext uri="{BB962C8B-B14F-4D97-AF65-F5344CB8AC3E}">
        <p14:creationId xmlns:p14="http://schemas.microsoft.com/office/powerpoint/2010/main" val="74699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ru-RU" sz="3000" cap="all" dirty="0" smtClean="0">
                <a:solidFill>
                  <a:schemeClr val="tx1">
                    <a:lumMod val="75000"/>
                    <a:lumOff val="25000"/>
                  </a:schemeClr>
                </a:solidFill>
                <a:latin typeface="Arial Black" panose="020B0A04020102020204" pitchFamily="34" charset="0"/>
                <a:cs typeface="Arial" panose="020B0604020202020204" pitchFamily="34" charset="0"/>
              </a:rPr>
              <a:t>Идея</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4453337"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3808" y="1529114"/>
            <a:ext cx="3098714" cy="3777480"/>
          </a:xfrm>
          <a:prstGeom prst="rect">
            <a:avLst/>
          </a:prstGeom>
        </p:spPr>
      </p:pic>
    </p:spTree>
    <p:extLst>
      <p:ext uri="{BB962C8B-B14F-4D97-AF65-F5344CB8AC3E}">
        <p14:creationId xmlns:p14="http://schemas.microsoft.com/office/powerpoint/2010/main" val="3924794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ru-RU" sz="3000" cap="all" dirty="0" smtClean="0">
                <a:solidFill>
                  <a:schemeClr val="tx1">
                    <a:lumMod val="75000"/>
                    <a:lumOff val="25000"/>
                  </a:schemeClr>
                </a:solidFill>
                <a:latin typeface="Arial Black" panose="020B0A04020102020204" pitchFamily="34" charset="0"/>
                <a:cs typeface="Arial" panose="020B0604020202020204" pitchFamily="34" charset="0"/>
              </a:rPr>
              <a:t>проблема</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4453337"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550" y="1217264"/>
            <a:ext cx="7962900" cy="4581525"/>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3345" y="4509120"/>
            <a:ext cx="606652" cy="606652"/>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64003" y="4509120"/>
            <a:ext cx="606652" cy="606652"/>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31853" y="4509121"/>
            <a:ext cx="606000" cy="606000"/>
          </a:xfrm>
          <a:prstGeom prst="rect">
            <a:avLst/>
          </a:prstGeom>
        </p:spPr>
      </p:pic>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17270" t="8656" r="19690" b="8692"/>
          <a:stretch/>
        </p:blipFill>
        <p:spPr>
          <a:xfrm>
            <a:off x="4222243" y="4509120"/>
            <a:ext cx="699514" cy="669100"/>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96360" y="4509120"/>
            <a:ext cx="609788" cy="606000"/>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07630" y="1349802"/>
            <a:ext cx="1278660" cy="1278660"/>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64003" y="1912357"/>
            <a:ext cx="1281562" cy="850692"/>
          </a:xfrm>
          <a:prstGeom prst="rect">
            <a:avLst/>
          </a:prstGeom>
        </p:spPr>
      </p:pic>
      <p:pic>
        <p:nvPicPr>
          <p:cNvPr id="18" name="Picture 17"/>
          <p:cNvPicPr>
            <a:picLocks noChangeAspect="1"/>
          </p:cNvPicPr>
          <p:nvPr/>
        </p:nvPicPr>
        <p:blipFill rotWithShape="1">
          <a:blip r:embed="rId15" cstate="print">
            <a:extLst>
              <a:ext uri="{28A0092B-C50C-407E-A947-70E740481C1C}">
                <a14:useLocalDpi xmlns:a14="http://schemas.microsoft.com/office/drawing/2010/main" val="0"/>
              </a:ext>
            </a:extLst>
          </a:blip>
          <a:srcRect l="16794" t="3697" r="18632" b="2909"/>
          <a:stretch/>
        </p:blipFill>
        <p:spPr>
          <a:xfrm>
            <a:off x="4152077" y="2069574"/>
            <a:ext cx="738367" cy="711354"/>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114030" y="2421645"/>
            <a:ext cx="714710" cy="714710"/>
          </a:xfrm>
          <a:prstGeom prst="rect">
            <a:avLst/>
          </a:prstGeom>
        </p:spPr>
      </p:pic>
    </p:spTree>
    <p:extLst>
      <p:ext uri="{BB962C8B-B14F-4D97-AF65-F5344CB8AC3E}">
        <p14:creationId xmlns:p14="http://schemas.microsoft.com/office/powerpoint/2010/main" val="4262285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ru-RU" sz="3000" cap="all" dirty="0" smtClean="0">
                <a:solidFill>
                  <a:schemeClr val="tx1">
                    <a:lumMod val="75000"/>
                    <a:lumOff val="25000"/>
                  </a:schemeClr>
                </a:solidFill>
                <a:latin typeface="Arial Black" panose="020B0A04020102020204" pitchFamily="34" charset="0"/>
                <a:cs typeface="Arial" panose="020B0604020202020204" pitchFamily="34" charset="0"/>
              </a:rPr>
              <a:t>проблема</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4453337"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550" y="1217264"/>
            <a:ext cx="7962900" cy="4581525"/>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3345" y="4509120"/>
            <a:ext cx="606652" cy="606652"/>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64003" y="4509120"/>
            <a:ext cx="606652" cy="606652"/>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31853" y="4509121"/>
            <a:ext cx="606000" cy="606000"/>
          </a:xfrm>
          <a:prstGeom prst="rect">
            <a:avLst/>
          </a:prstGeom>
        </p:spPr>
      </p:pic>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17270" t="8656" r="19690" b="8692"/>
          <a:stretch/>
        </p:blipFill>
        <p:spPr>
          <a:xfrm>
            <a:off x="4222243" y="4509120"/>
            <a:ext cx="699514" cy="669100"/>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96360" y="4509120"/>
            <a:ext cx="609788" cy="606000"/>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07630" y="1349802"/>
            <a:ext cx="1278660" cy="1278660"/>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64003" y="1912357"/>
            <a:ext cx="1281562" cy="850692"/>
          </a:xfrm>
          <a:prstGeom prst="rect">
            <a:avLst/>
          </a:prstGeom>
        </p:spPr>
      </p:pic>
      <p:pic>
        <p:nvPicPr>
          <p:cNvPr id="18" name="Picture 17"/>
          <p:cNvPicPr>
            <a:picLocks noChangeAspect="1"/>
          </p:cNvPicPr>
          <p:nvPr/>
        </p:nvPicPr>
        <p:blipFill rotWithShape="1">
          <a:blip r:embed="rId15" cstate="print">
            <a:extLst>
              <a:ext uri="{28A0092B-C50C-407E-A947-70E740481C1C}">
                <a14:useLocalDpi xmlns:a14="http://schemas.microsoft.com/office/drawing/2010/main" val="0"/>
              </a:ext>
            </a:extLst>
          </a:blip>
          <a:srcRect l="16794" t="3697" r="18632" b="2909"/>
          <a:stretch/>
        </p:blipFill>
        <p:spPr>
          <a:xfrm>
            <a:off x="4152077" y="2069574"/>
            <a:ext cx="738367" cy="711354"/>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114030" y="2421645"/>
            <a:ext cx="714710" cy="714710"/>
          </a:xfrm>
          <a:prstGeom prst="rect">
            <a:avLst/>
          </a:prstGeom>
        </p:spPr>
      </p:pic>
      <p:pic>
        <p:nvPicPr>
          <p:cNvPr id="3" name="Picture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03631" y="2491724"/>
            <a:ext cx="1273141" cy="1269958"/>
          </a:xfrm>
          <a:prstGeom prst="rect">
            <a:avLst/>
          </a:prstGeom>
        </p:spPr>
      </p:pic>
      <p:pic>
        <p:nvPicPr>
          <p:cNvPr id="5" name="Picture 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63831" y="2614896"/>
            <a:ext cx="2210283" cy="538402"/>
          </a:xfrm>
          <a:prstGeom prst="rect">
            <a:avLst/>
          </a:prstGeom>
        </p:spPr>
      </p:pic>
      <p:pic>
        <p:nvPicPr>
          <p:cNvPr id="15" name="Picture 1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35722" y="3730988"/>
            <a:ext cx="1740852" cy="602335"/>
          </a:xfrm>
          <a:prstGeom prst="rect">
            <a:avLst/>
          </a:prstGeom>
        </p:spPr>
      </p:pic>
      <p:pic>
        <p:nvPicPr>
          <p:cNvPr id="23" name="Picture 2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874334" y="1971191"/>
            <a:ext cx="1221403" cy="1221403"/>
          </a:xfrm>
          <a:prstGeom prst="rect">
            <a:avLst/>
          </a:prstGeom>
        </p:spPr>
      </p:pic>
      <p:pic>
        <p:nvPicPr>
          <p:cNvPr id="24" name="Picture 2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559572" y="3763761"/>
            <a:ext cx="2786290" cy="555965"/>
          </a:xfrm>
          <a:prstGeom prst="rect">
            <a:avLst/>
          </a:prstGeom>
        </p:spPr>
      </p:pic>
      <p:pic>
        <p:nvPicPr>
          <p:cNvPr id="26" name="Picture 2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205086" y="3180216"/>
            <a:ext cx="925906" cy="558450"/>
          </a:xfrm>
          <a:prstGeom prst="rect">
            <a:avLst/>
          </a:prstGeom>
        </p:spPr>
      </p:pic>
      <p:pic>
        <p:nvPicPr>
          <p:cNvPr id="27" name="Picture 2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185763" y="3133989"/>
            <a:ext cx="1333341" cy="660651"/>
          </a:xfrm>
          <a:prstGeom prst="rect">
            <a:avLst/>
          </a:prstGeom>
        </p:spPr>
      </p:pic>
      <p:pic>
        <p:nvPicPr>
          <p:cNvPr id="28" name="Picture 2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508452" y="3007254"/>
            <a:ext cx="1846802" cy="433999"/>
          </a:xfrm>
          <a:prstGeom prst="rect">
            <a:avLst/>
          </a:prstGeom>
        </p:spPr>
      </p:pic>
      <p:pic>
        <p:nvPicPr>
          <p:cNvPr id="29" name="Picture 2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720846" y="4174545"/>
            <a:ext cx="1677452" cy="1003675"/>
          </a:xfrm>
          <a:prstGeom prst="rect">
            <a:avLst/>
          </a:prstGeom>
        </p:spPr>
      </p:pic>
    </p:spTree>
    <p:extLst>
      <p:ext uri="{BB962C8B-B14F-4D97-AF65-F5344CB8AC3E}">
        <p14:creationId xmlns:p14="http://schemas.microsoft.com/office/powerpoint/2010/main" val="2254272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ru-RU" sz="3000" cap="all" dirty="0" smtClean="0">
                <a:solidFill>
                  <a:schemeClr val="tx1">
                    <a:lumMod val="75000"/>
                    <a:lumOff val="25000"/>
                  </a:schemeClr>
                </a:solidFill>
                <a:latin typeface="Arial Black" panose="020B0A04020102020204" pitchFamily="34" charset="0"/>
                <a:cs typeface="Arial" panose="020B0604020202020204" pitchFamily="34" charset="0"/>
              </a:rPr>
              <a:t>проблема</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4453337"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550" y="1217264"/>
            <a:ext cx="7962900" cy="4581525"/>
          </a:xfrm>
          <a:prstGeom prst="rect">
            <a:avLst/>
          </a:prstGeom>
        </p:spPr>
      </p:pic>
      <p:sp>
        <p:nvSpPr>
          <p:cNvPr id="16" name="Rectangle 15"/>
          <p:cNvSpPr/>
          <p:nvPr/>
        </p:nvSpPr>
        <p:spPr>
          <a:xfrm>
            <a:off x="2503837" y="2964581"/>
            <a:ext cx="4136325" cy="923330"/>
          </a:xfrm>
          <a:prstGeom prst="rect">
            <a:avLst/>
          </a:prstGeom>
          <a:noFill/>
        </p:spPr>
        <p:txBody>
          <a:bodyPr wrap="none" lIns="91440" tIns="45720" rIns="91440" bIns="4572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Perfect design</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495291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06" y="179115"/>
            <a:ext cx="7143222" cy="441573"/>
          </a:xfrm>
        </p:spPr>
        <p:txBody>
          <a:bodyPr anchor="t">
            <a:noAutofit/>
          </a:bodyPr>
          <a:lstStyle/>
          <a:p>
            <a:pPr algn="l"/>
            <a:r>
              <a:rPr lang="ru-RU" sz="3000" cap="all" baseline="0" dirty="0" smtClean="0">
                <a:solidFill>
                  <a:schemeClr val="tx1">
                    <a:lumMod val="75000"/>
                    <a:lumOff val="25000"/>
                  </a:schemeClr>
                </a:solidFill>
                <a:latin typeface="Arial Black" panose="020B0A04020102020204" pitchFamily="34" charset="0"/>
                <a:cs typeface="Arial" panose="020B0604020202020204" pitchFamily="34" charset="0"/>
              </a:rPr>
              <a:t>проблема</a:t>
            </a:r>
            <a:endParaRPr lang="en-US" sz="3000" cap="all" baseline="0" dirty="0">
              <a:solidFill>
                <a:schemeClr val="tx1">
                  <a:lumMod val="75000"/>
                  <a:lumOff val="25000"/>
                </a:schemeClr>
              </a:solidFill>
              <a:latin typeface="Arial Black" panose="020B0A04020102020204" pitchFamily="34" charset="0"/>
              <a:cs typeface="Arial" panose="020B0604020202020204" pitchFamily="34" charset="0"/>
            </a:endParaRPr>
          </a:p>
        </p:txBody>
      </p:sp>
      <p:cxnSp>
        <p:nvCxnSpPr>
          <p:cNvPr id="9" name="Straight Connector 8"/>
          <p:cNvCxnSpPr/>
          <p:nvPr/>
        </p:nvCxnSpPr>
        <p:spPr>
          <a:xfrm>
            <a:off x="0" y="83671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52" y="303424"/>
            <a:ext cx="276225" cy="276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 y="303423"/>
            <a:ext cx="123825" cy="276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 y="6447829"/>
            <a:ext cx="9159404" cy="437555"/>
          </a:xfrm>
          <a:prstGeom prst="rect">
            <a:avLst/>
          </a:prstGeom>
        </p:spPr>
      </p:pic>
      <p:sp>
        <p:nvSpPr>
          <p:cNvPr id="21" name="Subtitle 2"/>
          <p:cNvSpPr>
            <a:spLocks noGrp="1"/>
          </p:cNvSpPr>
          <p:nvPr>
            <p:ph type="subTitle" idx="1"/>
          </p:nvPr>
        </p:nvSpPr>
        <p:spPr>
          <a:xfrm>
            <a:off x="1774846" y="6600500"/>
            <a:ext cx="4021289" cy="257500"/>
          </a:xfrm>
        </p:spPr>
        <p:txBody>
          <a:bodyPr anchor="t">
            <a:normAutofit/>
          </a:bodyPr>
          <a:lstStyle/>
          <a:p>
            <a:pPr algn="l">
              <a:lnSpc>
                <a:spcPct val="60000"/>
              </a:lnSpc>
            </a:pPr>
            <a:r>
              <a:rPr lang="en-US" sz="1000" cap="all" dirty="0">
                <a:solidFill>
                  <a:schemeClr val="bg1"/>
                </a:solidFill>
                <a:latin typeface="Arial Regular"/>
              </a:rPr>
              <a:t>a/b </a:t>
            </a:r>
            <a:r>
              <a:rPr lang="ru-RU" sz="1000" cap="all" dirty="0">
                <a:solidFill>
                  <a:schemeClr val="bg1"/>
                </a:solidFill>
                <a:latin typeface="Arial Regular"/>
              </a:rPr>
              <a:t>тестирование или как принять верное решение</a:t>
            </a:r>
            <a:endParaRPr lang="en-US" sz="1000" cap="all" dirty="0">
              <a:solidFill>
                <a:schemeClr val="bg1"/>
              </a:solidFill>
              <a:latin typeface="Arial Regular"/>
            </a:endParaRPr>
          </a:p>
          <a:p>
            <a:pPr algn="l">
              <a:lnSpc>
                <a:spcPct val="60000"/>
              </a:lnSpc>
            </a:pPr>
            <a:endParaRPr lang="en-US" sz="2900" cap="all" baseline="0" dirty="0" smtClean="0">
              <a:solidFill>
                <a:schemeClr val="tx1">
                  <a:lumMod val="75000"/>
                  <a:lumOff val="25000"/>
                </a:schemeClr>
              </a:solidFill>
              <a:latin typeface="Arial "/>
            </a:endParaRPr>
          </a:p>
          <a:p>
            <a:pPr algn="l">
              <a:lnSpc>
                <a:spcPct val="60000"/>
              </a:lnSpc>
            </a:pPr>
            <a:endParaRPr lang="en-US" sz="2900" cap="all" baseline="0" dirty="0" smtClean="0">
              <a:solidFill>
                <a:schemeClr val="tx1">
                  <a:lumMod val="75000"/>
                  <a:lumOff val="25000"/>
                </a:schemeClr>
              </a:solidFill>
              <a:latin typeface="Arial "/>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5" y="6561735"/>
            <a:ext cx="995164" cy="193972"/>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165" y="2420888"/>
            <a:ext cx="4762500" cy="3438525"/>
          </a:xfrm>
          <a:prstGeom prst="rect">
            <a:avLst/>
          </a:prstGeom>
        </p:spPr>
      </p:pic>
      <p:sp>
        <p:nvSpPr>
          <p:cNvPr id="17" name="TextBox 16"/>
          <p:cNvSpPr txBox="1"/>
          <p:nvPr/>
        </p:nvSpPr>
        <p:spPr>
          <a:xfrm>
            <a:off x="467544" y="1706436"/>
            <a:ext cx="1483098" cy="584775"/>
          </a:xfrm>
          <a:prstGeom prst="rect">
            <a:avLst/>
          </a:prstGeom>
          <a:noFill/>
        </p:spPr>
        <p:txBody>
          <a:bodyPr wrap="none" rtlCol="0">
            <a:spAutoFit/>
          </a:bodyPr>
          <a:lstStyle/>
          <a:p>
            <a:r>
              <a:rPr lang="ru-RU" sz="3200" cap="all" dirty="0" smtClean="0">
                <a:solidFill>
                  <a:schemeClr val="tx1">
                    <a:lumMod val="75000"/>
                    <a:lumOff val="25000"/>
                  </a:schemeClr>
                </a:solidFill>
                <a:latin typeface="Arial Black" panose="020B0A04020102020204" pitchFamily="34" charset="0"/>
              </a:rPr>
              <a:t>спор</a:t>
            </a:r>
            <a:endParaRPr lang="en-US" sz="3200" cap="all" dirty="0">
              <a:solidFill>
                <a:schemeClr val="tx1">
                  <a:lumMod val="75000"/>
                  <a:lumOff val="25000"/>
                </a:schemeClr>
              </a:solidFill>
              <a:latin typeface="Arial Black" panose="020B0A04020102020204" pitchFamily="34"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9969" y="1610901"/>
            <a:ext cx="2190750" cy="2190750"/>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5457" y="3925946"/>
            <a:ext cx="2184400" cy="2413000"/>
          </a:xfrm>
          <a:prstGeom prst="rect">
            <a:avLst/>
          </a:prstGeom>
        </p:spPr>
      </p:pic>
      <p:sp>
        <p:nvSpPr>
          <p:cNvPr id="18" name="TextBox 17"/>
          <p:cNvSpPr txBox="1"/>
          <p:nvPr/>
        </p:nvSpPr>
        <p:spPr>
          <a:xfrm>
            <a:off x="5927508" y="1052737"/>
            <a:ext cx="2215671" cy="461665"/>
          </a:xfrm>
          <a:prstGeom prst="rect">
            <a:avLst/>
          </a:prstGeom>
          <a:noFill/>
        </p:spPr>
        <p:txBody>
          <a:bodyPr wrap="none" rtlCol="0">
            <a:spAutoFit/>
          </a:bodyPr>
          <a:lstStyle/>
          <a:p>
            <a:r>
              <a:rPr lang="ru-RU" sz="2400" cap="all" dirty="0" smtClean="0">
                <a:solidFill>
                  <a:schemeClr val="tx1">
                    <a:lumMod val="75000"/>
                    <a:lumOff val="25000"/>
                  </a:schemeClr>
                </a:solidFill>
                <a:latin typeface="Arial Black" panose="020B0A04020102020204" pitchFamily="34" charset="0"/>
              </a:rPr>
              <a:t>менеджер</a:t>
            </a:r>
            <a:endParaRPr lang="en-US" sz="2400" cap="all" dirty="0">
              <a:solidFill>
                <a:schemeClr val="tx1">
                  <a:lumMod val="75000"/>
                  <a:lumOff val="25000"/>
                </a:schemeClr>
              </a:solidFill>
              <a:latin typeface="Arial Black" panose="020B0A04020102020204" pitchFamily="34" charset="0"/>
            </a:endParaRPr>
          </a:p>
        </p:txBody>
      </p:sp>
    </p:spTree>
    <p:extLst>
      <p:ext uri="{BB962C8B-B14F-4D97-AF65-F5344CB8AC3E}">
        <p14:creationId xmlns:p14="http://schemas.microsoft.com/office/powerpoint/2010/main" val="2736611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2000</TotalTime>
  <Words>1396</Words>
  <Application>Microsoft Office PowerPoint</Application>
  <PresentationFormat>On-screen Show (4:3)</PresentationFormat>
  <Paragraphs>325</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vt:lpstr>
      <vt:lpstr>Arial Black</vt:lpstr>
      <vt:lpstr>Arial Bold</vt:lpstr>
      <vt:lpstr>Arial Regular</vt:lpstr>
      <vt:lpstr>Calibri</vt:lpstr>
      <vt:lpstr>Office Theme</vt:lpstr>
      <vt:lpstr>a/b тестирование или как принять верное решение</vt:lpstr>
      <vt:lpstr>О себе</vt:lpstr>
      <vt:lpstr>проект</vt:lpstr>
      <vt:lpstr>Проект</vt:lpstr>
      <vt:lpstr>Идея</vt:lpstr>
      <vt:lpstr>проблема</vt:lpstr>
      <vt:lpstr>проблема</vt:lpstr>
      <vt:lpstr>проблема</vt:lpstr>
      <vt:lpstr>проблема</vt:lpstr>
      <vt:lpstr>a/b тестирование</vt:lpstr>
      <vt:lpstr>a/b тестирование</vt:lpstr>
      <vt:lpstr>a/b тестирование</vt:lpstr>
      <vt:lpstr>a/b тестирование</vt:lpstr>
      <vt:lpstr>a/b тестирование</vt:lpstr>
      <vt:lpstr>a/b тестирование</vt:lpstr>
      <vt:lpstr>a/b тестирование</vt:lpstr>
      <vt:lpstr>a/b тестирование</vt:lpstr>
      <vt:lpstr>a/b тестирование</vt:lpstr>
      <vt:lpstr>a/b тестирование</vt:lpstr>
      <vt:lpstr>a/b тестирование</vt:lpstr>
      <vt:lpstr>a/b тестирование</vt:lpstr>
      <vt:lpstr>a/b тестирование</vt:lpstr>
      <vt:lpstr>a/b тестирование</vt:lpstr>
      <vt:lpstr>a/b тестирование</vt:lpstr>
      <vt:lpstr>a/b тестирование</vt:lpstr>
      <vt:lpstr>a/b тестирование</vt:lpstr>
      <vt:lpstr>a/b тестирование</vt:lpstr>
      <vt:lpstr>a/b тестирование</vt:lpstr>
      <vt:lpstr>a/b тестирование</vt:lpstr>
      <vt:lpstr>a/b тестирование</vt:lpstr>
      <vt:lpstr>a/b тестирование</vt:lpstr>
      <vt:lpstr>a/b тестирование</vt:lpstr>
      <vt:lpstr>a/b тестирование</vt:lpstr>
      <vt:lpstr>a/b тестирование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Alexandra Aliseychik</dc:creator>
  <cp:lastModifiedBy>Nadezhda Shkuda</cp:lastModifiedBy>
  <cp:revision>200</cp:revision>
  <dcterms:created xsi:type="dcterms:W3CDTF">2015-05-04T13:52:14Z</dcterms:created>
  <dcterms:modified xsi:type="dcterms:W3CDTF">2016-07-29T09:56:08Z</dcterms:modified>
</cp:coreProperties>
</file>