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90" r:id="rId10"/>
    <p:sldId id="265" r:id="rId11"/>
    <p:sldId id="266" r:id="rId12"/>
    <p:sldId id="391" r:id="rId13"/>
    <p:sldId id="392" r:id="rId14"/>
    <p:sldId id="393" r:id="rId15"/>
    <p:sldId id="271" r:id="rId16"/>
    <p:sldId id="338" r:id="rId17"/>
    <p:sldId id="273" r:id="rId18"/>
    <p:sldId id="339" r:id="rId19"/>
    <p:sldId id="340" r:id="rId20"/>
    <p:sldId id="276" r:id="rId21"/>
    <p:sldId id="277" r:id="rId22"/>
    <p:sldId id="278" r:id="rId23"/>
    <p:sldId id="342" r:id="rId24"/>
    <p:sldId id="370" r:id="rId25"/>
    <p:sldId id="371" r:id="rId26"/>
    <p:sldId id="282" r:id="rId27"/>
    <p:sldId id="283" r:id="rId28"/>
    <p:sldId id="284" r:id="rId29"/>
    <p:sldId id="285" r:id="rId30"/>
    <p:sldId id="345" r:id="rId31"/>
    <p:sldId id="346" r:id="rId32"/>
    <p:sldId id="288" r:id="rId33"/>
    <p:sldId id="372" r:id="rId34"/>
    <p:sldId id="347" r:id="rId35"/>
    <p:sldId id="291" r:id="rId36"/>
    <p:sldId id="352" r:id="rId37"/>
    <p:sldId id="374" r:id="rId38"/>
    <p:sldId id="375" r:id="rId39"/>
    <p:sldId id="376" r:id="rId40"/>
    <p:sldId id="377" r:id="rId41"/>
    <p:sldId id="383" r:id="rId42"/>
    <p:sldId id="382" r:id="rId43"/>
    <p:sldId id="378" r:id="rId44"/>
    <p:sldId id="384" r:id="rId45"/>
    <p:sldId id="385" r:id="rId46"/>
    <p:sldId id="386" r:id="rId47"/>
    <p:sldId id="387" r:id="rId48"/>
    <p:sldId id="388" r:id="rId49"/>
    <p:sldId id="381" r:id="rId50"/>
    <p:sldId id="389" r:id="rId51"/>
    <p:sldId id="301" r:id="rId52"/>
    <p:sldId id="355" r:id="rId53"/>
    <p:sldId id="360" r:id="rId54"/>
    <p:sldId id="357" r:id="rId55"/>
    <p:sldId id="359" r:id="rId56"/>
    <p:sldId id="358" r:id="rId57"/>
    <p:sldId id="380" r:id="rId58"/>
    <p:sldId id="379" r:id="rId59"/>
    <p:sldId id="319" r:id="rId60"/>
    <p:sldId id="362" r:id="rId61"/>
    <p:sldId id="363" r:id="rId62"/>
    <p:sldId id="364" r:id="rId63"/>
    <p:sldId id="365" r:id="rId64"/>
    <p:sldId id="312" r:id="rId65"/>
    <p:sldId id="313" r:id="rId66"/>
    <p:sldId id="314" r:id="rId67"/>
    <p:sldId id="366" r:id="rId68"/>
    <p:sldId id="316" r:id="rId69"/>
    <p:sldId id="317" r:id="rId70"/>
    <p:sldId id="320" r:id="rId71"/>
    <p:sldId id="367" r:id="rId72"/>
    <p:sldId id="322" r:id="rId73"/>
    <p:sldId id="323" r:id="rId74"/>
    <p:sldId id="324" r:id="rId75"/>
    <p:sldId id="325" r:id="rId76"/>
    <p:sldId id="368" r:id="rId77"/>
    <p:sldId id="369" r:id="rId78"/>
    <p:sldId id="328" r:id="rId79"/>
    <p:sldId id="329" r:id="rId80"/>
    <p:sldId id="330" r:id="rId81"/>
    <p:sldId id="331" r:id="rId82"/>
  </p:sldIdLst>
  <p:sldSz cx="9144000" cy="5143500" type="screen16x9"/>
  <p:notesSz cx="6858000" cy="9144000"/>
  <p:embeddedFontLst>
    <p:embeddedFont>
      <p:font typeface="Montserrat" pitchFamily="2" charset="0"/>
      <p:regular r:id="rId84"/>
      <p:bold r:id="rId85"/>
      <p:italic r:id="rId86"/>
      <p:boldItalic r:id="rId87"/>
    </p:embeddedFont>
    <p:embeddedFont>
      <p:font typeface="Montserrat SemiBold" pitchFamily="2" charset="0"/>
      <p:regular r:id="rId88"/>
      <p:bold r:id="rId89"/>
      <p:italic r:id="rId90"/>
      <p:boldItalic r:id="rId91"/>
    </p:embeddedFont>
    <p:embeddedFont>
      <p:font typeface="Roboto Light" panose="02000000000000000000" pitchFamily="2" charset="0"/>
      <p:regular r:id="rId92"/>
      <p:bold r:id="rId93"/>
      <p:italic r:id="rId94"/>
      <p:boldItalic r:id="rId95"/>
    </p:embeddedFont>
    <p:embeddedFont>
      <p:font typeface="Roboto Medium" panose="02000000000000000000" pitchFamily="2" charset="0"/>
      <p:regular r:id="rId96"/>
      <p:bold r:id="rId97"/>
      <p:italic r:id="rId98"/>
      <p:boldItalic r:id="rId9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A6D"/>
    <a:srgbClr val="874DD5"/>
    <a:srgbClr val="A640C5"/>
    <a:srgbClr val="FFB75A"/>
    <a:srgbClr val="FE6C6F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4"/>
    <p:restoredTop sz="94815"/>
  </p:normalViewPr>
  <p:slideViewPr>
    <p:cSldViewPr snapToGrid="0">
      <p:cViewPr varScale="1">
        <p:scale>
          <a:sx n="179" d="100"/>
          <a:sy n="179" d="100"/>
        </p:scale>
        <p:origin x="6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a61ee2e49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ca61ee2e49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a61ee2e49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ca61ee2e49_1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30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63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803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a61ee2e49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ca61ee2e49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ca61ee2e49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ca61ee2e49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ca61ee2e49_1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ca61ee2e49_1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ca61ee2e49_1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ca61ee2e49_1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a61ee2e4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ca61ee2e49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ac89bf0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cac89bf0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ca61ee2e4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ca61ee2e49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a61ee2e4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ca61ee2e4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ca61ee2e49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ca61ee2e49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ac89bf03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gcac89bf03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032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ca61ee2e4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ca61ee2e4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a61ee2e4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ca61ee2e49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978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935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cac89bf03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cac89bf03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a61ee2e4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ca61ee2e4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64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a61ee2e49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ca61ee2e49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137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416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721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48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a61ee2e4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ca61ee2e4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209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971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a61ee2e4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ca61ee2e4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504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846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65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08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a61ee2e49_1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ca61ee2e49_1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791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379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a61ee2e4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ca61ee2e4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906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62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eb342ce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ceb342cef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eb342ce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ceb342cef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82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0936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5329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27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a61ee2e4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ca61ee2e4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16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ca61ee2e49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ca61ee2e49_0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eb342ce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ceb342cef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8166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ca61ee2e49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gca61ee2e49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7613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ca61ee2e4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gca61ee2e4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eb342ce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ceb342cef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472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ceb342cef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gceb342cef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ceb342cef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gceb342cef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ca61ee2e49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gca61ee2e49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ceb342cef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gceb342cef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418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a61ee2e49_1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gca61ee2e49_1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ca61ee2e49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ca61ee2e49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ca61ee2e49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ca61ee2e49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a61ee2e49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gca61ee2e49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ceb342cef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4" name="Google Shape;824;gceb342cef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ceb342cef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1" name="Google Shape;831;gceb342cef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ac89bf03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gcac89bf03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ceb342ce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ceb342ce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ceb342ce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ceb342ce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5003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ceb342ce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ceb342ce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2981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a61ee2e49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gca61ee2e49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ca61ee2e49_1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4" name="Google Shape;874;gca61ee2e49_1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a61ee2e49_1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gca61ee2e49_1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a61ee2e49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ca61ee2e49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cf35fd93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gcf35fd93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a61ee2e49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ca61ee2e49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a61ee2e49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ca61ee2e49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2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вый слайд" type="title" preserve="1">
  <p:cSld name="Первый слайд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5965" y="4419600"/>
            <a:ext cx="939445" cy="3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2842">
            <a:off x="3478265" y="467591"/>
            <a:ext cx="7169737" cy="7052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5925" y="1034200"/>
            <a:ext cx="43743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65925" y="2298100"/>
            <a:ext cx="4454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65925" y="2575600"/>
            <a:ext cx="4454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342C45-1776-FE4F-AE29-05D3B9FA33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925" y="4420660"/>
            <a:ext cx="1638313" cy="312060"/>
          </a:xfrm>
          <a:prstGeom prst="rect">
            <a:avLst/>
          </a:prstGeom>
        </p:spPr>
      </p:pic>
      <p:pic>
        <p:nvPicPr>
          <p:cNvPr id="13" name="Google Shape;355;p57">
            <a:extLst>
              <a:ext uri="{FF2B5EF4-FFF2-40B4-BE49-F238E27FC236}">
                <a16:creationId xmlns:a16="http://schemas.microsoft.com/office/drawing/2014/main" id="{D62F4400-43F1-B647-8468-D2A5E1B3DDA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5514" r="7158"/>
          <a:stretch/>
        </p:blipFill>
        <p:spPr>
          <a:xfrm>
            <a:off x="3576792" y="4357123"/>
            <a:ext cx="551497" cy="502976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80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Слайд 0" preserve="1">
  <p:cSld name="02_Слайд 0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00405">
            <a:off x="3712479" y="-1517670"/>
            <a:ext cx="6326117" cy="622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05825" y="1881575"/>
            <a:ext cx="43743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2AF253-B466-194C-A627-2B8630EAE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Слайд 1" preserve="1">
  <p:cSld name="02_Слайд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746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225" y="255974"/>
            <a:ext cx="789575" cy="77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31595D-FD3B-4041-98AA-15AA1DC03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Слайд 2" preserve="1">
  <p:cSld name="02_Слайд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70900" y="328250"/>
            <a:ext cx="3331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2516" y="4511125"/>
            <a:ext cx="1192500" cy="3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308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4572054" y="1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5315750" y="1032625"/>
            <a:ext cx="308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225" y="255974"/>
            <a:ext cx="789575" cy="77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A4907-7243-DB49-948A-9992878071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8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Слайд 3" preserve="1">
  <p:cSld name="3_Слайд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2516" y="4511125"/>
            <a:ext cx="1192500" cy="3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/>
          <p:nvPr/>
        </p:nvSpPr>
        <p:spPr>
          <a:xfrm>
            <a:off x="50" y="1032903"/>
            <a:ext cx="9144000" cy="4110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70900" y="894575"/>
            <a:ext cx="7379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670900" y="1819950"/>
            <a:ext cx="7719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8675" y="144123"/>
            <a:ext cx="789575" cy="77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FA6B31-A37D-6948-AA99-CCA01BE34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7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Слайд 4" preserve="1">
  <p:cSld name="02_Слайд 4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225" y="255974"/>
            <a:ext cx="789575" cy="77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53CF7-500B-7249-8B2C-6E60FE88A2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Слайд 0" preserve="1">
  <p:cSld name="03_Слайд 0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00588">
            <a:off x="3696032" y="-1416006"/>
            <a:ext cx="6359010" cy="625529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505825" y="1881575"/>
            <a:ext cx="43743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E91FF-0E71-B145-8495-A63BCD3F20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Слайд 1" preserve="1">
  <p:cSld name="03_Слайд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746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225" y="256250"/>
            <a:ext cx="789577" cy="77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9E3089-6988-E341-8E66-6DB241B15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Слайд 1" preserve="1">
  <p:cSld name="4_Слайд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746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9E3089-6988-E341-8E66-6DB241B15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0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Слайд 2" preserve="1">
  <p:cSld name="03_Слайд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70900" y="328250"/>
            <a:ext cx="3331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2516" y="4511125"/>
            <a:ext cx="1192500" cy="3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308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572054" y="1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5315750" y="1032625"/>
            <a:ext cx="308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225" y="256250"/>
            <a:ext cx="789577" cy="77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43EFD3-D791-1C4D-A984-F615B1434F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0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Слайд 3" preserve="1">
  <p:cSld name="03_Слайд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2516" y="4511125"/>
            <a:ext cx="1192500" cy="3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50" y="1442025"/>
            <a:ext cx="9144000" cy="370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70900" y="894575"/>
            <a:ext cx="7379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670900" y="1819950"/>
            <a:ext cx="7719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225" y="256250"/>
            <a:ext cx="789577" cy="77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BBAB43-E702-2442-8AA9-F7BD4D20AE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0" preserve="1">
  <p:cSld name="01_Слайд 0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897777">
            <a:off x="3705460" y="-1508339"/>
            <a:ext cx="6340163" cy="6236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05825" y="1881575"/>
            <a:ext cx="43743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24042-B132-F145-970A-EF25F3B86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Слайд 4" preserve="1">
  <p:cSld name="03_Слайд 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225" y="256250"/>
            <a:ext cx="789577" cy="77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1DDF2-09E3-B146-8B65-6B3CA867B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heading and text/photo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2D2D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50"/>
          </a:p>
        </p:txBody>
      </p:sp>
      <p:sp>
        <p:nvSpPr>
          <p:cNvPr id="76" name="Rectangle 4"/>
          <p:cNvSpPr txBox="1">
            <a:spLocks noGrp="1"/>
          </p:cNvSpPr>
          <p:nvPr>
            <p:ph type="body" sz="quarter" idx="13"/>
          </p:nvPr>
        </p:nvSpPr>
        <p:spPr>
          <a:xfrm>
            <a:off x="676917" y="390009"/>
            <a:ext cx="8259140" cy="5078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700">
                <a:solidFill>
                  <a:srgbClr val="FFFFFF"/>
                </a:solidFill>
                <a:latin typeface="Stolzl Medium"/>
                <a:ea typeface="Stolzl Medium"/>
                <a:cs typeface="Stolzl Medium"/>
                <a:sym typeface="Stolzl Medium"/>
              </a:defRPr>
            </a:lvl1pPr>
          </a:lstStyle>
          <a:p>
            <a:r>
              <a:t>Заголовок</a:t>
            </a:r>
          </a:p>
        </p:txBody>
      </p:sp>
      <p:sp>
        <p:nvSpPr>
          <p:cNvPr id="77" name="Text"/>
          <p:cNvSpPr txBox="1">
            <a:spLocks noGrp="1"/>
          </p:cNvSpPr>
          <p:nvPr>
            <p:ph type="body" sz="quarter" idx="14"/>
          </p:nvPr>
        </p:nvSpPr>
        <p:spPr>
          <a:xfrm>
            <a:off x="686581" y="975360"/>
            <a:ext cx="385803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Stolzl Book"/>
                <a:sym typeface="Stolzl Book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Stolzl Book"/>
                <a:ea typeface="Stolzl Book"/>
                <a:cs typeface="Stolzl Book"/>
                <a:sym typeface="Stolzl Book"/>
              </a:defRPr>
            </a:pPr>
            <a:endParaRPr/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05" y="296870"/>
            <a:ext cx="840013" cy="82635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ctangle 26"/>
          <p:cNvSpPr/>
          <p:nvPr/>
        </p:nvSpPr>
        <p:spPr>
          <a:xfrm>
            <a:off x="0" y="1463739"/>
            <a:ext cx="9144001" cy="3696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50"/>
          </a:p>
        </p:txBody>
      </p:sp>
      <p:sp>
        <p:nvSpPr>
          <p:cNvPr id="80" name="Rectangle 27"/>
          <p:cNvSpPr txBox="1"/>
          <p:nvPr/>
        </p:nvSpPr>
        <p:spPr>
          <a:xfrm>
            <a:off x="1178939" y="2173274"/>
            <a:ext cx="667872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b="1">
                <a:solidFill>
                  <a:srgbClr val="454545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rPr sz="1050"/>
              <a:t>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EE79A1-27A2-144F-9599-3F24191B1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79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1" preserve="1">
  <p:cSld name="01_Слайд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746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D2C072-933C-7448-AA0C-0FE35ADF5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Слайд 3" preserve="1" userDrawn="1">
  <p:cSld name="02_Слайд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2;p6">
            <a:extLst>
              <a:ext uri="{FF2B5EF4-FFF2-40B4-BE49-F238E27FC236}">
                <a16:creationId xmlns:a16="http://schemas.microsoft.com/office/drawing/2014/main" id="{4BF34B87-D3A4-CC4F-A826-62979AB058E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8675" y="144123"/>
            <a:ext cx="789575" cy="7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516" y="4511125"/>
            <a:ext cx="1192500" cy="3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/>
          <p:nvPr/>
        </p:nvSpPr>
        <p:spPr>
          <a:xfrm>
            <a:off x="50" y="1032903"/>
            <a:ext cx="9144000" cy="4110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670900" y="1819950"/>
            <a:ext cx="7719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89B963-995A-B445-879C-BAC21C7812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1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2" preserve="1">
  <p:cSld name="01_Слайд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70900" y="328250"/>
            <a:ext cx="3331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2516" y="4511125"/>
            <a:ext cx="1192500" cy="3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70877" y="1032625"/>
            <a:ext cx="308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572054" y="1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315750" y="1032625"/>
            <a:ext cx="308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22A27-5722-8047-B3D4-3ED1C23A8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3" preserve="1">
  <p:cSld name="01_Слайд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50" y="0"/>
            <a:ext cx="9144000" cy="5143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70900" y="894575"/>
            <a:ext cx="7379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70900" y="1819950"/>
            <a:ext cx="7719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Google Shape;54;p10">
            <a:extLst>
              <a:ext uri="{FF2B5EF4-FFF2-40B4-BE49-F238E27FC236}">
                <a16:creationId xmlns:a16="http://schemas.microsoft.com/office/drawing/2014/main" id="{D72CEEA0-76BF-B14B-BE74-80F4292B32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11225" y="255974"/>
            <a:ext cx="789575" cy="77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BA1FA-DCE3-DA4B-A76E-F04420928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3" preserve="1">
  <p:cSld name="2_Слайд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50" y="0"/>
            <a:ext cx="9144000" cy="5143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225" y="256250"/>
            <a:ext cx="789575" cy="7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70900" y="894575"/>
            <a:ext cx="7379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70900" y="1819950"/>
            <a:ext cx="7719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ACA05-837F-8940-B128-8DB1625CD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3" preserve="1" userDrawn="1">
  <p:cSld name="2_Слайд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50" y="0"/>
            <a:ext cx="9144000" cy="5143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41D6B-AD93-3B4C-A067-31EBB8200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58" y="4574297"/>
            <a:ext cx="1320178" cy="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Слайд 4" preserve="1">
  <p:cSld name="01_Слайд 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07C159-C136-1F43-8709-6609F9203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293" y="4594146"/>
            <a:ext cx="1260908" cy="2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3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2D2D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13" r:id="rId4"/>
    <p:sldLayoutId id="2147483707" r:id="rId5"/>
    <p:sldLayoutId id="2147483708" r:id="rId6"/>
    <p:sldLayoutId id="2147483724" r:id="rId7"/>
    <p:sldLayoutId id="2147483721" r:id="rId8"/>
    <p:sldLayoutId id="2147483709" r:id="rId9"/>
    <p:sldLayoutId id="2147483710" r:id="rId10"/>
    <p:sldLayoutId id="2147483711" r:id="rId11"/>
    <p:sldLayoutId id="2147483712" r:id="rId12"/>
    <p:sldLayoutId id="2147483723" r:id="rId13"/>
    <p:sldLayoutId id="2147483714" r:id="rId14"/>
    <p:sldLayoutId id="2147483715" r:id="rId15"/>
    <p:sldLayoutId id="2147483716" r:id="rId16"/>
    <p:sldLayoutId id="2147483722" r:id="rId17"/>
    <p:sldLayoutId id="2147483717" r:id="rId18"/>
    <p:sldLayoutId id="2147483718" r:id="rId19"/>
    <p:sldLayoutId id="2147483719" r:id="rId20"/>
    <p:sldLayoutId id="214748372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>
            <a:spLocks noGrp="1"/>
          </p:cNvSpPr>
          <p:nvPr>
            <p:ph type="title"/>
          </p:nvPr>
        </p:nvSpPr>
        <p:spPr>
          <a:xfrm>
            <a:off x="465924" y="789709"/>
            <a:ext cx="5976440" cy="130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" sz="4800" dirty="0"/>
              <a:t>Автоматизируем API без кода</a:t>
            </a:r>
            <a:endParaRPr sz="4800" dirty="0"/>
          </a:p>
        </p:txBody>
      </p:sp>
      <p:sp>
        <p:nvSpPr>
          <p:cNvPr id="354" name="Google Shape;354;p57"/>
          <p:cNvSpPr txBox="1">
            <a:spLocks noGrp="1"/>
          </p:cNvSpPr>
          <p:nvPr>
            <p:ph type="subTitle" idx="1"/>
          </p:nvPr>
        </p:nvSpPr>
        <p:spPr>
          <a:xfrm>
            <a:off x="465924" y="2608113"/>
            <a:ext cx="2221857" cy="88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2000" b="0" dirty="0"/>
              <a:t>Виктор Мясников</a:t>
            </a:r>
            <a:endParaRPr lang="en-US"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dirty="0"/>
              <a:t>QA Lead</a:t>
            </a:r>
            <a:endParaRPr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BB656-CECA-8548-9039-AA34AA87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25" y="2029493"/>
            <a:ext cx="4540308" cy="848178"/>
          </a:xfrm>
        </p:spPr>
        <p:txBody>
          <a:bodyPr/>
          <a:lstStyle/>
          <a:p>
            <a:r>
              <a:rPr lang="ru-RU" sz="5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Отчетность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Отчет о тестировании в </a:t>
            </a:r>
            <a:r>
              <a:rPr lang="en-US" sz="2800" dirty="0"/>
              <a:t>J</a:t>
            </a:r>
            <a:r>
              <a:rPr lang="en" sz="2800" dirty="0" err="1"/>
              <a:t>ira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B88BD-AE0D-EE41-8D81-A99B6B73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70000"/>
            <a:ext cx="5791200" cy="2603500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Отчет о тестировании в </a:t>
            </a:r>
            <a:r>
              <a:rPr lang="en" sz="2800" dirty="0"/>
              <a:t>Jira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7753D-E074-5140-B5BE-7C8383C4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53" y="1237600"/>
            <a:ext cx="5434693" cy="26359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/>
              <a:t>Отчет о тестировании в </a:t>
            </a:r>
            <a:r>
              <a:rPr lang="en" sz="2800" dirty="0"/>
              <a:t>Jira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30FA7-AE4A-F84F-A130-B76552FD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891" y="1221468"/>
            <a:ext cx="5668217" cy="27005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Отчет о тестировании в </a:t>
            </a:r>
            <a:r>
              <a:rPr lang="en" sz="2800" dirty="0"/>
              <a:t>Jira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E97770-82C3-0D40-894E-03C6ABC1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82" y="1415784"/>
            <a:ext cx="7764236" cy="2311931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EE8982-387C-3145-9EB6-3B9108BED53D}"/>
              </a:ext>
            </a:extLst>
          </p:cNvPr>
          <p:cNvSpPr/>
          <p:nvPr/>
        </p:nvSpPr>
        <p:spPr>
          <a:xfrm>
            <a:off x="914400" y="1943100"/>
            <a:ext cx="1812471" cy="2204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8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205A6-A748-AA44-B0EF-63716137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24" y="2030505"/>
            <a:ext cx="4415799" cy="1061569"/>
          </a:xfrm>
        </p:spPr>
        <p:txBody>
          <a:bodyPr/>
          <a:lstStyle/>
          <a:p>
            <a:r>
              <a:rPr lang="ru-RU" sz="4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Предыстория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039EBD-1299-3A47-BB61-461E0CB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849" y="691309"/>
            <a:ext cx="3968335" cy="632400"/>
          </a:xfrm>
        </p:spPr>
        <p:txBody>
          <a:bodyPr/>
          <a:lstStyle/>
          <a:p>
            <a:r>
              <a:rPr lang="ru" sz="3600" dirty="0"/>
              <a:t>Предыстория</a:t>
            </a:r>
            <a:endParaRPr lang="ru-RU" sz="3600" dirty="0"/>
          </a:p>
        </p:txBody>
      </p:sp>
      <p:sp>
        <p:nvSpPr>
          <p:cNvPr id="6" name="Google Shape;485;p73">
            <a:extLst>
              <a:ext uri="{FF2B5EF4-FFF2-40B4-BE49-F238E27FC236}">
                <a16:creationId xmlns:a16="http://schemas.microsoft.com/office/drawing/2014/main" id="{AC6F9BA2-3352-C740-8F1B-AC11ED7B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48826" y="1452282"/>
            <a:ext cx="6590535" cy="257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" sz="2800" dirty="0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rPr>
              <a:t>Есть ручное тестирование функционала</a:t>
            </a:r>
            <a:endParaRPr sz="2800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" sz="2800" dirty="0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rPr>
              <a:t>Есть автотесты </a:t>
            </a:r>
            <a:endParaRPr sz="2800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" sz="2800" dirty="0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rPr>
              <a:t>Есть бэклог</a:t>
            </a:r>
            <a:endParaRPr sz="2800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4;p10">
            <a:extLst>
              <a:ext uri="{FF2B5EF4-FFF2-40B4-BE49-F238E27FC236}">
                <a16:creationId xmlns:a16="http://schemas.microsoft.com/office/drawing/2014/main" id="{24B38375-40DE-7E47-87AC-7DF7E09D72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62507">
            <a:off x="-333982" y="193555"/>
            <a:ext cx="2009720" cy="1977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4"/>
          <p:cNvSpPr txBox="1">
            <a:spLocks noGrp="1"/>
          </p:cNvSpPr>
          <p:nvPr>
            <p:ph type="body" idx="1"/>
          </p:nvPr>
        </p:nvSpPr>
        <p:spPr>
          <a:xfrm>
            <a:off x="839700" y="1274671"/>
            <a:ext cx="7464600" cy="1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Ситуация </a:t>
            </a:r>
            <a:br>
              <a:rPr lang="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с бэклогом</a:t>
            </a:r>
            <a:endParaRPr sz="6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54;p10">
            <a:extLst>
              <a:ext uri="{FF2B5EF4-FFF2-40B4-BE49-F238E27FC236}">
                <a16:creationId xmlns:a16="http://schemas.microsoft.com/office/drawing/2014/main" id="{5CF58496-B79D-2C46-8769-9182161F43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71343">
            <a:off x="914935" y="581257"/>
            <a:ext cx="1409397" cy="1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10">
            <a:extLst>
              <a:ext uri="{FF2B5EF4-FFF2-40B4-BE49-F238E27FC236}">
                <a16:creationId xmlns:a16="http://schemas.microsoft.com/office/drawing/2014/main" id="{C62898D0-AF62-D14F-BF52-B408C18218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401050" y="2582982"/>
            <a:ext cx="788384" cy="77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039EBD-1299-3A47-BB61-461E0CB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47" y="919909"/>
            <a:ext cx="6295582" cy="632400"/>
          </a:xfrm>
        </p:spPr>
        <p:txBody>
          <a:bodyPr/>
          <a:lstStyle/>
          <a:p>
            <a:r>
              <a:rPr lang="ru" sz="3600" dirty="0"/>
              <a:t>Предыстория</a:t>
            </a:r>
            <a:endParaRPr lang="ru-RU" sz="3600" dirty="0"/>
          </a:p>
        </p:txBody>
      </p:sp>
      <p:sp>
        <p:nvSpPr>
          <p:cNvPr id="6" name="Google Shape;485;p73">
            <a:extLst>
              <a:ext uri="{FF2B5EF4-FFF2-40B4-BE49-F238E27FC236}">
                <a16:creationId xmlns:a16="http://schemas.microsoft.com/office/drawing/2014/main" id="{AC6F9BA2-3352-C740-8F1B-AC11ED7B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3747" y="1624296"/>
            <a:ext cx="6295581" cy="253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За </a:t>
            </a:r>
            <a:r>
              <a:rPr lang="en" sz="2800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n</a:t>
            </a:r>
            <a:r>
              <a:rPr lang="en" sz="2800" dirty="0"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времени есть </a:t>
            </a:r>
            <a:b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10 задач, 5 авто, 5 </a:t>
            </a:r>
            <a:r>
              <a:rPr lang="ru-RU" sz="2800" b="1" dirty="0" err="1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бэклог</a:t>
            </a:r>
            <a:r>
              <a:rPr lang="ru-RU" sz="2800" b="1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" name="Google Shape;54;p10">
            <a:extLst>
              <a:ext uri="{FF2B5EF4-FFF2-40B4-BE49-F238E27FC236}">
                <a16:creationId xmlns:a16="http://schemas.microsoft.com/office/drawing/2014/main" id="{24B38375-40DE-7E47-87AC-7DF7E09D72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62507">
            <a:off x="-333982" y="193555"/>
            <a:ext cx="2009720" cy="1977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3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0">
            <a:extLst>
              <a:ext uri="{FF2B5EF4-FFF2-40B4-BE49-F238E27FC236}">
                <a16:creationId xmlns:a16="http://schemas.microsoft.com/office/drawing/2014/main" id="{24B38375-40DE-7E47-87AC-7DF7E09D72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62507">
            <a:off x="-333982" y="193555"/>
            <a:ext cx="2009720" cy="19775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E1C5677-489D-2D4D-ABEE-5E7B3C2F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47" y="919909"/>
            <a:ext cx="6295582" cy="632400"/>
          </a:xfrm>
        </p:spPr>
        <p:txBody>
          <a:bodyPr/>
          <a:lstStyle/>
          <a:p>
            <a:r>
              <a:rPr lang="ru" sz="3600" dirty="0"/>
              <a:t>Предыстория</a:t>
            </a:r>
            <a:endParaRPr lang="ru-RU" sz="3600" dirty="0"/>
          </a:p>
        </p:txBody>
      </p:sp>
      <p:sp>
        <p:nvSpPr>
          <p:cNvPr id="10" name="Google Shape;485;p73">
            <a:extLst>
              <a:ext uri="{FF2B5EF4-FFF2-40B4-BE49-F238E27FC236}">
                <a16:creationId xmlns:a16="http://schemas.microsoft.com/office/drawing/2014/main" id="{7F6DB1EC-E993-A14E-A5EA-F8F1AF422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3747" y="1624296"/>
            <a:ext cx="6295581" cy="253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За </a:t>
            </a:r>
            <a:r>
              <a:rPr lang="en" sz="2800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n</a:t>
            </a:r>
            <a:r>
              <a:rPr lang="en" sz="2800" dirty="0"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времени есть </a:t>
            </a:r>
            <a:b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10 задач, 5 авто, 5 </a:t>
            </a:r>
            <a:r>
              <a:rPr lang="ru-RU" sz="2800" b="1" dirty="0" err="1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бэклог</a:t>
            </a:r>
            <a:r>
              <a:rPr lang="ru-RU" sz="2800" b="1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</a:p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Через </a:t>
            </a:r>
            <a:r>
              <a:rPr lang="ru-RU" sz="2800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4</a:t>
            </a:r>
            <a:r>
              <a:rPr lang="en" sz="2800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n </a:t>
            </a: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есть </a:t>
            </a:r>
            <a:b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40 задач, 20 авто, 20 </a:t>
            </a:r>
            <a:r>
              <a:rPr lang="ru-RU" sz="2800" b="1" dirty="0" err="1">
                <a:solidFill>
                  <a:srgbClr val="FFB75A"/>
                </a:solidFill>
                <a:latin typeface="Montserrat" pitchFamily="2" charset="0"/>
                <a:ea typeface="Arial"/>
                <a:cs typeface="Arial"/>
                <a:sym typeface="Arial"/>
              </a:rPr>
              <a:t>бэклог</a:t>
            </a:r>
            <a:endParaRPr lang="ru-RU" sz="2800" b="1" dirty="0">
              <a:solidFill>
                <a:srgbClr val="FFB75A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23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>
            <a:spLocks noGrp="1"/>
          </p:cNvSpPr>
          <p:nvPr>
            <p:ph type="title"/>
          </p:nvPr>
        </p:nvSpPr>
        <p:spPr>
          <a:xfrm>
            <a:off x="3910197" y="671710"/>
            <a:ext cx="3488199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dirty="0"/>
              <a:t>О себе</a:t>
            </a:r>
            <a:endParaRPr sz="3200" dirty="0"/>
          </a:p>
        </p:txBody>
      </p:sp>
      <p:sp>
        <p:nvSpPr>
          <p:cNvPr id="361" name="Google Shape;361;p58"/>
          <p:cNvSpPr txBox="1">
            <a:spLocks noGrp="1"/>
          </p:cNvSpPr>
          <p:nvPr>
            <p:ph type="body" idx="1"/>
          </p:nvPr>
        </p:nvSpPr>
        <p:spPr>
          <a:xfrm>
            <a:off x="3840502" y="1344456"/>
            <a:ext cx="4920164" cy="268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" sz="2000" dirty="0">
                <a:latin typeface="Montserrat" pitchFamily="2" charset="0"/>
                <a:ea typeface="Arial"/>
                <a:cs typeface="Arial"/>
                <a:sym typeface="Arial"/>
              </a:rPr>
              <a:t>Проектирую системы контроля качества с нуля</a:t>
            </a:r>
            <a:endParaRPr sz="2000" dirty="0"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" sz="2000" dirty="0">
                <a:latin typeface="Montserrat" pitchFamily="2" charset="0"/>
                <a:ea typeface="Arial"/>
                <a:cs typeface="Arial"/>
                <a:sym typeface="Arial"/>
              </a:rPr>
              <a:t>Внедрил более 3</a:t>
            </a:r>
            <a:r>
              <a:rPr lang="en-US" sz="2000" dirty="0">
                <a:latin typeface="Montserrat" pitchFamily="2" charset="0"/>
                <a:ea typeface="Arial"/>
                <a:cs typeface="Arial"/>
                <a:sym typeface="Arial"/>
              </a:rPr>
              <a:t>-</a:t>
            </a:r>
            <a:r>
              <a:rPr lang="ru" sz="2000" dirty="0">
                <a:latin typeface="Montserrat" pitchFamily="2" charset="0"/>
                <a:ea typeface="Arial"/>
                <a:cs typeface="Arial"/>
                <a:sym typeface="Arial"/>
              </a:rPr>
              <a:t>х платформ автоматизации</a:t>
            </a:r>
            <a:endParaRPr sz="2000" dirty="0"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" sz="2000" dirty="0">
                <a:latin typeface="Montserrat" pitchFamily="2" charset="0"/>
                <a:ea typeface="Arial"/>
                <a:cs typeface="Arial"/>
                <a:sym typeface="Arial"/>
              </a:rPr>
              <a:t>Лид платформенной </a:t>
            </a:r>
            <a:r>
              <a:rPr lang="en-US" sz="2000" dirty="0">
                <a:latin typeface="Montserrat" pitchFamily="2" charset="0"/>
                <a:ea typeface="Arial"/>
                <a:cs typeface="Arial"/>
                <a:sym typeface="Arial"/>
              </a:rPr>
              <a:t>QA </a:t>
            </a: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команды в Юле</a:t>
            </a:r>
          </a:p>
        </p:txBody>
      </p:sp>
      <p:pic>
        <p:nvPicPr>
          <p:cNvPr id="362" name="Google Shape;36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27" y="375246"/>
            <a:ext cx="2924000" cy="4397705"/>
          </a:xfrm>
          <a:prstGeom prst="roundRect">
            <a:avLst>
              <a:gd name="adj" fmla="val 9049"/>
            </a:avLst>
          </a:prstGeom>
          <a:noFill/>
          <a:ln>
            <a:solidFill>
              <a:schemeClr val="tx1">
                <a:lumMod val="85000"/>
                <a:alpha val="40000"/>
              </a:schemeClr>
            </a:solidFill>
          </a:ln>
          <a:effectLst>
            <a:outerShdw blurRad="711200" dist="406400" dir="5400000" algn="t" rotWithShape="0">
              <a:prstClr val="black">
                <a:alpha val="14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7"/>
          <p:cNvSpPr txBox="1">
            <a:spLocks noGrp="1"/>
          </p:cNvSpPr>
          <p:nvPr>
            <p:ph type="body" idx="1"/>
          </p:nvPr>
        </p:nvSpPr>
        <p:spPr>
          <a:xfrm>
            <a:off x="839700" y="1700640"/>
            <a:ext cx="7464600" cy="1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Рост бэклога</a:t>
            </a:r>
            <a:endParaRPr sz="7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6741C4CA-99BF-204D-97DA-9947C7204D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413208" y="-458021"/>
            <a:ext cx="2662883" cy="261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E355C0D3-233A-3C41-A62F-D8A389E666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8"/>
          <p:cNvSpPr txBox="1">
            <a:spLocks noGrp="1"/>
          </p:cNvSpPr>
          <p:nvPr>
            <p:ph type="body" idx="1"/>
          </p:nvPr>
        </p:nvSpPr>
        <p:spPr>
          <a:xfrm>
            <a:off x="839700" y="911601"/>
            <a:ext cx="746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45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Если нет времени автоматизировать сейчас, </a:t>
            </a:r>
            <a:r>
              <a:rPr lang="ru" sz="4500" dirty="0">
                <a:solidFill>
                  <a:srgbClr val="874DD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откуда оно возьмется завтра?</a:t>
            </a:r>
            <a:endParaRPr sz="4500" dirty="0">
              <a:solidFill>
                <a:srgbClr val="874DD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FB944811-E215-9149-9B8D-8BB7E82E5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194235" y="205868"/>
            <a:ext cx="1697115" cy="166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A2822E16-E6EB-7146-BBC7-D1DAD6DAE7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2342887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>
            <a:spLocks noGrp="1"/>
          </p:cNvSpPr>
          <p:nvPr>
            <p:ph type="body" idx="1"/>
          </p:nvPr>
        </p:nvSpPr>
        <p:spPr>
          <a:xfrm>
            <a:off x="1549405" y="1649228"/>
            <a:ext cx="6045191" cy="125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Проблемы</a:t>
            </a:r>
            <a:endParaRPr sz="8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AA91DF8D-2275-4649-9B12-E3784420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07" y="587796"/>
            <a:ext cx="6166125" cy="632400"/>
          </a:xfrm>
        </p:spPr>
        <p:txBody>
          <a:bodyPr/>
          <a:lstStyle/>
          <a:p>
            <a:r>
              <a:rPr lang="ru" sz="3600" dirty="0"/>
              <a:t>Проблемы</a:t>
            </a:r>
            <a:endParaRPr lang="ru-RU" sz="3600" dirty="0"/>
          </a:p>
        </p:txBody>
      </p:sp>
      <p:sp>
        <p:nvSpPr>
          <p:cNvPr id="12" name="Google Shape;485;p73">
            <a:extLst>
              <a:ext uri="{FF2B5EF4-FFF2-40B4-BE49-F238E27FC236}">
                <a16:creationId xmlns:a16="http://schemas.microsoft.com/office/drawing/2014/main" id="{EC27ED01-FFA1-6044-BD22-7384D26A0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908" y="1220196"/>
            <a:ext cx="7139892" cy="295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Ручной тест (</a:t>
            </a:r>
            <a:r>
              <a:rPr lang="ru-RU" sz="3200" dirty="0" err="1">
                <a:latin typeface="Montserrat" pitchFamily="2" charset="0"/>
                <a:ea typeface="Arial"/>
                <a:cs typeface="Arial"/>
                <a:sym typeface="Arial"/>
              </a:rPr>
              <a:t>ретест</a:t>
            </a: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862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65E5E44-5D30-5245-B170-B87FFCD1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07" y="587796"/>
            <a:ext cx="6166125" cy="632400"/>
          </a:xfrm>
        </p:spPr>
        <p:txBody>
          <a:bodyPr/>
          <a:lstStyle/>
          <a:p>
            <a:r>
              <a:rPr lang="ru" sz="3600" dirty="0"/>
              <a:t>Проблемы</a:t>
            </a:r>
            <a:endParaRPr lang="ru-RU" sz="3600" dirty="0"/>
          </a:p>
        </p:txBody>
      </p:sp>
      <p:sp>
        <p:nvSpPr>
          <p:cNvPr id="13" name="Google Shape;485;p73">
            <a:extLst>
              <a:ext uri="{FF2B5EF4-FFF2-40B4-BE49-F238E27FC236}">
                <a16:creationId xmlns:a16="http://schemas.microsoft.com/office/drawing/2014/main" id="{DC1D4456-5F83-9646-9B0B-13E64C06DE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908" y="1220196"/>
            <a:ext cx="7139892" cy="295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Ручной тест (</a:t>
            </a:r>
            <a:r>
              <a:rPr lang="ru-RU" sz="3200" dirty="0" err="1">
                <a:latin typeface="Montserrat" pitchFamily="2" charset="0"/>
                <a:ea typeface="Arial"/>
                <a:cs typeface="Arial"/>
                <a:sym typeface="Arial"/>
              </a:rPr>
              <a:t>ретест</a:t>
            </a: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)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Отсутствие стандартной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239823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527D910-33D4-2A4B-8D79-27F6DA8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07" y="587796"/>
            <a:ext cx="6166125" cy="632400"/>
          </a:xfrm>
        </p:spPr>
        <p:txBody>
          <a:bodyPr/>
          <a:lstStyle/>
          <a:p>
            <a:r>
              <a:rPr lang="ru" sz="3600" dirty="0"/>
              <a:t>Проблемы</a:t>
            </a:r>
            <a:endParaRPr lang="ru-RU" sz="3600" dirty="0"/>
          </a:p>
        </p:txBody>
      </p:sp>
      <p:sp>
        <p:nvSpPr>
          <p:cNvPr id="9" name="Google Shape;485;p73">
            <a:extLst>
              <a:ext uri="{FF2B5EF4-FFF2-40B4-BE49-F238E27FC236}">
                <a16:creationId xmlns:a16="http://schemas.microsoft.com/office/drawing/2014/main" id="{EAC5A1A7-C6F6-2249-9C1D-4F015F3B6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908" y="1220196"/>
            <a:ext cx="7139892" cy="295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Ручной тест (</a:t>
            </a:r>
            <a:r>
              <a:rPr lang="ru-RU" sz="3200" dirty="0" err="1">
                <a:latin typeface="Montserrat" pitchFamily="2" charset="0"/>
                <a:ea typeface="Arial"/>
                <a:cs typeface="Arial"/>
                <a:sym typeface="Arial"/>
              </a:rPr>
              <a:t>ретест</a:t>
            </a: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)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Отсутствие стандартной отчетности 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3200" dirty="0">
                <a:latin typeface="Montserrat" pitchFamily="2" charset="0"/>
                <a:ea typeface="Arial"/>
                <a:cs typeface="Arial"/>
                <a:sym typeface="Arial"/>
              </a:rPr>
              <a:t>Рост </a:t>
            </a:r>
            <a:r>
              <a:rPr lang="ru-RU" sz="3200" dirty="0" err="1">
                <a:latin typeface="Montserrat" pitchFamily="2" charset="0"/>
                <a:ea typeface="Arial"/>
                <a:cs typeface="Arial"/>
                <a:sym typeface="Arial"/>
              </a:rPr>
              <a:t>бэклога</a:t>
            </a:r>
            <a:endParaRPr lang="ru-RU" sz="3200" dirty="0">
              <a:latin typeface="Montserrat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68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83"/>
          <p:cNvPicPr preferRelativeResize="0"/>
          <p:nvPr/>
        </p:nvPicPr>
        <p:blipFill rotWithShape="1">
          <a:blip r:embed="rId3">
            <a:alphaModFix/>
          </a:blip>
          <a:srcRect l="14973"/>
          <a:stretch/>
        </p:blipFill>
        <p:spPr>
          <a:xfrm>
            <a:off x="1482995" y="237064"/>
            <a:ext cx="6424488" cy="4256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15954-790A-DA4E-BF95-4A8ECDAC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Решение</a:t>
            </a:r>
            <a:endParaRPr lang="ru-RU" sz="5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5"/>
          <p:cNvSpPr txBox="1">
            <a:spLocks noGrp="1"/>
          </p:cNvSpPr>
          <p:nvPr>
            <p:ph type="body" idx="1"/>
          </p:nvPr>
        </p:nvSpPr>
        <p:spPr>
          <a:xfrm>
            <a:off x="951011" y="1476378"/>
            <a:ext cx="7241979" cy="106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Ручная работа</a:t>
            </a:r>
            <a:endParaRPr sz="7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3;p85">
            <a:extLst>
              <a:ext uri="{FF2B5EF4-FFF2-40B4-BE49-F238E27FC236}">
                <a16:creationId xmlns:a16="http://schemas.microsoft.com/office/drawing/2014/main" id="{20775E96-E982-3642-A329-A0F873D7C404}"/>
              </a:ext>
            </a:extLst>
          </p:cNvPr>
          <p:cNvSpPr txBox="1">
            <a:spLocks/>
          </p:cNvSpPr>
          <p:nvPr/>
        </p:nvSpPr>
        <p:spPr>
          <a:xfrm>
            <a:off x="951011" y="1353476"/>
            <a:ext cx="7241979" cy="98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Clr>
                <a:srgbClr val="FFFFFF"/>
              </a:buClr>
              <a:buSzPts val="2700"/>
              <a:buFont typeface="Montserrat"/>
              <a:buNone/>
            </a:pPr>
            <a:r>
              <a:rPr lang="ru-RU" sz="5400" strike="sngStrike" dirty="0">
                <a:solidFill>
                  <a:schemeClr val="bg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Ручная работа</a:t>
            </a:r>
          </a:p>
        </p:txBody>
      </p:sp>
      <p:sp>
        <p:nvSpPr>
          <p:cNvPr id="6" name="Google Shape;563;p85">
            <a:extLst>
              <a:ext uri="{FF2B5EF4-FFF2-40B4-BE49-F238E27FC236}">
                <a16:creationId xmlns:a16="http://schemas.microsoft.com/office/drawing/2014/main" id="{057441E2-8F0F-7447-BB09-63D8CF6CEB14}"/>
              </a:ext>
            </a:extLst>
          </p:cNvPr>
          <p:cNvSpPr txBox="1">
            <a:spLocks/>
          </p:cNvSpPr>
          <p:nvPr/>
        </p:nvSpPr>
        <p:spPr>
          <a:xfrm>
            <a:off x="677212" y="2202519"/>
            <a:ext cx="7789577" cy="106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Clr>
                <a:srgbClr val="FFFFFF"/>
              </a:buClr>
              <a:buSzPts val="2700"/>
              <a:buFont typeface="Montserrat"/>
              <a:buNone/>
            </a:pPr>
            <a:r>
              <a:rPr lang="ru-RU" sz="72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Автоматизация</a:t>
            </a:r>
          </a:p>
        </p:txBody>
      </p:sp>
      <p:pic>
        <p:nvPicPr>
          <p:cNvPr id="7" name="Google Shape;38;p7">
            <a:extLst>
              <a:ext uri="{FF2B5EF4-FFF2-40B4-BE49-F238E27FC236}">
                <a16:creationId xmlns:a16="http://schemas.microsoft.com/office/drawing/2014/main" id="{F898165A-B7C5-9940-8410-A53E0C3052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337179" y="59196"/>
            <a:ext cx="1976901" cy="194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;p7">
            <a:extLst>
              <a:ext uri="{FF2B5EF4-FFF2-40B4-BE49-F238E27FC236}">
                <a16:creationId xmlns:a16="http://schemas.microsoft.com/office/drawing/2014/main" id="{07A16360-51BE-1D44-AF03-2219275B54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8368748" y="3156709"/>
            <a:ext cx="982808" cy="96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8;p7">
            <a:extLst>
              <a:ext uri="{FF2B5EF4-FFF2-40B4-BE49-F238E27FC236}">
                <a16:creationId xmlns:a16="http://schemas.microsoft.com/office/drawing/2014/main" id="{757B37AB-F3E3-5D4A-8C65-DFF30D225A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625881" y="-313435"/>
            <a:ext cx="3600878" cy="35406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42A089C-7556-3A4B-B271-1DD5CCD36A40}"/>
              </a:ext>
            </a:extLst>
          </p:cNvPr>
          <p:cNvSpPr/>
          <p:nvPr/>
        </p:nvSpPr>
        <p:spPr>
          <a:xfrm>
            <a:off x="1719903" y="1220929"/>
            <a:ext cx="5704194" cy="2561361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Google Shape;368;p59"/>
          <p:cNvSpPr txBox="1">
            <a:spLocks noGrp="1"/>
          </p:cNvSpPr>
          <p:nvPr>
            <p:ph type="title"/>
          </p:nvPr>
        </p:nvSpPr>
        <p:spPr>
          <a:xfrm>
            <a:off x="2455196" y="373048"/>
            <a:ext cx="4233609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4000" dirty="0"/>
              <a:t>Юла</a:t>
            </a:r>
            <a:endParaRPr sz="4000" dirty="0"/>
          </a:p>
        </p:txBody>
      </p:sp>
      <p:sp>
        <p:nvSpPr>
          <p:cNvPr id="369" name="Google Shape;369;p59"/>
          <p:cNvSpPr txBox="1">
            <a:spLocks noGrp="1"/>
          </p:cNvSpPr>
          <p:nvPr>
            <p:ph type="body" idx="1"/>
          </p:nvPr>
        </p:nvSpPr>
        <p:spPr>
          <a:xfrm>
            <a:off x="1979807" y="1438799"/>
            <a:ext cx="5184387" cy="21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lnSpc>
                <a:spcPct val="115000"/>
              </a:lnSpc>
              <a:spcAft>
                <a:spcPts val="600"/>
              </a:spcAft>
              <a:buClr>
                <a:schemeClr val="bg1">
                  <a:lumMod val="90000"/>
                  <a:lumOff val="10000"/>
                </a:schemeClr>
              </a:buClr>
              <a:buSzPct val="100000"/>
              <a:buFont typeface="Zapf Dingbats"/>
              <a:buChar char="✦"/>
            </a:pPr>
            <a:r>
              <a:rPr lang="ru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Montserrat" pitchFamily="2" charset="0"/>
                <a:cs typeface="Arial"/>
                <a:sym typeface="Arial"/>
              </a:rPr>
              <a:t>Старт: </a:t>
            </a:r>
            <a:r>
              <a:rPr lang="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Montserrat" pitchFamily="2" charset="0"/>
                <a:cs typeface="Arial"/>
                <a:sym typeface="Arial"/>
              </a:rPr>
              <a:t>2015 год</a:t>
            </a:r>
            <a:endParaRPr sz="2400" b="1" dirty="0">
              <a:solidFill>
                <a:schemeClr val="bg1">
                  <a:lumMod val="90000"/>
                  <a:lumOff val="10000"/>
                </a:schemeClr>
              </a:solidFill>
              <a:latin typeface="Montserrat" pitchFamily="2" charset="0"/>
              <a:cs typeface="Arial"/>
              <a:sym typeface="Arial"/>
            </a:endParaRPr>
          </a:p>
          <a:p>
            <a:pPr indent="-381000">
              <a:lnSpc>
                <a:spcPct val="115000"/>
              </a:lnSpc>
              <a:spcAft>
                <a:spcPts val="600"/>
              </a:spcAft>
              <a:buClr>
                <a:schemeClr val="bg1">
                  <a:lumMod val="90000"/>
                  <a:lumOff val="10000"/>
                </a:schemeClr>
              </a:buClr>
              <a:buSzPct val="100000"/>
              <a:buFont typeface="Zapf Dingbats"/>
              <a:buChar char="✦"/>
            </a:pPr>
            <a:r>
              <a:rPr lang="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Montserrat" pitchFamily="2" charset="0"/>
                <a:cs typeface="Arial"/>
                <a:sym typeface="Arial"/>
              </a:rPr>
              <a:t>33 000 000 пользователей</a:t>
            </a:r>
            <a:endParaRPr sz="2400" b="1" dirty="0">
              <a:solidFill>
                <a:schemeClr val="bg1">
                  <a:lumMod val="90000"/>
                  <a:lumOff val="10000"/>
                </a:schemeClr>
              </a:solidFill>
              <a:latin typeface="Montserrat" pitchFamily="2" charset="0"/>
              <a:cs typeface="Arial"/>
              <a:sym typeface="Arial"/>
            </a:endParaRPr>
          </a:p>
          <a:p>
            <a:pPr indent="-381000">
              <a:lnSpc>
                <a:spcPct val="115000"/>
              </a:lnSpc>
              <a:spcAft>
                <a:spcPts val="600"/>
              </a:spcAft>
              <a:buClr>
                <a:schemeClr val="bg1">
                  <a:lumMod val="90000"/>
                  <a:lumOff val="10000"/>
                </a:schemeClr>
              </a:buClr>
              <a:buSzPct val="100000"/>
              <a:buFont typeface="Zapf Dingbats"/>
              <a:buChar char="✦"/>
            </a:pPr>
            <a:r>
              <a:rPr lang="ru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Montserrat" pitchFamily="2" charset="0"/>
                <a:cs typeface="Arial"/>
                <a:sym typeface="Arial"/>
              </a:rPr>
              <a:t>Дух стартапа</a:t>
            </a:r>
            <a:endParaRPr sz="2400" dirty="0">
              <a:solidFill>
                <a:schemeClr val="bg1">
                  <a:lumMod val="90000"/>
                  <a:lumOff val="10000"/>
                </a:schemeClr>
              </a:solidFill>
              <a:latin typeface="Montserrat" pitchFamily="2" charset="0"/>
              <a:cs typeface="Arial"/>
              <a:sym typeface="Arial"/>
            </a:endParaRPr>
          </a:p>
          <a:p>
            <a:pPr indent="-381000">
              <a:lnSpc>
                <a:spcPct val="115000"/>
              </a:lnSpc>
              <a:spcAft>
                <a:spcPts val="600"/>
              </a:spcAft>
              <a:buClr>
                <a:schemeClr val="bg1">
                  <a:lumMod val="90000"/>
                  <a:lumOff val="10000"/>
                </a:schemeClr>
              </a:buClr>
              <a:buSzPct val="100000"/>
              <a:buFont typeface="Zapf Dingbats"/>
              <a:buChar char="✦"/>
            </a:pPr>
            <a:r>
              <a:rPr lang="ru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Montserrat" pitchFamily="2" charset="0"/>
                <a:cs typeface="Arial"/>
                <a:sym typeface="Arial"/>
              </a:rPr>
              <a:t>Highload</a:t>
            </a:r>
            <a:endParaRPr sz="2400" dirty="0">
              <a:solidFill>
                <a:schemeClr val="bg1">
                  <a:lumMod val="90000"/>
                  <a:lumOff val="10000"/>
                </a:schemeClr>
              </a:solidFill>
              <a:latin typeface="Montserrat" pitchFamily="2" charset="0"/>
              <a:cs typeface="Arial"/>
              <a:sym typeface="Arial"/>
            </a:endParaRPr>
          </a:p>
        </p:txBody>
      </p:sp>
      <p:pic>
        <p:nvPicPr>
          <p:cNvPr id="8" name="Google Shape;38;p7">
            <a:extLst>
              <a:ext uri="{FF2B5EF4-FFF2-40B4-BE49-F238E27FC236}">
                <a16:creationId xmlns:a16="http://schemas.microsoft.com/office/drawing/2014/main" id="{A81D0333-30A9-264C-9BB2-A171356E1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B20877AF-4484-9840-8AF0-414DD49F6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352823">
            <a:off x="-167854" y="176987"/>
            <a:ext cx="2408035" cy="236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AA91DF8D-2275-4649-9B12-E3784420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05" y="728475"/>
            <a:ext cx="5847824" cy="632400"/>
          </a:xfrm>
        </p:spPr>
        <p:txBody>
          <a:bodyPr/>
          <a:lstStyle/>
          <a:p>
            <a:r>
              <a:rPr lang="ru-RU" sz="3600" dirty="0"/>
              <a:t>Автоматизация</a:t>
            </a:r>
          </a:p>
        </p:txBody>
      </p:sp>
      <p:sp>
        <p:nvSpPr>
          <p:cNvPr id="12" name="Google Shape;485;p73">
            <a:extLst>
              <a:ext uri="{FF2B5EF4-FFF2-40B4-BE49-F238E27FC236}">
                <a16:creationId xmlns:a16="http://schemas.microsoft.com/office/drawing/2014/main" id="{EC27ED01-FFA1-6044-BD22-7384D26A0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02105" y="1586753"/>
            <a:ext cx="5533372" cy="272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Описываем поведение системы (</a:t>
            </a:r>
            <a:r>
              <a:rPr lang="en" sz="2800" dirty="0">
                <a:latin typeface="Montserrat" pitchFamily="2" charset="0"/>
                <a:ea typeface="Arial"/>
                <a:cs typeface="Arial"/>
                <a:sym typeface="Arial"/>
              </a:rPr>
              <a:t>BDD)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Не зависим от умения программировать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Готовая реализация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268691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B6E8C3-66B2-0C4D-A421-5F59DBA354DD}"/>
              </a:ext>
            </a:extLst>
          </p:cNvPr>
          <p:cNvSpPr/>
          <p:nvPr/>
        </p:nvSpPr>
        <p:spPr>
          <a:xfrm>
            <a:off x="1371600" y="1317812"/>
            <a:ext cx="6400800" cy="2501153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u-RU" sz="2800" dirty="0"/>
              <a:t>Автоматизация</a:t>
            </a:r>
            <a:endParaRPr lang="ru-RU" sz="5400" dirty="0"/>
          </a:p>
        </p:txBody>
      </p:sp>
      <p:pic>
        <p:nvPicPr>
          <p:cNvPr id="6" name="Google Shape;583;p88">
            <a:extLst>
              <a:ext uri="{FF2B5EF4-FFF2-40B4-BE49-F238E27FC236}">
                <a16:creationId xmlns:a16="http://schemas.microsoft.com/office/drawing/2014/main" id="{73424419-7C12-EB47-B946-76C0249DBF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498786"/>
            <a:ext cx="5905500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56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7B6CC-795B-A249-B134-DAC681D1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BDD – </a:t>
            </a:r>
            <a:r>
              <a:rPr lang="ru-RU" sz="2800" dirty="0"/>
              <a:t>зачем?</a:t>
            </a:r>
            <a:endParaRPr lang="ru-RU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98757A7-4DAD-A147-B9F7-0926FEAC20B4}"/>
              </a:ext>
            </a:extLst>
          </p:cNvPr>
          <p:cNvSpPr/>
          <p:nvPr/>
        </p:nvSpPr>
        <p:spPr>
          <a:xfrm>
            <a:off x="975749" y="1303867"/>
            <a:ext cx="7236917" cy="2709333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08A7EC-E0A4-2843-B496-0DCD403E3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57950"/>
              </p:ext>
            </p:extLst>
          </p:nvPr>
        </p:nvGraphicFramePr>
        <p:xfrm>
          <a:off x="1219200" y="1690255"/>
          <a:ext cx="6781800" cy="20435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23766329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94823382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1574620327"/>
                    </a:ext>
                  </a:extLst>
                </a:gridCol>
              </a:tblGrid>
              <a:tr h="6811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Что тестировать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Scenario</a:t>
                      </a:r>
                      <a:endParaRPr lang="ru-RU" sz="1600" b="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Business</a:t>
                      </a:r>
                      <a:endParaRPr lang="ru-RU" sz="1600" b="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4097"/>
                  </a:ext>
                </a:extLst>
              </a:tr>
              <a:tr h="6811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Как это выполнить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Steps</a:t>
                      </a:r>
                      <a:endParaRPr lang="ru-RU" sz="1600" b="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Automation</a:t>
                      </a:r>
                      <a:endParaRPr lang="ru-RU" sz="1600" b="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725565"/>
                  </a:ext>
                </a:extLst>
              </a:tr>
              <a:tr h="6811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Как гибко выполнить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Core</a:t>
                      </a:r>
                      <a:endParaRPr lang="ru-RU" sz="1600" b="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Montserrat" pitchFamily="2" charset="0"/>
                        </a:rPr>
                        <a:t>Automation core</a:t>
                      </a:r>
                      <a:endParaRPr lang="ru-RU" sz="1600" b="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838139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0141264-6BD6-3D4C-9091-FED593D1B9F2}"/>
              </a:ext>
            </a:extLst>
          </p:cNvPr>
          <p:cNvSpPr/>
          <p:nvPr/>
        </p:nvSpPr>
        <p:spPr>
          <a:xfrm>
            <a:off x="3546457" y="1661869"/>
            <a:ext cx="2133600" cy="643181"/>
          </a:xfrm>
          <a:prstGeom prst="roundRect">
            <a:avLst/>
          </a:prstGeom>
          <a:noFill/>
          <a:ln>
            <a:solidFill>
              <a:srgbClr val="53C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C953718F-B5E5-6D4A-849B-38C23A9FFF0C}"/>
              </a:ext>
            </a:extLst>
          </p:cNvPr>
          <p:cNvSpPr/>
          <p:nvPr/>
        </p:nvSpPr>
        <p:spPr>
          <a:xfrm>
            <a:off x="3546457" y="2366719"/>
            <a:ext cx="2133600" cy="643181"/>
          </a:xfrm>
          <a:prstGeom prst="roundRect">
            <a:avLst/>
          </a:prstGeom>
          <a:noFill/>
          <a:ln>
            <a:solidFill>
              <a:srgbClr val="53C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C97237-C981-1E4C-B840-4A224AEB1D66}"/>
              </a:ext>
            </a:extLst>
          </p:cNvPr>
          <p:cNvSpPr/>
          <p:nvPr/>
        </p:nvSpPr>
        <p:spPr>
          <a:xfrm>
            <a:off x="3546457" y="3090619"/>
            <a:ext cx="2133600" cy="643181"/>
          </a:xfrm>
          <a:prstGeom prst="roundRect">
            <a:avLst/>
          </a:prstGeom>
          <a:noFill/>
          <a:ln>
            <a:solidFill>
              <a:srgbClr val="53C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>
            <a:spLocks noGrp="1"/>
          </p:cNvSpPr>
          <p:nvPr>
            <p:ph type="body" idx="1"/>
          </p:nvPr>
        </p:nvSpPr>
        <p:spPr>
          <a:xfrm>
            <a:off x="406994" y="1032625"/>
            <a:ext cx="74646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>
              <a:buClr>
                <a:srgbClr val="FFFFFF"/>
              </a:buClr>
              <a:buSzPts val="2700"/>
              <a:buNone/>
            </a:pPr>
            <a:r>
              <a:rPr lang="ru-RU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Храним</a:t>
            </a:r>
            <a:endParaRPr lang="en-US" sz="8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>
              <a:buClr>
                <a:srgbClr val="FFFFFF"/>
              </a:buClr>
              <a:buSzPts val="2700"/>
              <a:buNone/>
            </a:pPr>
            <a:r>
              <a:rPr lang="ru-RU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тест</a:t>
            </a:r>
            <a:r>
              <a:rPr lang="en-US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-</a:t>
            </a:r>
            <a:r>
              <a:rPr lang="ru-RU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кейсы</a:t>
            </a:r>
          </a:p>
        </p:txBody>
      </p:sp>
      <p:pic>
        <p:nvPicPr>
          <p:cNvPr id="5" name="Google Shape;73;p14">
            <a:extLst>
              <a:ext uri="{FF2B5EF4-FFF2-40B4-BE49-F238E27FC236}">
                <a16:creationId xmlns:a16="http://schemas.microsoft.com/office/drawing/2014/main" id="{43323072-78E5-2F48-84D7-093313E702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68074">
            <a:off x="528351" y="585883"/>
            <a:ext cx="622699" cy="61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363A61DD-8201-3245-914F-455C2A46E2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900000">
            <a:off x="7381398" y="2749354"/>
            <a:ext cx="1307772" cy="1286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439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B6E8C3-66B2-0C4D-A421-5F59DBA354DD}"/>
              </a:ext>
            </a:extLst>
          </p:cNvPr>
          <p:cNvSpPr/>
          <p:nvPr/>
        </p:nvSpPr>
        <p:spPr>
          <a:xfrm>
            <a:off x="1371600" y="1237129"/>
            <a:ext cx="6400800" cy="2918012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/>
              <a:t>Храним тест-кейсы</a:t>
            </a:r>
            <a:endParaRPr lang="ru-RU" sz="5400" dirty="0"/>
          </a:p>
        </p:txBody>
      </p:sp>
      <p:pic>
        <p:nvPicPr>
          <p:cNvPr id="7" name="Google Shape;603;p91">
            <a:extLst>
              <a:ext uri="{FF2B5EF4-FFF2-40B4-BE49-F238E27FC236}">
                <a16:creationId xmlns:a16="http://schemas.microsoft.com/office/drawing/2014/main" id="{71BF5A4C-C791-5448-967A-13FB923FAC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311" y="1532040"/>
            <a:ext cx="3800210" cy="134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04;p91">
            <a:extLst>
              <a:ext uri="{FF2B5EF4-FFF2-40B4-BE49-F238E27FC236}">
                <a16:creationId xmlns:a16="http://schemas.microsoft.com/office/drawing/2014/main" id="{BE225871-376D-D049-AA10-115FF175C4D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205" y="2974929"/>
            <a:ext cx="4745591" cy="68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242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2"/>
          <p:cNvSpPr txBox="1">
            <a:spLocks noGrp="1"/>
          </p:cNvSpPr>
          <p:nvPr>
            <p:ph type="body" idx="1"/>
          </p:nvPr>
        </p:nvSpPr>
        <p:spPr>
          <a:xfrm>
            <a:off x="1633936" y="1220884"/>
            <a:ext cx="5876129" cy="219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А точно все смогут?</a:t>
            </a:r>
            <a:endParaRPr sz="7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Google Shape;73;p14">
            <a:extLst>
              <a:ext uri="{FF2B5EF4-FFF2-40B4-BE49-F238E27FC236}">
                <a16:creationId xmlns:a16="http://schemas.microsoft.com/office/drawing/2014/main" id="{462E29E8-FF9A-084F-B5E8-C88AE1422E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68074">
            <a:off x="-585603" y="167739"/>
            <a:ext cx="2141108" cy="210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E5C1BE74-464B-FE46-AFF7-5CFABFC6EC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900000">
            <a:off x="7103813" y="2592182"/>
            <a:ext cx="1307772" cy="1286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15954-790A-DA4E-BF95-4A8ECDAC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31" y="1531953"/>
            <a:ext cx="4374300" cy="1210500"/>
          </a:xfrm>
        </p:spPr>
        <p:txBody>
          <a:bodyPr/>
          <a:lstStyle/>
          <a:p>
            <a:pPr lvl="0">
              <a:buClr>
                <a:srgbClr val="FFFFFF"/>
              </a:buClr>
              <a:buSzPts val="2700"/>
            </a:pPr>
            <a:r>
              <a:rPr lang="en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GET </a:t>
            </a:r>
            <a:r>
              <a:rPr lang="ru-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запрос</a:t>
            </a:r>
          </a:p>
        </p:txBody>
      </p:sp>
    </p:spTree>
    <p:extLst>
      <p:ext uri="{BB962C8B-B14F-4D97-AF65-F5344CB8AC3E}">
        <p14:creationId xmlns:p14="http://schemas.microsoft.com/office/powerpoint/2010/main" val="344410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/>
              <a:t>Проектируем первый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025193-EC9E-6346-A2B9-3286F782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0" y="1656197"/>
            <a:ext cx="8473100" cy="2160430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2DBAC5-545B-4D49-9AFD-D4B723D66330}"/>
              </a:ext>
            </a:extLst>
          </p:cNvPr>
          <p:cNvSpPr/>
          <p:nvPr/>
        </p:nvSpPr>
        <p:spPr>
          <a:xfrm>
            <a:off x="1371600" y="2083777"/>
            <a:ext cx="4835769" cy="1248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49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/>
              <a:t>Проектируем первый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025193-EC9E-6346-A2B9-3286F782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0" y="1656197"/>
            <a:ext cx="8473100" cy="2160430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DEACBA-260A-614C-9C0E-70EDE23CB314}"/>
              </a:ext>
            </a:extLst>
          </p:cNvPr>
          <p:cNvSpPr/>
          <p:nvPr/>
        </p:nvSpPr>
        <p:spPr>
          <a:xfrm>
            <a:off x="1573824" y="2674866"/>
            <a:ext cx="4633547" cy="87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65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/>
              <a:t>Проектируем первый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025193-EC9E-6346-A2B9-3286F782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0" y="1656197"/>
            <a:ext cx="8473100" cy="2160430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71F0A3-3D28-7E4B-9820-6C6E9E2637EC}"/>
              </a:ext>
            </a:extLst>
          </p:cNvPr>
          <p:cNvSpPr/>
          <p:nvPr/>
        </p:nvSpPr>
        <p:spPr>
          <a:xfrm>
            <a:off x="1389185" y="2945423"/>
            <a:ext cx="4818184" cy="386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10E57-2B7B-6C44-B6F0-CF64D9E8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25" y="1017278"/>
            <a:ext cx="4053649" cy="2552639"/>
          </a:xfrm>
        </p:spPr>
        <p:txBody>
          <a:bodyPr/>
          <a:lstStyle/>
          <a:p>
            <a:r>
              <a:rPr lang="ru-RU" sz="5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Кто как тестирует </a:t>
            </a:r>
            <a:r>
              <a:rPr lang="en" sz="5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API?</a:t>
            </a:r>
            <a:endParaRPr lang="ru-RU" sz="4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/>
              <a:t>Проектируем первый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025193-EC9E-6346-A2B9-3286F782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0" y="1656197"/>
            <a:ext cx="8473100" cy="216043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15954-790A-DA4E-BF95-4A8ECDAC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30" y="2129829"/>
            <a:ext cx="5974623" cy="2398209"/>
          </a:xfrm>
        </p:spPr>
        <p:txBody>
          <a:bodyPr/>
          <a:lstStyle/>
          <a:p>
            <a:pPr lvl="0">
              <a:buClr>
                <a:srgbClr val="FFFFFF"/>
              </a:buClr>
              <a:buSzPts val="2700"/>
            </a:pPr>
            <a:r>
              <a:rPr lang="ru-RU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Переменные</a:t>
            </a:r>
            <a:endParaRPr lang="ru-RU" sz="6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95542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/>
              <a:t>Проектируем первый запрос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528F9C-6CB6-E542-AE83-9447168D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441450"/>
            <a:ext cx="8559800" cy="22606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6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15954-790A-DA4E-BF95-4A8ECDAC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31" y="1531953"/>
            <a:ext cx="4374300" cy="1210500"/>
          </a:xfrm>
        </p:spPr>
        <p:txBody>
          <a:bodyPr/>
          <a:lstStyle/>
          <a:p>
            <a:pPr lvl="0">
              <a:buClr>
                <a:srgbClr val="FFFFFF"/>
              </a:buClr>
              <a:buSzPts val="2700"/>
            </a:pPr>
            <a:r>
              <a:rPr lang="en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POST </a:t>
            </a:r>
            <a:r>
              <a:rPr lang="ru-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запрос</a:t>
            </a:r>
          </a:p>
        </p:txBody>
      </p:sp>
    </p:spTree>
    <p:extLst>
      <p:ext uri="{BB962C8B-B14F-4D97-AF65-F5344CB8AC3E}">
        <p14:creationId xmlns:p14="http://schemas.microsoft.com/office/powerpoint/2010/main" val="4213217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2800" dirty="0"/>
              <a:t>Post</a:t>
            </a:r>
            <a:r>
              <a:rPr lang="ru-RU" sz="2800" dirty="0"/>
              <a:t>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2148D-C307-3B4F-954B-7179C5F4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9" y="1292517"/>
            <a:ext cx="8730762" cy="2558465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8448D-44FC-EF41-A811-EEA4B6A225C8}"/>
              </a:ext>
            </a:extLst>
          </p:cNvPr>
          <p:cNvSpPr/>
          <p:nvPr/>
        </p:nvSpPr>
        <p:spPr>
          <a:xfrm>
            <a:off x="1081455" y="1953897"/>
            <a:ext cx="4888522" cy="1756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58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2800" dirty="0" err="1"/>
              <a:t>test.json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06F1F-FF46-1443-89CE-E2C02EDD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47" y="960638"/>
            <a:ext cx="6786505" cy="34910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2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2800" dirty="0"/>
              <a:t>Post</a:t>
            </a:r>
            <a:r>
              <a:rPr lang="ru-RU" sz="2800" dirty="0"/>
              <a:t>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2148D-C307-3B4F-954B-7179C5F4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9" y="1292517"/>
            <a:ext cx="8730762" cy="2558465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8448D-44FC-EF41-A811-EEA4B6A225C8}"/>
              </a:ext>
            </a:extLst>
          </p:cNvPr>
          <p:cNvSpPr/>
          <p:nvPr/>
        </p:nvSpPr>
        <p:spPr>
          <a:xfrm>
            <a:off x="1063869" y="2479431"/>
            <a:ext cx="4906108" cy="1230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75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2800" dirty="0"/>
              <a:t>Post</a:t>
            </a:r>
            <a:r>
              <a:rPr lang="ru-RU" sz="2800" dirty="0"/>
              <a:t>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2148D-C307-3B4F-954B-7179C5F4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9" y="1292517"/>
            <a:ext cx="8730762" cy="2558465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8448D-44FC-EF41-A811-EEA4B6A225C8}"/>
              </a:ext>
            </a:extLst>
          </p:cNvPr>
          <p:cNvSpPr/>
          <p:nvPr/>
        </p:nvSpPr>
        <p:spPr>
          <a:xfrm>
            <a:off x="967154" y="2883877"/>
            <a:ext cx="5002823" cy="826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63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2800" dirty="0"/>
              <a:t>Post</a:t>
            </a:r>
            <a:r>
              <a:rPr lang="ru-RU" sz="2800" dirty="0"/>
              <a:t>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2148D-C307-3B4F-954B-7179C5F4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9" y="1292517"/>
            <a:ext cx="8730762" cy="2558465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8448D-44FC-EF41-A811-EEA4B6A225C8}"/>
              </a:ext>
            </a:extLst>
          </p:cNvPr>
          <p:cNvSpPr/>
          <p:nvPr/>
        </p:nvSpPr>
        <p:spPr>
          <a:xfrm>
            <a:off x="975946" y="3138854"/>
            <a:ext cx="4994031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53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15954-790A-DA4E-BF95-4A8ECDAC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69" y="1966500"/>
            <a:ext cx="4374300" cy="1210500"/>
          </a:xfrm>
        </p:spPr>
        <p:txBody>
          <a:bodyPr/>
          <a:lstStyle/>
          <a:p>
            <a:pPr lvl="0">
              <a:buClr>
                <a:srgbClr val="FFFFFF"/>
              </a:buClr>
              <a:buSzPts val="2700"/>
            </a:pPr>
            <a:r>
              <a:rPr lang="ru-RU" sz="6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7673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0">
            <a:extLst>
              <a:ext uri="{FF2B5EF4-FFF2-40B4-BE49-F238E27FC236}">
                <a16:creationId xmlns:a16="http://schemas.microsoft.com/office/drawing/2014/main" id="{A56CF435-E01D-9F4A-81BD-263F9DC083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71343">
            <a:off x="-414562" y="82247"/>
            <a:ext cx="1067223" cy="10501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37D20A0-F3D0-704F-B2D6-BCA59DEF8000}"/>
              </a:ext>
            </a:extLst>
          </p:cNvPr>
          <p:cNvSpPr/>
          <p:nvPr/>
        </p:nvSpPr>
        <p:spPr>
          <a:xfrm>
            <a:off x="447869" y="1087219"/>
            <a:ext cx="8378890" cy="2230016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2" name="Google Shape;38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27" y="1661040"/>
            <a:ext cx="3579895" cy="110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1680" y="1567949"/>
            <a:ext cx="3526765" cy="130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10">
            <a:extLst>
              <a:ext uri="{FF2B5EF4-FFF2-40B4-BE49-F238E27FC236}">
                <a16:creationId xmlns:a16="http://schemas.microsoft.com/office/drawing/2014/main" id="{EC386489-30F7-004F-BC22-92470628E4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8394644" y="3533568"/>
            <a:ext cx="537399" cy="528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2800" dirty="0"/>
              <a:t>Post</a:t>
            </a:r>
            <a:r>
              <a:rPr lang="ru-RU" sz="2800" dirty="0"/>
              <a:t> запрос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2148D-C307-3B4F-954B-7179C5F4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9" y="1292517"/>
            <a:ext cx="8730762" cy="25584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8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5134B1-9554-CB4C-A338-7B6D6F15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321" y="1452282"/>
            <a:ext cx="6703359" cy="1764928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874DD5"/>
                </a:solidFill>
                <a:sym typeface="Montserrat SemiBold"/>
              </a:rPr>
              <a:t>Тест</a:t>
            </a:r>
            <a:r>
              <a:rPr lang="ru-RU" sz="6600" dirty="0">
                <a:sym typeface="Montserrat SemiBold"/>
              </a:rPr>
              <a:t> </a:t>
            </a:r>
            <a:r>
              <a:rPr lang="en-US" sz="6600" dirty="0">
                <a:sym typeface="Montserrat SemiBold"/>
              </a:rPr>
              <a:t>–</a:t>
            </a:r>
            <a:r>
              <a:rPr lang="ru-RU" sz="6600" dirty="0">
                <a:sym typeface="Montserrat SemiBold"/>
              </a:rPr>
              <a:t> единая точка правды</a:t>
            </a:r>
            <a:endParaRPr lang="ru-RU" sz="6600" dirty="0"/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79A6AE1C-DD74-E440-A5F7-165B52EE91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45931">
            <a:off x="-328736" y="2854543"/>
            <a:ext cx="1102243" cy="108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8;p7">
            <a:extLst>
              <a:ext uri="{FF2B5EF4-FFF2-40B4-BE49-F238E27FC236}">
                <a16:creationId xmlns:a16="http://schemas.microsoft.com/office/drawing/2014/main" id="{6EC4759B-FC2C-584C-8439-5FBDEAE184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8042971" y="344369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5134B1-9554-CB4C-A338-7B6D6F15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0" y="1788459"/>
            <a:ext cx="7558700" cy="1162344"/>
          </a:xfrm>
        </p:spPr>
        <p:txBody>
          <a:bodyPr/>
          <a:lstStyle/>
          <a:p>
            <a:pPr lvl="0" algn="ctr">
              <a:buClr>
                <a:srgbClr val="FFFFFF"/>
              </a:buClr>
              <a:buSzPts val="2700"/>
            </a:pPr>
            <a:r>
              <a:rPr lang="ru-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Теперь за код!</a:t>
            </a:r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36B23BEA-792C-6D47-AED8-503781BBB1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68074">
            <a:off x="-585603" y="167739"/>
            <a:ext cx="2141108" cy="210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7BF91AE8-7549-FC49-AA83-F976B75F06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900000">
            <a:off x="8170611" y="2643593"/>
            <a:ext cx="1307772" cy="1286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83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B6E8C3-66B2-0C4D-A421-5F59DBA354DD}"/>
              </a:ext>
            </a:extLst>
          </p:cNvPr>
          <p:cNvSpPr/>
          <p:nvPr/>
        </p:nvSpPr>
        <p:spPr>
          <a:xfrm>
            <a:off x="534197" y="1237129"/>
            <a:ext cx="8075606" cy="2622177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u-RU" sz="2800" dirty="0"/>
              <a:t>Теперь за код</a:t>
            </a:r>
          </a:p>
        </p:txBody>
      </p:sp>
      <p:pic>
        <p:nvPicPr>
          <p:cNvPr id="10" name="Google Shape;691;p104">
            <a:extLst>
              <a:ext uri="{FF2B5EF4-FFF2-40B4-BE49-F238E27FC236}">
                <a16:creationId xmlns:a16="http://schemas.microsoft.com/office/drawing/2014/main" id="{59BA23EE-1867-664F-A683-351AB33D0E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8" y="1527480"/>
            <a:ext cx="1861156" cy="1861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477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B6E8C3-66B2-0C4D-A421-5F59DBA354DD}"/>
              </a:ext>
            </a:extLst>
          </p:cNvPr>
          <p:cNvSpPr/>
          <p:nvPr/>
        </p:nvSpPr>
        <p:spPr>
          <a:xfrm>
            <a:off x="534197" y="1237129"/>
            <a:ext cx="8075606" cy="2622177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u-RU" sz="2800" dirty="0"/>
              <a:t>Теперь за код</a:t>
            </a:r>
          </a:p>
        </p:txBody>
      </p:sp>
      <p:pic>
        <p:nvPicPr>
          <p:cNvPr id="10" name="Google Shape;691;p104">
            <a:extLst>
              <a:ext uri="{FF2B5EF4-FFF2-40B4-BE49-F238E27FC236}">
                <a16:creationId xmlns:a16="http://schemas.microsoft.com/office/drawing/2014/main" id="{59BA23EE-1867-664F-A683-351AB33D0E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8" y="1527480"/>
            <a:ext cx="1861156" cy="186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6;p107">
            <a:extLst>
              <a:ext uri="{FF2B5EF4-FFF2-40B4-BE49-F238E27FC236}">
                <a16:creationId xmlns:a16="http://schemas.microsoft.com/office/drawing/2014/main" id="{532511D1-BA95-A44A-BD40-A732263D17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204" y="1898638"/>
            <a:ext cx="1111228" cy="1111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230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B6E8C3-66B2-0C4D-A421-5F59DBA354DD}"/>
              </a:ext>
            </a:extLst>
          </p:cNvPr>
          <p:cNvSpPr/>
          <p:nvPr/>
        </p:nvSpPr>
        <p:spPr>
          <a:xfrm>
            <a:off x="534197" y="1237129"/>
            <a:ext cx="8075606" cy="2622177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u-RU" sz="2800" dirty="0"/>
              <a:t>Теперь за код</a:t>
            </a:r>
          </a:p>
        </p:txBody>
      </p:sp>
      <p:pic>
        <p:nvPicPr>
          <p:cNvPr id="10" name="Google Shape;691;p104">
            <a:extLst>
              <a:ext uri="{FF2B5EF4-FFF2-40B4-BE49-F238E27FC236}">
                <a16:creationId xmlns:a16="http://schemas.microsoft.com/office/drawing/2014/main" id="{59BA23EE-1867-664F-A683-351AB33D0E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8" y="1527480"/>
            <a:ext cx="1861156" cy="186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6;p107">
            <a:extLst>
              <a:ext uri="{FF2B5EF4-FFF2-40B4-BE49-F238E27FC236}">
                <a16:creationId xmlns:a16="http://schemas.microsoft.com/office/drawing/2014/main" id="{532511D1-BA95-A44A-BD40-A732263D17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204" y="1898638"/>
            <a:ext cx="1111228" cy="1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7;p107">
            <a:extLst>
              <a:ext uri="{FF2B5EF4-FFF2-40B4-BE49-F238E27FC236}">
                <a16:creationId xmlns:a16="http://schemas.microsoft.com/office/drawing/2014/main" id="{C4BF7649-367E-D044-8EA6-2188CF2D747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4961" y="1381089"/>
            <a:ext cx="2263063" cy="2263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575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B6E8C3-66B2-0C4D-A421-5F59DBA354DD}"/>
              </a:ext>
            </a:extLst>
          </p:cNvPr>
          <p:cNvSpPr/>
          <p:nvPr/>
        </p:nvSpPr>
        <p:spPr>
          <a:xfrm>
            <a:off x="534197" y="1237129"/>
            <a:ext cx="8075606" cy="2622177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3C82-6793-B240-9CC3-6B5DCFC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u-RU" sz="2800" dirty="0"/>
              <a:t>Теперь за код</a:t>
            </a:r>
          </a:p>
        </p:txBody>
      </p:sp>
      <p:pic>
        <p:nvPicPr>
          <p:cNvPr id="10" name="Google Shape;691;p104">
            <a:extLst>
              <a:ext uri="{FF2B5EF4-FFF2-40B4-BE49-F238E27FC236}">
                <a16:creationId xmlns:a16="http://schemas.microsoft.com/office/drawing/2014/main" id="{59BA23EE-1867-664F-A683-351AB33D0E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8" y="1527480"/>
            <a:ext cx="1861156" cy="186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6;p107">
            <a:extLst>
              <a:ext uri="{FF2B5EF4-FFF2-40B4-BE49-F238E27FC236}">
                <a16:creationId xmlns:a16="http://schemas.microsoft.com/office/drawing/2014/main" id="{532511D1-BA95-A44A-BD40-A732263D17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204" y="1898638"/>
            <a:ext cx="1111228" cy="1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7;p107">
            <a:extLst>
              <a:ext uri="{FF2B5EF4-FFF2-40B4-BE49-F238E27FC236}">
                <a16:creationId xmlns:a16="http://schemas.microsoft.com/office/drawing/2014/main" id="{C4BF7649-367E-D044-8EA6-2188CF2D747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4961" y="1381089"/>
            <a:ext cx="2263063" cy="22630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18;p107">
            <a:extLst>
              <a:ext uri="{FF2B5EF4-FFF2-40B4-BE49-F238E27FC236}">
                <a16:creationId xmlns:a16="http://schemas.microsoft.com/office/drawing/2014/main" id="{4CA498D6-FCE7-ED4E-8665-5D1741D5B428}"/>
              </a:ext>
            </a:extLst>
          </p:cNvPr>
          <p:cNvSpPr txBox="1"/>
          <p:nvPr/>
        </p:nvSpPr>
        <p:spPr>
          <a:xfrm>
            <a:off x="6098895" y="2086567"/>
            <a:ext cx="2485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6AA84F"/>
                </a:solidFill>
              </a:rPr>
              <a:t>OkHttp</a:t>
            </a:r>
            <a:endParaRPr sz="4800"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5134B1-9554-CB4C-A338-7B6D6F15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27" y="2781989"/>
            <a:ext cx="7558700" cy="1162344"/>
          </a:xfrm>
        </p:spPr>
        <p:txBody>
          <a:bodyPr/>
          <a:lstStyle/>
          <a:p>
            <a:pPr lvl="0" algn="ctr">
              <a:buClr>
                <a:srgbClr val="FFFFFF"/>
              </a:buClr>
              <a:buSzPts val="2700"/>
            </a:pPr>
            <a:r>
              <a:rPr lang="ru-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Отсутствие стандартной отчетности</a:t>
            </a:r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36B23BEA-792C-6D47-AED8-503781BBB1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68074">
            <a:off x="-585603" y="167739"/>
            <a:ext cx="2141108" cy="210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7BF91AE8-7549-FC49-AA83-F976B75F06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900000">
            <a:off x="8170611" y="2643593"/>
            <a:ext cx="1307772" cy="1286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90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9"/>
          <p:cNvSpPr txBox="1">
            <a:spLocks noGrp="1"/>
          </p:cNvSpPr>
          <p:nvPr>
            <p:ph type="body" idx="1"/>
          </p:nvPr>
        </p:nvSpPr>
        <p:spPr>
          <a:xfrm>
            <a:off x="657431" y="1619238"/>
            <a:ext cx="4022146" cy="133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/>
              <a:t>Единая система отчетности </a:t>
            </a:r>
            <a:endParaRPr sz="3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/>
          </a:p>
        </p:txBody>
      </p:sp>
      <p:pic>
        <p:nvPicPr>
          <p:cNvPr id="801" name="Google Shape;80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629" y="874326"/>
            <a:ext cx="2808193" cy="2808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685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075DF3B-8AAD-9348-AB71-CB65B7B2A026}"/>
              </a:ext>
            </a:extLst>
          </p:cNvPr>
          <p:cNvSpPr/>
          <p:nvPr/>
        </p:nvSpPr>
        <p:spPr>
          <a:xfrm>
            <a:off x="1173400" y="1157568"/>
            <a:ext cx="6770449" cy="3160997"/>
          </a:xfrm>
          <a:prstGeom prst="roundRect">
            <a:avLst>
              <a:gd name="adj" fmla="val 5151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8" name="Google Shape;80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801" y="1184462"/>
            <a:ext cx="6492398" cy="3054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2A904AF-4E2F-2F4F-8FC7-8B66E323C9F5}"/>
              </a:ext>
            </a:extLst>
          </p:cNvPr>
          <p:cNvSpPr txBox="1">
            <a:spLocks/>
          </p:cNvSpPr>
          <p:nvPr/>
        </p:nvSpPr>
        <p:spPr>
          <a:xfrm>
            <a:off x="709009" y="377504"/>
            <a:ext cx="7725982" cy="632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  <a:latin typeface="Montserrat" pitchFamily="2" charset="0"/>
              </a:rPr>
              <a:t>Единая система отчетности </a:t>
            </a:r>
            <a:endParaRPr lang="ru-RU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1492073" y="1205948"/>
            <a:ext cx="6159854" cy="180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Это хорошо, бывает так</a:t>
            </a:r>
            <a:endParaRPr sz="6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54;p10">
            <a:extLst>
              <a:ext uri="{FF2B5EF4-FFF2-40B4-BE49-F238E27FC236}">
                <a16:creationId xmlns:a16="http://schemas.microsoft.com/office/drawing/2014/main" id="{D6C749F0-3702-6346-AE06-92E1A05649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71343">
            <a:off x="525468" y="248921"/>
            <a:ext cx="1409397" cy="1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10">
            <a:extLst>
              <a:ext uri="{FF2B5EF4-FFF2-40B4-BE49-F238E27FC236}">
                <a16:creationId xmlns:a16="http://schemas.microsoft.com/office/drawing/2014/main" id="{4A8A2B07-2CCA-E74A-8CE9-AA50CCA4E0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418356" y="2647569"/>
            <a:ext cx="733090" cy="72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5134B1-9554-CB4C-A338-7B6D6F15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00" y="1169893"/>
            <a:ext cx="7888800" cy="2224662"/>
          </a:xfrm>
        </p:spPr>
        <p:txBody>
          <a:bodyPr/>
          <a:lstStyle/>
          <a:p>
            <a:pPr lvl="0" algn="ctr">
              <a:buClr>
                <a:srgbClr val="FFFFFF"/>
              </a:buClr>
              <a:buSzPts val="2700"/>
            </a:pPr>
            <a:r>
              <a:rPr lang="ru-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Внедряем </a:t>
            </a:r>
            <a:br>
              <a:rPr lang="ru-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инструмент</a:t>
            </a: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995BE5BF-2A42-B34C-8BDC-20F23F800C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638978" y="56330"/>
            <a:ext cx="2662883" cy="261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8;p7">
            <a:extLst>
              <a:ext uri="{FF2B5EF4-FFF2-40B4-BE49-F238E27FC236}">
                <a16:creationId xmlns:a16="http://schemas.microsoft.com/office/drawing/2014/main" id="{A74CF843-7560-764B-88D5-9FE66B8CB2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071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B20877AF-4484-9840-8AF0-414DD49F6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352823">
            <a:off x="-15454" y="688381"/>
            <a:ext cx="2408035" cy="236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AA91DF8D-2275-4649-9B12-E3784420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1121615"/>
            <a:ext cx="6082414" cy="632400"/>
          </a:xfrm>
        </p:spPr>
        <p:txBody>
          <a:bodyPr/>
          <a:lstStyle/>
          <a:p>
            <a:r>
              <a:rPr lang="ru-RU" sz="3600" dirty="0"/>
              <a:t>Исходные данные</a:t>
            </a:r>
          </a:p>
        </p:txBody>
      </p:sp>
      <p:sp>
        <p:nvSpPr>
          <p:cNvPr id="12" name="Google Shape;485;p73">
            <a:extLst>
              <a:ext uri="{FF2B5EF4-FFF2-40B4-BE49-F238E27FC236}">
                <a16:creationId xmlns:a16="http://schemas.microsoft.com/office/drawing/2014/main" id="{EC27ED01-FFA1-6044-BD22-7384D26A0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0128" y="1826002"/>
            <a:ext cx="6333565" cy="21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Тестов: 0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3 человека 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Релизы идут по</a:t>
            </a:r>
            <a:r>
              <a:rPr lang="en-US" sz="2800" dirty="0"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latin typeface="Montserrat" pitchFamily="2" charset="0"/>
                <a:ea typeface="Arial"/>
                <a:cs typeface="Arial"/>
                <a:sym typeface="Arial"/>
              </a:rPr>
              <a:t>старому </a:t>
            </a:r>
            <a:r>
              <a:rPr lang="ru-RU" sz="2800" dirty="0" err="1">
                <a:latin typeface="Montserrat" pitchFamily="2" charset="0"/>
                <a:ea typeface="Arial"/>
                <a:cs typeface="Arial"/>
                <a:sym typeface="Arial"/>
              </a:rPr>
              <a:t>флоу</a:t>
            </a:r>
            <a:endParaRPr lang="ru-RU" sz="2800" dirty="0">
              <a:latin typeface="Montserrat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890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B20877AF-4484-9840-8AF0-414DD49F6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352823">
            <a:off x="-167854" y="674528"/>
            <a:ext cx="2408035" cy="236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AA91DF8D-2275-4649-9B12-E3784420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1121615"/>
            <a:ext cx="6082414" cy="632400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ru-RU" sz="3600" dirty="0"/>
              <a:t>План</a:t>
            </a:r>
          </a:p>
        </p:txBody>
      </p:sp>
      <p:sp>
        <p:nvSpPr>
          <p:cNvPr id="12" name="Google Shape;485;p73">
            <a:extLst>
              <a:ext uri="{FF2B5EF4-FFF2-40B4-BE49-F238E27FC236}">
                <a16:creationId xmlns:a16="http://schemas.microsoft.com/office/drawing/2014/main" id="{EC27ED01-FFA1-6044-BD22-7384D26A0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0129" y="1706124"/>
            <a:ext cx="6494931" cy="240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Релизы идут по</a:t>
            </a:r>
            <a:r>
              <a:rPr lang="en-US" sz="2200" dirty="0"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старому </a:t>
            </a:r>
            <a:r>
              <a:rPr lang="ru-RU" sz="2200" dirty="0" err="1">
                <a:latin typeface="Montserrat" pitchFamily="2" charset="0"/>
                <a:ea typeface="Arial"/>
                <a:cs typeface="Arial"/>
                <a:sym typeface="Arial"/>
              </a:rPr>
              <a:t>флоу</a:t>
            </a:r>
            <a:endParaRPr lang="ru-RU" sz="2200" dirty="0"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533400" lvl="0" indent="-4572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Новые таски </a:t>
            </a:r>
            <a:r>
              <a:rPr lang="en-US" sz="2200" dirty="0">
                <a:latin typeface="Montserrat" pitchFamily="2" charset="0"/>
                <a:ea typeface="Arial"/>
                <a:cs typeface="Arial"/>
                <a:sym typeface="Arial"/>
              </a:rPr>
              <a:t>–</a:t>
            </a: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 делаем сразу</a:t>
            </a:r>
          </a:p>
          <a:p>
            <a:pPr marL="533400" lvl="0" indent="-4572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Догоняем регресс на новых рельсах</a:t>
            </a:r>
          </a:p>
          <a:p>
            <a:pPr marL="533400" lvl="0" indent="-4572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Параллельно запускаем новые тесты</a:t>
            </a:r>
          </a:p>
          <a:p>
            <a:pPr marL="533400" lvl="0" indent="-4572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Отключаем старую автоматизацию</a:t>
            </a:r>
          </a:p>
          <a:p>
            <a:pPr marL="533400" lvl="0" indent="-4572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200" dirty="0">
                <a:latin typeface="Montserrat" pitchFamily="2" charset="0"/>
                <a:ea typeface="Arial"/>
                <a:cs typeface="Arial"/>
                <a:sym typeface="Arial"/>
              </a:rPr>
              <a:t>Готово</a:t>
            </a:r>
          </a:p>
        </p:txBody>
      </p:sp>
    </p:spTree>
    <p:extLst>
      <p:ext uri="{BB962C8B-B14F-4D97-AF65-F5344CB8AC3E}">
        <p14:creationId xmlns:p14="http://schemas.microsoft.com/office/powerpoint/2010/main" val="439752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B20877AF-4484-9840-8AF0-414DD49F6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352823">
            <a:off x="-167854" y="674528"/>
            <a:ext cx="2408035" cy="236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AA91DF8D-2275-4649-9B12-E3784420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1121615"/>
            <a:ext cx="6082414" cy="632400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ru-RU" sz="3600" dirty="0"/>
              <a:t>В итоге</a:t>
            </a:r>
          </a:p>
        </p:txBody>
      </p:sp>
      <p:sp>
        <p:nvSpPr>
          <p:cNvPr id="12" name="Google Shape;485;p73">
            <a:extLst>
              <a:ext uri="{FF2B5EF4-FFF2-40B4-BE49-F238E27FC236}">
                <a16:creationId xmlns:a16="http://schemas.microsoft.com/office/drawing/2014/main" id="{EC27ED01-FFA1-6044-BD22-7384D26A0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0129" y="1706124"/>
            <a:ext cx="6494931" cy="240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Регресс набран без ущерба для релизов</a:t>
            </a:r>
          </a:p>
          <a:p>
            <a:pPr lvl="0" indent="-3810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Новые тесты сразу автоматизированы</a:t>
            </a:r>
          </a:p>
          <a:p>
            <a:pPr lvl="0" indent="-3810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Наличие отчета </a:t>
            </a:r>
            <a:r>
              <a:rPr lang="en-US" sz="2000" dirty="0">
                <a:latin typeface="Montserrat" pitchFamily="2" charset="0"/>
                <a:ea typeface="Arial"/>
                <a:cs typeface="Arial"/>
                <a:sym typeface="Arial"/>
              </a:rPr>
              <a:t>–</a:t>
            </a: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 обязательное условие выкатки задачи</a:t>
            </a:r>
          </a:p>
          <a:p>
            <a:pPr lvl="0" indent="-381000">
              <a:lnSpc>
                <a:spcPct val="115000"/>
              </a:lnSpc>
              <a:buSzPct val="90000"/>
              <a:buFont typeface="Zapf Dingbats"/>
              <a:buChar char="✦"/>
            </a:pP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Берем </a:t>
            </a:r>
            <a:r>
              <a:rPr lang="ru-RU" sz="2000" dirty="0" err="1">
                <a:latin typeface="Montserrat" pitchFamily="2" charset="0"/>
                <a:ea typeface="Arial"/>
                <a:cs typeface="Arial"/>
                <a:sym typeface="Arial"/>
              </a:rPr>
              <a:t>бэклог</a:t>
            </a:r>
            <a:r>
              <a:rPr lang="ru-RU" sz="2000" dirty="0">
                <a:latin typeface="Montserrat" pitchFamily="2" charset="0"/>
                <a:ea typeface="Arial"/>
                <a:cs typeface="Arial"/>
                <a:sym typeface="Arial"/>
              </a:rPr>
              <a:t> только в крайнем случае</a:t>
            </a:r>
          </a:p>
        </p:txBody>
      </p:sp>
    </p:spTree>
    <p:extLst>
      <p:ext uri="{BB962C8B-B14F-4D97-AF65-F5344CB8AC3E}">
        <p14:creationId xmlns:p14="http://schemas.microsoft.com/office/powerpoint/2010/main" val="3130588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13"/>
          <p:cNvSpPr txBox="1">
            <a:spLocks noGrp="1"/>
          </p:cNvSpPr>
          <p:nvPr>
            <p:ph type="body" idx="1"/>
          </p:nvPr>
        </p:nvSpPr>
        <p:spPr>
          <a:xfrm>
            <a:off x="1828062" y="1140200"/>
            <a:ext cx="5487876" cy="222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Удобное хранение</a:t>
            </a:r>
            <a:endParaRPr sz="7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E18C3097-3294-3942-AD16-1131CEEEB4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848528" y="56331"/>
            <a:ext cx="2662883" cy="261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97B258B2-FD64-0345-8ABC-8F2DADFF63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D15B-876F-514B-A728-6DE205B6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9" y="1518497"/>
            <a:ext cx="3295982" cy="1364050"/>
          </a:xfrm>
        </p:spPr>
        <p:txBody>
          <a:bodyPr/>
          <a:lstStyle/>
          <a:p>
            <a:r>
              <a:rPr lang="ru-RU" sz="4000" dirty="0"/>
              <a:t>Удобное хранение</a:t>
            </a:r>
            <a:endParaRPr lang="ru-RU" sz="3600" dirty="0"/>
          </a:p>
        </p:txBody>
      </p:sp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0685E420-EE0C-7441-8C6E-ACEC17959C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429389" y="181835"/>
            <a:ext cx="1450429" cy="142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36614-02DE-9348-86F7-24D359A4A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908" y="641459"/>
            <a:ext cx="4819003" cy="3710984"/>
          </a:xfrm>
          <a:prstGeom prst="roundRect">
            <a:avLst/>
          </a:prstGeom>
        </p:spPr>
      </p:pic>
      <p:sp>
        <p:nvSpPr>
          <p:cNvPr id="6" name="Google Shape;485;p73">
            <a:extLst>
              <a:ext uri="{FF2B5EF4-FFF2-40B4-BE49-F238E27FC236}">
                <a16:creationId xmlns:a16="http://schemas.microsoft.com/office/drawing/2014/main" id="{7E888D90-36D4-E248-B91F-73B1BFEF25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21207" y="2400716"/>
            <a:ext cx="1523656" cy="54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lnSpc>
                <a:spcPct val="115000"/>
              </a:lnSpc>
              <a:buSzPct val="90000"/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Montserrat" pitchFamily="2" charset="0"/>
                <a:ea typeface="Arial"/>
                <a:cs typeface="Arial"/>
                <a:sym typeface="Arial"/>
              </a:rPr>
              <a:t>@auth</a:t>
            </a:r>
            <a:endParaRPr lang="ru-RU" sz="2000" dirty="0">
              <a:solidFill>
                <a:schemeClr val="bg1"/>
              </a:solidFill>
              <a:highlight>
                <a:srgbClr val="C0C0C0"/>
              </a:highlight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485;p73">
            <a:extLst>
              <a:ext uri="{FF2B5EF4-FFF2-40B4-BE49-F238E27FC236}">
                <a16:creationId xmlns:a16="http://schemas.microsoft.com/office/drawing/2014/main" id="{5CE4CE9A-82E5-F644-AC0E-6ECB5CB6EBAD}"/>
              </a:ext>
            </a:extLst>
          </p:cNvPr>
          <p:cNvSpPr txBox="1">
            <a:spLocks/>
          </p:cNvSpPr>
          <p:nvPr/>
        </p:nvSpPr>
        <p:spPr>
          <a:xfrm>
            <a:off x="5620113" y="1735431"/>
            <a:ext cx="1523656" cy="54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>
              <a:lnSpc>
                <a:spcPct val="115000"/>
              </a:lnSpc>
              <a:buSzPct val="90000"/>
              <a:buFont typeface="Montserrat"/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Montserrat" pitchFamily="2" charset="0"/>
                <a:ea typeface="Arial"/>
                <a:cs typeface="Arial"/>
                <a:sym typeface="Arial"/>
              </a:rPr>
              <a:t>@ads</a:t>
            </a:r>
            <a:endParaRPr lang="ru-RU" sz="2000" dirty="0">
              <a:solidFill>
                <a:schemeClr val="bg1"/>
              </a:solidFill>
              <a:highlight>
                <a:srgbClr val="C0C0C0"/>
              </a:highlight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94EFD-FF38-DE40-AEE6-DE8BC2304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140" y="1463710"/>
            <a:ext cx="2036271" cy="3022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F389C6-A9C2-FB4D-9C0E-119887519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139" y="2167219"/>
            <a:ext cx="2036271" cy="302285"/>
          </a:xfrm>
          <a:prstGeom prst="rect">
            <a:avLst/>
          </a:prstGeom>
        </p:spPr>
      </p:pic>
      <p:sp>
        <p:nvSpPr>
          <p:cNvPr id="13" name="Google Shape;485;p73">
            <a:extLst>
              <a:ext uri="{FF2B5EF4-FFF2-40B4-BE49-F238E27FC236}">
                <a16:creationId xmlns:a16="http://schemas.microsoft.com/office/drawing/2014/main" id="{CB9A5F8C-9E74-E84B-B316-86E51117F79F}"/>
              </a:ext>
            </a:extLst>
          </p:cNvPr>
          <p:cNvSpPr txBox="1">
            <a:spLocks/>
          </p:cNvSpPr>
          <p:nvPr/>
        </p:nvSpPr>
        <p:spPr>
          <a:xfrm>
            <a:off x="3977743" y="3485264"/>
            <a:ext cx="1523656" cy="54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>
              <a:lnSpc>
                <a:spcPct val="115000"/>
              </a:lnSpc>
              <a:buSzPct val="90000"/>
              <a:buFont typeface="Montserrat"/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Montserrat" pitchFamily="2" charset="0"/>
                <a:ea typeface="Arial"/>
                <a:cs typeface="Arial"/>
                <a:sym typeface="Arial"/>
              </a:rPr>
              <a:t>@</a:t>
            </a:r>
            <a:r>
              <a:rPr lang="en-US" sz="2000" dirty="0" err="1">
                <a:solidFill>
                  <a:schemeClr val="bg1"/>
                </a:solidFill>
                <a:highlight>
                  <a:srgbClr val="C0C0C0"/>
                </a:highlight>
                <a:latin typeface="Montserrat" pitchFamily="2" charset="0"/>
                <a:ea typeface="Arial"/>
                <a:cs typeface="Arial"/>
                <a:sym typeface="Arial"/>
              </a:rPr>
              <a:t>oauth</a:t>
            </a:r>
            <a:endParaRPr lang="ru-RU" sz="2000" dirty="0">
              <a:solidFill>
                <a:schemeClr val="bg1"/>
              </a:solidFill>
              <a:highlight>
                <a:srgbClr val="C0C0C0"/>
              </a:highlight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85;p73">
            <a:extLst>
              <a:ext uri="{FF2B5EF4-FFF2-40B4-BE49-F238E27FC236}">
                <a16:creationId xmlns:a16="http://schemas.microsoft.com/office/drawing/2014/main" id="{AA7CEA9C-9B57-3647-8C99-831C3C38D075}"/>
              </a:ext>
            </a:extLst>
          </p:cNvPr>
          <p:cNvSpPr txBox="1">
            <a:spLocks/>
          </p:cNvSpPr>
          <p:nvPr/>
        </p:nvSpPr>
        <p:spPr>
          <a:xfrm>
            <a:off x="4197551" y="3868025"/>
            <a:ext cx="1523656" cy="54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>
              <a:lnSpc>
                <a:spcPct val="115000"/>
              </a:lnSpc>
              <a:buSzPct val="90000"/>
              <a:buFont typeface="Montserrat"/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Montserrat" pitchFamily="2" charset="0"/>
                <a:ea typeface="Arial"/>
                <a:cs typeface="Arial"/>
                <a:sym typeface="Arial"/>
              </a:rPr>
              <a:t>@reg</a:t>
            </a:r>
            <a:endParaRPr lang="ru-RU" sz="2000" dirty="0">
              <a:solidFill>
                <a:schemeClr val="bg1"/>
              </a:solidFill>
              <a:highlight>
                <a:srgbClr val="C0C0C0"/>
              </a:highlight>
              <a:latin typeface="Montserrat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5"/>
          <p:cNvSpPr txBox="1">
            <a:spLocks noGrp="1"/>
          </p:cNvSpPr>
          <p:nvPr>
            <p:ph type="body" idx="1"/>
          </p:nvPr>
        </p:nvSpPr>
        <p:spPr>
          <a:xfrm>
            <a:off x="1378864" y="1301566"/>
            <a:ext cx="6386273" cy="216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Добавляем регресс в CI</a:t>
            </a:r>
            <a:endParaRPr sz="6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5B0D4C50-14EF-3B42-AEE6-1B1C4ADFB9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848528" y="56331"/>
            <a:ext cx="2662883" cy="261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118E0F7C-4638-4C40-A543-1C74DD5C06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D15B-876F-514B-A728-6DE205B6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83" y="1202761"/>
            <a:ext cx="3484240" cy="2142959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ru-RU" sz="4000" dirty="0"/>
              <a:t>Добавляем регресс </a:t>
            </a:r>
            <a:br>
              <a:rPr lang="ru-RU" sz="4000" dirty="0"/>
            </a:br>
            <a:r>
              <a:rPr lang="ru-RU" sz="4000" dirty="0"/>
              <a:t>в </a:t>
            </a:r>
            <a:r>
              <a:rPr lang="en" sz="4000" dirty="0"/>
              <a:t>CI</a:t>
            </a:r>
          </a:p>
        </p:txBody>
      </p:sp>
      <p:pic>
        <p:nvPicPr>
          <p:cNvPr id="5" name="Google Shape;777;p116">
            <a:extLst>
              <a:ext uri="{FF2B5EF4-FFF2-40B4-BE49-F238E27FC236}">
                <a16:creationId xmlns:a16="http://schemas.microsoft.com/office/drawing/2014/main" id="{549C8154-ED6C-634A-B07D-AB2AC3E496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745"/>
          <a:stretch/>
        </p:blipFill>
        <p:spPr>
          <a:xfrm>
            <a:off x="4383741" y="591426"/>
            <a:ext cx="4008643" cy="3734906"/>
          </a:xfrm>
          <a:prstGeom prst="roundRect">
            <a:avLst>
              <a:gd name="adj" fmla="val 5322"/>
            </a:avLst>
          </a:prstGeom>
          <a:noFill/>
          <a:ln>
            <a:noFill/>
          </a:ln>
          <a:effectLst>
            <a:outerShdw blurRad="596900" dist="2413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6" name="Google Shape;38;p7">
            <a:extLst>
              <a:ext uri="{FF2B5EF4-FFF2-40B4-BE49-F238E27FC236}">
                <a16:creationId xmlns:a16="http://schemas.microsoft.com/office/drawing/2014/main" id="{74321711-2A5C-2B4C-A9FF-FDDC03B524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52823">
            <a:off x="-408776" y="171172"/>
            <a:ext cx="1110482" cy="109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2174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7"/>
          <p:cNvSpPr txBox="1">
            <a:spLocks noGrp="1"/>
          </p:cNvSpPr>
          <p:nvPr>
            <p:ph type="body" idx="1"/>
          </p:nvPr>
        </p:nvSpPr>
        <p:spPr>
          <a:xfrm>
            <a:off x="1851962" y="1089212"/>
            <a:ext cx="5440076" cy="235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Процесс теперь</a:t>
            </a:r>
            <a:endParaRPr sz="7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941EA0D6-1A40-6740-BE01-979D1D3873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848528" y="56331"/>
            <a:ext cx="2662883" cy="261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54D27252-4612-CD47-A4D2-36A50C70F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D49A8D1-F2B7-CF42-8975-6F79041D1DE0}"/>
              </a:ext>
            </a:extLst>
          </p:cNvPr>
          <p:cNvSpPr/>
          <p:nvPr/>
        </p:nvSpPr>
        <p:spPr>
          <a:xfrm>
            <a:off x="382555" y="960638"/>
            <a:ext cx="8378890" cy="3543629"/>
          </a:xfrm>
          <a:prstGeom prst="roundRect">
            <a:avLst>
              <a:gd name="adj" fmla="val 6503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" name="Google Shape;788;p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dirty="0"/>
              <a:t>Как это выглядит сейчас 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752F2-D370-A243-865E-E58DE5B7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24" y="960637"/>
            <a:ext cx="6201351" cy="3543629"/>
          </a:xfrm>
          <a:prstGeom prst="rect">
            <a:avLst/>
          </a:prstGeom>
        </p:spPr>
      </p:pic>
      <p:pic>
        <p:nvPicPr>
          <p:cNvPr id="791" name="Google Shape;791;p118"/>
          <p:cNvPicPr preferRelativeResize="0"/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4538523" y="1817897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398" y="1835214"/>
            <a:ext cx="631875" cy="6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6587" y="3222835"/>
            <a:ext cx="592975" cy="5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387" y="3189088"/>
            <a:ext cx="649200" cy="6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3"/>
          <p:cNvSpPr txBox="1"/>
          <p:nvPr/>
        </p:nvSpPr>
        <p:spPr>
          <a:xfrm>
            <a:off x="376750" y="1154139"/>
            <a:ext cx="8477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curl --location --request POST </a:t>
            </a:r>
            <a:r>
              <a:rPr lang="ru" sz="2900" b="1" dirty="0">
                <a:solidFill>
                  <a:srgbClr val="2A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'https://service.company.ru/awesomeservice/makesqadaysperfect?env=spb&amp;branch=2day&amp;token=youla&amp;channel=2&amp;service=testautomation'</a:t>
            </a:r>
            <a:endParaRPr sz="2900" b="1" dirty="0">
              <a:solidFill>
                <a:srgbClr val="2A00FF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D5AC3B7-53F8-9C41-9520-F71E39FE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00" y="243573"/>
            <a:ext cx="7888800" cy="632400"/>
          </a:xfrm>
        </p:spPr>
        <p:txBody>
          <a:bodyPr/>
          <a:lstStyle/>
          <a:p>
            <a:r>
              <a:rPr lang="ru-RU" sz="3600" dirty="0"/>
              <a:t>Бывает так</a:t>
            </a:r>
            <a:endParaRPr lang="ru-RU" sz="32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21"/>
          <p:cNvSpPr txBox="1">
            <a:spLocks noGrp="1"/>
          </p:cNvSpPr>
          <p:nvPr>
            <p:ph type="body" idx="1"/>
          </p:nvPr>
        </p:nvSpPr>
        <p:spPr>
          <a:xfrm>
            <a:off x="839700" y="1272582"/>
            <a:ext cx="7464600" cy="22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Немного </a:t>
            </a:r>
            <a:br>
              <a:rPr lang="en-US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7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цифр</a:t>
            </a:r>
            <a:endParaRPr sz="7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54;p10">
            <a:extLst>
              <a:ext uri="{FF2B5EF4-FFF2-40B4-BE49-F238E27FC236}">
                <a16:creationId xmlns:a16="http://schemas.microsoft.com/office/drawing/2014/main" id="{D7F93802-4388-C947-B13B-B8B0CFF15C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62507">
            <a:off x="-333982" y="193555"/>
            <a:ext cx="2009720" cy="197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10">
            <a:extLst>
              <a:ext uri="{FF2B5EF4-FFF2-40B4-BE49-F238E27FC236}">
                <a16:creationId xmlns:a16="http://schemas.microsoft.com/office/drawing/2014/main" id="{F725EA03-F05C-C541-AC26-BE25C347E3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71817" y="2336466"/>
            <a:ext cx="2009720" cy="197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039EBD-1299-3A47-BB61-461E0CB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718203"/>
            <a:ext cx="6650863" cy="632400"/>
          </a:xfrm>
        </p:spPr>
        <p:txBody>
          <a:bodyPr/>
          <a:lstStyle/>
          <a:p>
            <a:r>
              <a:rPr lang="ru-RU" sz="3600" dirty="0"/>
              <a:t>Немного цифр</a:t>
            </a:r>
          </a:p>
        </p:txBody>
      </p:sp>
      <p:sp>
        <p:nvSpPr>
          <p:cNvPr id="6" name="Google Shape;485;p73">
            <a:extLst>
              <a:ext uri="{FF2B5EF4-FFF2-40B4-BE49-F238E27FC236}">
                <a16:creationId xmlns:a16="http://schemas.microsoft.com/office/drawing/2014/main" id="{AC6F9BA2-3352-C740-8F1B-AC11ED7B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2247" y="1422590"/>
            <a:ext cx="7032812" cy="293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400" dirty="0">
                <a:latin typeface="Montserrat" pitchFamily="2" charset="0"/>
                <a:ea typeface="Arial"/>
                <a:cs typeface="Arial"/>
                <a:sym typeface="Arial"/>
              </a:rPr>
              <a:t>Более 3000 тестов за год </a:t>
            </a:r>
          </a:p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400" dirty="0">
                <a:latin typeface="Montserrat" pitchFamily="2" charset="0"/>
                <a:ea typeface="Arial"/>
                <a:cs typeface="Arial"/>
                <a:sym typeface="Arial"/>
              </a:rPr>
              <a:t>Все тесты с большой глубиной проверки</a:t>
            </a:r>
          </a:p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400" dirty="0">
                <a:latin typeface="Montserrat" pitchFamily="2" charset="0"/>
                <a:ea typeface="Arial"/>
                <a:cs typeface="Arial"/>
                <a:sym typeface="Arial"/>
              </a:rPr>
              <a:t>Регресс из 3000 тестов  ~30 минут </a:t>
            </a:r>
          </a:p>
          <a:p>
            <a:pPr lvl="0" indent="-381000">
              <a:lnSpc>
                <a:spcPct val="115000"/>
              </a:lnSpc>
              <a:buSzPts val="2400"/>
              <a:buFont typeface="Zapf Dingbats"/>
              <a:buChar char="✦"/>
            </a:pPr>
            <a:r>
              <a:rPr lang="ru-RU" sz="2400" dirty="0">
                <a:latin typeface="Montserrat" pitchFamily="2" charset="0"/>
                <a:ea typeface="Arial"/>
                <a:cs typeface="Arial"/>
                <a:sym typeface="Arial"/>
              </a:rPr>
              <a:t>Суммарная продолжительность запросов ~ 16 часов</a:t>
            </a:r>
          </a:p>
        </p:txBody>
      </p:sp>
      <p:pic>
        <p:nvPicPr>
          <p:cNvPr id="7" name="Google Shape;54;p10">
            <a:extLst>
              <a:ext uri="{FF2B5EF4-FFF2-40B4-BE49-F238E27FC236}">
                <a16:creationId xmlns:a16="http://schemas.microsoft.com/office/drawing/2014/main" id="{24B38375-40DE-7E47-87AC-7DF7E09D72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62507">
            <a:off x="-333982" y="193555"/>
            <a:ext cx="2009720" cy="1977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406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9512F84-516B-264B-B2CA-57954009A3B9}"/>
              </a:ext>
            </a:extLst>
          </p:cNvPr>
          <p:cNvSpPr/>
          <p:nvPr/>
        </p:nvSpPr>
        <p:spPr>
          <a:xfrm>
            <a:off x="4222376" y="578224"/>
            <a:ext cx="4384468" cy="3711388"/>
          </a:xfrm>
          <a:prstGeom prst="roundRect">
            <a:avLst>
              <a:gd name="adj" fmla="val 9972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7" name="Google Shape;827;p123"/>
          <p:cNvSpPr txBox="1">
            <a:spLocks noGrp="1"/>
          </p:cNvSpPr>
          <p:nvPr>
            <p:ph type="body" idx="1"/>
          </p:nvPr>
        </p:nvSpPr>
        <p:spPr>
          <a:xfrm>
            <a:off x="670876" y="1237129"/>
            <a:ext cx="3266911" cy="135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/>
              <a:t>Рост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/>
              <a:t>за 3 месяца</a:t>
            </a:r>
            <a:endParaRPr sz="3600" b="1" dirty="0"/>
          </a:p>
        </p:txBody>
      </p:sp>
      <p:pic>
        <p:nvPicPr>
          <p:cNvPr id="828" name="Google Shape;828;p123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294" y="793376"/>
            <a:ext cx="4078222" cy="327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D5E02F-6015-F343-9CDA-71FC76A5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53" y="1775558"/>
            <a:ext cx="2058853" cy="632400"/>
          </a:xfrm>
        </p:spPr>
        <p:txBody>
          <a:bodyPr/>
          <a:lstStyle/>
          <a:p>
            <a:r>
              <a:rPr lang="ru-RU" sz="2800" dirty="0"/>
              <a:t>Рост за полгода</a:t>
            </a:r>
            <a:endParaRPr lang="ru-RU" dirty="0"/>
          </a:p>
        </p:txBody>
      </p:sp>
      <p:pic>
        <p:nvPicPr>
          <p:cNvPr id="835" name="Google Shape;835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007" y="644438"/>
            <a:ext cx="6217158" cy="3527041"/>
          </a:xfrm>
          <a:prstGeom prst="roundRect">
            <a:avLst>
              <a:gd name="adj" fmla="val 5992"/>
            </a:avLst>
          </a:prstGeom>
          <a:noFill/>
          <a:ln>
            <a:solidFill>
              <a:schemeClr val="bg1">
                <a:lumMod val="10000"/>
                <a:lumOff val="90000"/>
                <a:alpha val="15000"/>
              </a:schemeClr>
            </a:solidFill>
          </a:ln>
          <a:effectLst>
            <a:outerShdw blurRad="558800" dist="203200" dir="5400000" algn="t" rotWithShape="0">
              <a:prstClr val="black">
                <a:alpha val="11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330D3A-3371-8342-A16A-D811F96D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906" y="746857"/>
            <a:ext cx="3131737" cy="1231411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43B65-98EE-CA49-858D-52E969F6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Итого</a:t>
            </a:r>
            <a:endParaRPr lang="ru-RU" sz="72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62A9F-ED17-D145-ABF4-19F9AB0C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</p:spPr>
        <p:txBody>
          <a:bodyPr/>
          <a:lstStyle/>
          <a:p>
            <a:r>
              <a:rPr lang="ru-RU" sz="2800" dirty="0"/>
              <a:t>Итого</a:t>
            </a:r>
            <a:endParaRPr lang="ru-RU" dirty="0"/>
          </a:p>
        </p:txBody>
      </p:sp>
      <p:sp>
        <p:nvSpPr>
          <p:cNvPr id="848" name="Google Shape;848;p126"/>
          <p:cNvSpPr txBox="1">
            <a:spLocks noGrp="1"/>
          </p:cNvSpPr>
          <p:nvPr>
            <p:ph type="body" idx="1"/>
          </p:nvPr>
        </p:nvSpPr>
        <p:spPr>
          <a:xfrm>
            <a:off x="670876" y="1236112"/>
            <a:ext cx="4291089" cy="143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rPr>
              <a:t>Было</a:t>
            </a:r>
            <a:endParaRPr sz="2400" b="1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15000"/>
              </a:lnSpc>
              <a:buClr>
                <a:schemeClr val="bg1">
                  <a:lumMod val="25000"/>
                  <a:lumOff val="75000"/>
                </a:schemeClr>
              </a:buClr>
              <a:buSzPts val="2400"/>
              <a:buFont typeface="Zapf Dingbats"/>
              <a:buChar char="✦"/>
            </a:pP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Ручной тест (</a:t>
            </a:r>
            <a:r>
              <a:rPr lang="ru-RU" sz="2400" strike="sngStrike" dirty="0" err="1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ретест</a:t>
            </a: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849" name="Google Shape;849;p126"/>
          <p:cNvSpPr txBox="1">
            <a:spLocks noGrp="1"/>
          </p:cNvSpPr>
          <p:nvPr>
            <p:ph type="body" idx="4294967295"/>
          </p:nvPr>
        </p:nvSpPr>
        <p:spPr>
          <a:xfrm>
            <a:off x="4787153" y="1236113"/>
            <a:ext cx="4025746" cy="115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tx1"/>
                </a:solidFill>
                <a:latin typeface="Montserrat" pitchFamily="2" charset="0"/>
                <a:sym typeface="Arial"/>
              </a:rPr>
              <a:t>Стало</a:t>
            </a:r>
            <a:endParaRPr sz="2400" b="1" dirty="0">
              <a:solidFill>
                <a:schemeClr val="tx1"/>
              </a:solidFill>
              <a:latin typeface="Montserrat" pitchFamily="2" charset="0"/>
              <a:sym typeface="Arial"/>
            </a:endParaRP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-RU" sz="2400" dirty="0">
                <a:solidFill>
                  <a:schemeClr val="tx1"/>
                </a:solidFill>
                <a:latin typeface="Montserrat" pitchFamily="2" charset="0"/>
              </a:rPr>
              <a:t>Регресс за 30 минут</a:t>
            </a:r>
            <a:endParaRPr lang="en-US" sz="2400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62A9F-ED17-D145-ABF4-19F9AB0C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</p:spPr>
        <p:txBody>
          <a:bodyPr/>
          <a:lstStyle/>
          <a:p>
            <a:r>
              <a:rPr lang="ru-RU" sz="2800" dirty="0"/>
              <a:t>Итого</a:t>
            </a:r>
            <a:endParaRPr lang="ru-RU" dirty="0"/>
          </a:p>
        </p:txBody>
      </p:sp>
      <p:sp>
        <p:nvSpPr>
          <p:cNvPr id="848" name="Google Shape;848;p126"/>
          <p:cNvSpPr txBox="1">
            <a:spLocks noGrp="1"/>
          </p:cNvSpPr>
          <p:nvPr>
            <p:ph type="body" idx="1"/>
          </p:nvPr>
        </p:nvSpPr>
        <p:spPr>
          <a:xfrm>
            <a:off x="670876" y="1236112"/>
            <a:ext cx="4291089" cy="253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rPr>
              <a:t>Было</a:t>
            </a:r>
            <a:endParaRPr sz="2400" b="1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15000"/>
              </a:lnSpc>
              <a:buClr>
                <a:schemeClr val="bg1">
                  <a:lumMod val="25000"/>
                  <a:lumOff val="75000"/>
                </a:schemeClr>
              </a:buClr>
              <a:buSzPts val="2400"/>
              <a:buFont typeface="Zapf Dingbats"/>
              <a:buChar char="✦"/>
            </a:pP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Ручной тест (</a:t>
            </a:r>
            <a:r>
              <a:rPr lang="ru-RU" sz="2400" strike="sngStrike" dirty="0" err="1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ретест</a:t>
            </a: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)</a:t>
            </a:r>
          </a:p>
          <a:p>
            <a:pPr lvl="0" indent="-381000">
              <a:lnSpc>
                <a:spcPct val="115000"/>
              </a:lnSpc>
              <a:buClr>
                <a:schemeClr val="bg1">
                  <a:lumMod val="25000"/>
                  <a:lumOff val="75000"/>
                </a:schemeClr>
              </a:buClr>
              <a:buSzPts val="2400"/>
              <a:buFont typeface="Zapf Dingbats"/>
              <a:buChar char="✦"/>
            </a:pP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Отсутствие стандартной отчетности</a:t>
            </a:r>
            <a:endParaRPr sz="2400" strike="sngStrike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26"/>
          <p:cNvSpPr txBox="1">
            <a:spLocks noGrp="1"/>
          </p:cNvSpPr>
          <p:nvPr>
            <p:ph type="body" idx="4294967295"/>
          </p:nvPr>
        </p:nvSpPr>
        <p:spPr>
          <a:xfrm>
            <a:off x="4787153" y="1236112"/>
            <a:ext cx="4025746" cy="335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tx1"/>
                </a:solidFill>
                <a:latin typeface="Montserrat" pitchFamily="2" charset="0"/>
                <a:sym typeface="Arial"/>
              </a:rPr>
              <a:t>Стало</a:t>
            </a:r>
            <a:endParaRPr sz="2400" b="1" dirty="0">
              <a:solidFill>
                <a:schemeClr val="tx1"/>
              </a:solidFill>
              <a:latin typeface="Montserrat" pitchFamily="2" charset="0"/>
              <a:sym typeface="Arial"/>
            </a:endParaRP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-RU" sz="2400" dirty="0">
                <a:solidFill>
                  <a:schemeClr val="tx1"/>
                </a:solidFill>
                <a:latin typeface="Montserrat" pitchFamily="2" charset="0"/>
              </a:rPr>
              <a:t>Регресс за 30 минут</a:t>
            </a: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-RU" sz="2400" dirty="0">
                <a:solidFill>
                  <a:schemeClr val="tx1"/>
                </a:solidFill>
                <a:latin typeface="Montserrat" pitchFamily="2" charset="0"/>
              </a:rPr>
              <a:t>Понятные отчеты</a:t>
            </a:r>
          </a:p>
        </p:txBody>
      </p:sp>
    </p:spTree>
    <p:extLst>
      <p:ext uri="{BB962C8B-B14F-4D97-AF65-F5344CB8AC3E}">
        <p14:creationId xmlns:p14="http://schemas.microsoft.com/office/powerpoint/2010/main" val="6678068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62A9F-ED17-D145-ABF4-19F9AB0C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00" y="328238"/>
            <a:ext cx="7888800" cy="632400"/>
          </a:xfrm>
        </p:spPr>
        <p:txBody>
          <a:bodyPr/>
          <a:lstStyle/>
          <a:p>
            <a:r>
              <a:rPr lang="ru-RU" sz="2800" dirty="0"/>
              <a:t>Итого</a:t>
            </a:r>
            <a:endParaRPr lang="ru-RU" dirty="0"/>
          </a:p>
        </p:txBody>
      </p:sp>
      <p:sp>
        <p:nvSpPr>
          <p:cNvPr id="848" name="Google Shape;848;p126"/>
          <p:cNvSpPr txBox="1">
            <a:spLocks noGrp="1"/>
          </p:cNvSpPr>
          <p:nvPr>
            <p:ph type="body" idx="1"/>
          </p:nvPr>
        </p:nvSpPr>
        <p:spPr>
          <a:xfrm>
            <a:off x="670876" y="1236112"/>
            <a:ext cx="4291089" cy="253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rPr>
              <a:t>Было</a:t>
            </a:r>
            <a:endParaRPr sz="2400" b="1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15000"/>
              </a:lnSpc>
              <a:buClr>
                <a:schemeClr val="bg1">
                  <a:lumMod val="25000"/>
                  <a:lumOff val="75000"/>
                </a:schemeClr>
              </a:buClr>
              <a:buSzPts val="2400"/>
              <a:buFont typeface="Zapf Dingbats"/>
              <a:buChar char="✦"/>
            </a:pP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Ручной тест (</a:t>
            </a:r>
            <a:r>
              <a:rPr lang="ru-RU" sz="2400" strike="sngStrike" dirty="0" err="1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ретест</a:t>
            </a: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)</a:t>
            </a:r>
          </a:p>
          <a:p>
            <a:pPr lvl="0" indent="-381000">
              <a:lnSpc>
                <a:spcPct val="115000"/>
              </a:lnSpc>
              <a:buClr>
                <a:schemeClr val="bg1">
                  <a:lumMod val="25000"/>
                  <a:lumOff val="75000"/>
                </a:schemeClr>
              </a:buClr>
              <a:buSzPts val="2400"/>
              <a:buFont typeface="Zapf Dingbats"/>
              <a:buChar char="✦"/>
            </a:pP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Отсутствие стандартной отчетности </a:t>
            </a:r>
          </a:p>
          <a:p>
            <a:pPr lvl="0" indent="-381000">
              <a:lnSpc>
                <a:spcPct val="115000"/>
              </a:lnSpc>
              <a:buClr>
                <a:schemeClr val="bg1">
                  <a:lumMod val="25000"/>
                  <a:lumOff val="75000"/>
                </a:schemeClr>
              </a:buClr>
              <a:buSzPts val="2400"/>
              <a:buFont typeface="Zapf Dingbats"/>
              <a:buChar char="✦"/>
            </a:pPr>
            <a:r>
              <a:rPr lang="ru-RU" sz="2400" strike="sngStrike" dirty="0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Есть </a:t>
            </a:r>
            <a:r>
              <a:rPr lang="ru-RU" sz="2400" strike="sngStrike" dirty="0" err="1">
                <a:solidFill>
                  <a:schemeClr val="bg1">
                    <a:lumMod val="25000"/>
                    <a:lumOff val="75000"/>
                  </a:schemeClr>
                </a:solidFill>
                <a:latin typeface="Montserrat" pitchFamily="2" charset="0"/>
                <a:ea typeface="Arial"/>
                <a:cs typeface="Arial"/>
                <a:sym typeface="Arial"/>
              </a:rPr>
              <a:t>бэклог</a:t>
            </a:r>
            <a:endParaRPr lang="ru-RU" sz="2400" strike="sngStrike" dirty="0">
              <a:solidFill>
                <a:schemeClr val="bg1">
                  <a:lumMod val="25000"/>
                  <a:lumOff val="75000"/>
                </a:schemeClr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strike="sngStrike" dirty="0">
              <a:solidFill>
                <a:schemeClr val="tx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26"/>
          <p:cNvSpPr txBox="1">
            <a:spLocks noGrp="1"/>
          </p:cNvSpPr>
          <p:nvPr>
            <p:ph type="body" idx="4294967295"/>
          </p:nvPr>
        </p:nvSpPr>
        <p:spPr>
          <a:xfrm>
            <a:off x="4787153" y="1236112"/>
            <a:ext cx="4025746" cy="335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tx1"/>
                </a:solidFill>
                <a:latin typeface="Montserrat" pitchFamily="2" charset="0"/>
                <a:sym typeface="Arial"/>
              </a:rPr>
              <a:t>Стало</a:t>
            </a:r>
            <a:endParaRPr sz="2400" b="1" dirty="0">
              <a:solidFill>
                <a:schemeClr val="tx1"/>
              </a:solidFill>
              <a:latin typeface="Montserrat" pitchFamily="2" charset="0"/>
              <a:sym typeface="Arial"/>
            </a:endParaRP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-RU" sz="2400" dirty="0">
                <a:solidFill>
                  <a:schemeClr val="tx1"/>
                </a:solidFill>
                <a:latin typeface="Montserrat" pitchFamily="2" charset="0"/>
              </a:rPr>
              <a:t>Регресс за 30 минут</a:t>
            </a: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-RU" sz="2400" dirty="0">
                <a:solidFill>
                  <a:schemeClr val="tx1"/>
                </a:solidFill>
                <a:latin typeface="Montserrat" pitchFamily="2" charset="0"/>
              </a:rPr>
              <a:t>Понятные отчеты</a:t>
            </a:r>
            <a:br>
              <a:rPr lang="ru-RU" sz="2400" dirty="0">
                <a:solidFill>
                  <a:schemeClr val="tx1"/>
                </a:solidFill>
                <a:latin typeface="Montserrat" pitchFamily="2" charset="0"/>
              </a:rPr>
            </a:br>
            <a:endParaRPr lang="en-US" sz="2400" dirty="0">
              <a:solidFill>
                <a:schemeClr val="tx1"/>
              </a:solidFill>
              <a:latin typeface="Montserrat" pitchFamily="2" charset="0"/>
            </a:endParaRP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endParaRPr lang="ru-RU" sz="2400" dirty="0">
              <a:solidFill>
                <a:schemeClr val="tx1"/>
              </a:solidFill>
              <a:latin typeface="Montserrat" pitchFamily="2" charset="0"/>
            </a:endParaRPr>
          </a:p>
          <a:p>
            <a:pPr marL="457200" lvl="0" indent="-381000">
              <a:lnSpc>
                <a:spcPct val="115000"/>
              </a:lnSpc>
              <a:buClr>
                <a:schemeClr val="tx1"/>
              </a:buClr>
              <a:buSzPts val="2400"/>
              <a:buFont typeface="Zapf Dingbats"/>
              <a:buChar char="✦"/>
            </a:pPr>
            <a:r>
              <a:rPr lang="ru-RU" sz="2400" dirty="0">
                <a:solidFill>
                  <a:schemeClr val="tx1"/>
                </a:solidFill>
                <a:latin typeface="Montserrat" pitchFamily="2" charset="0"/>
              </a:rPr>
              <a:t>Отсутствует </a:t>
            </a:r>
            <a:r>
              <a:rPr lang="ru-RU" sz="2400" dirty="0" err="1">
                <a:solidFill>
                  <a:schemeClr val="tx1"/>
                </a:solidFill>
                <a:latin typeface="Montserrat" pitchFamily="2" charset="0"/>
              </a:rPr>
              <a:t>бэклог</a:t>
            </a:r>
            <a:endParaRPr lang="ru-RU" sz="2400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67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161AA-F0E3-FA43-BCF2-263F5561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25" y="1729175"/>
            <a:ext cx="4374300" cy="1210500"/>
          </a:xfrm>
        </p:spPr>
        <p:txBody>
          <a:bodyPr/>
          <a:lstStyle/>
          <a:p>
            <a:r>
              <a:rPr lang="ru" sz="8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Совет</a:t>
            </a:r>
            <a:endParaRPr lang="ru-RU" sz="7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0"/>
          <p:cNvSpPr txBox="1">
            <a:spLocks noGrp="1"/>
          </p:cNvSpPr>
          <p:nvPr>
            <p:ph type="body" idx="1"/>
          </p:nvPr>
        </p:nvSpPr>
        <p:spPr>
          <a:xfrm>
            <a:off x="839700" y="1167096"/>
            <a:ext cx="7464600" cy="234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Ищите </a:t>
            </a:r>
            <a:br>
              <a:rPr lang="en-US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6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точки роста</a:t>
            </a:r>
            <a:endParaRPr sz="6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1EF258BB-8C2A-9B45-9B69-D742D6F4D1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848528" y="56331"/>
            <a:ext cx="2662883" cy="261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47C3212F-4031-7C4D-8621-5B004F59A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7966771" y="1991791"/>
            <a:ext cx="1581200" cy="1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97B421E-A943-F549-96DB-FBA6F80C9BB4}"/>
              </a:ext>
            </a:extLst>
          </p:cNvPr>
          <p:cNvSpPr/>
          <p:nvPr/>
        </p:nvSpPr>
        <p:spPr>
          <a:xfrm>
            <a:off x="382555" y="960638"/>
            <a:ext cx="8378890" cy="3543629"/>
          </a:xfrm>
          <a:prstGeom prst="roundRect">
            <a:avLst>
              <a:gd name="adj" fmla="val 6503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Google Shape;401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dirty="0"/>
              <a:t>Как это выглядит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FFB6B9-F14F-BB43-916D-7A7BE846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28" y="902414"/>
            <a:ext cx="6201351" cy="3543629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31"/>
          <p:cNvSpPr txBox="1">
            <a:spLocks noGrp="1"/>
          </p:cNvSpPr>
          <p:nvPr>
            <p:ph type="body" idx="1"/>
          </p:nvPr>
        </p:nvSpPr>
        <p:spPr>
          <a:xfrm>
            <a:off x="1586015" y="1140202"/>
            <a:ext cx="5971970" cy="235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45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Автоматизируйте</a:t>
            </a:r>
            <a:r>
              <a:rPr lang="ru" sz="45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не только тесты, но и процессы</a:t>
            </a:r>
            <a:endParaRPr sz="45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oogle Shape;38;p7">
            <a:extLst>
              <a:ext uri="{FF2B5EF4-FFF2-40B4-BE49-F238E27FC236}">
                <a16:creationId xmlns:a16="http://schemas.microsoft.com/office/drawing/2014/main" id="{2C01C7E3-BF52-1F42-8E11-B0954B2BD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2823">
            <a:off x="-613404" y="1687541"/>
            <a:ext cx="2298032" cy="225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;p7">
            <a:extLst>
              <a:ext uri="{FF2B5EF4-FFF2-40B4-BE49-F238E27FC236}">
                <a16:creationId xmlns:a16="http://schemas.microsoft.com/office/drawing/2014/main" id="{B7FBADAF-D78A-E145-B183-9FE8D6E38E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00000">
            <a:off x="8004871" y="291149"/>
            <a:ext cx="1581200" cy="155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D606B95-1F96-A54F-BBC9-F9352E25FBD8}"/>
              </a:ext>
            </a:extLst>
          </p:cNvPr>
          <p:cNvSpPr/>
          <p:nvPr/>
        </p:nvSpPr>
        <p:spPr>
          <a:xfrm>
            <a:off x="1586015" y="1140202"/>
            <a:ext cx="5971970" cy="7457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2"/>
          <p:cNvSpPr txBox="1">
            <a:spLocks noGrp="1"/>
          </p:cNvSpPr>
          <p:nvPr>
            <p:ph type="body" idx="1"/>
          </p:nvPr>
        </p:nvSpPr>
        <p:spPr>
          <a:xfrm>
            <a:off x="641839" y="1317812"/>
            <a:ext cx="8124092" cy="207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r>
              <a:rPr lang="ru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t</a:t>
            </a:r>
            <a:r>
              <a:rPr lang="en-US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</a:t>
            </a:r>
            <a:r>
              <a:rPr lang="ru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: @vmyasnik</a:t>
            </a:r>
          </a:p>
          <a:p>
            <a:pPr marL="0" lvl="0" indent="0" algn="ctr">
              <a:buClr>
                <a:srgbClr val="FFFFFF"/>
              </a:buClr>
              <a:buSzPts val="2700"/>
              <a:buNone/>
            </a:pPr>
            <a:r>
              <a:rPr lang="ru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github:</a:t>
            </a:r>
            <a:r>
              <a:rPr lang="en-US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48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vmyasnik</a:t>
            </a:r>
            <a:r>
              <a:rPr lang="en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/</a:t>
            </a:r>
            <a:r>
              <a:rPr lang="en" sz="48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fastREST</a:t>
            </a:r>
            <a:endParaRPr sz="4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97B421E-A943-F549-96DB-FBA6F80C9BB4}"/>
              </a:ext>
            </a:extLst>
          </p:cNvPr>
          <p:cNvSpPr/>
          <p:nvPr/>
        </p:nvSpPr>
        <p:spPr>
          <a:xfrm>
            <a:off x="382555" y="960638"/>
            <a:ext cx="8378890" cy="3543629"/>
          </a:xfrm>
          <a:prstGeom prst="roundRect">
            <a:avLst>
              <a:gd name="adj" fmla="val 6503"/>
            </a:avLst>
          </a:prstGeom>
          <a:solidFill>
            <a:schemeClr val="tx1"/>
          </a:solidFill>
          <a:ln>
            <a:noFill/>
          </a:ln>
          <a:effectLst>
            <a:outerShdw blurRad="635000" dist="241300" dir="5400000" algn="t" rotWithShape="0">
              <a:schemeClr val="bg1">
                <a:lumMod val="90000"/>
                <a:lumOff val="1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Google Shape;401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dirty="0"/>
              <a:t>Как это выглядит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FFB6B9-F14F-BB43-916D-7A7BE846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28" y="894531"/>
            <a:ext cx="6201351" cy="3543629"/>
          </a:xfrm>
          <a:prstGeom prst="rect">
            <a:avLst/>
          </a:prstGeom>
        </p:spPr>
      </p:pic>
      <p:pic>
        <p:nvPicPr>
          <p:cNvPr id="6" name="Google Shape;429;p65">
            <a:extLst>
              <a:ext uri="{FF2B5EF4-FFF2-40B4-BE49-F238E27FC236}">
                <a16:creationId xmlns:a16="http://schemas.microsoft.com/office/drawing/2014/main" id="{31574185-0F8D-6449-B844-8F09A0A9D9C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750" y="1681087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29;p65">
            <a:extLst>
              <a:ext uri="{FF2B5EF4-FFF2-40B4-BE49-F238E27FC236}">
                <a16:creationId xmlns:a16="http://schemas.microsoft.com/office/drawing/2014/main" id="{7565B89C-1BCD-6746-A364-C483593E44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150" y="1833487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29;p65">
            <a:extLst>
              <a:ext uri="{FF2B5EF4-FFF2-40B4-BE49-F238E27FC236}">
                <a16:creationId xmlns:a16="http://schemas.microsoft.com/office/drawing/2014/main" id="{1293C424-83A8-F740-92EC-678FB701574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583" y="1739900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29;p65">
            <a:extLst>
              <a:ext uri="{FF2B5EF4-FFF2-40B4-BE49-F238E27FC236}">
                <a16:creationId xmlns:a16="http://schemas.microsoft.com/office/drawing/2014/main" id="{DF2A140F-560C-4F47-BFFF-3545EDE4AA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613" y="2064496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9;p65">
            <a:extLst>
              <a:ext uri="{FF2B5EF4-FFF2-40B4-BE49-F238E27FC236}">
                <a16:creationId xmlns:a16="http://schemas.microsoft.com/office/drawing/2014/main" id="{47256FD2-1C3F-6948-85E6-DE500E6C7C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040" y="2175455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29;p65">
            <a:extLst>
              <a:ext uri="{FF2B5EF4-FFF2-40B4-BE49-F238E27FC236}">
                <a16:creationId xmlns:a16="http://schemas.microsoft.com/office/drawing/2014/main" id="{CBB7F486-86BE-2F4D-A17A-3BE9ED2B68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6765" y="1642684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9;p65">
            <a:extLst>
              <a:ext uri="{FF2B5EF4-FFF2-40B4-BE49-F238E27FC236}">
                <a16:creationId xmlns:a16="http://schemas.microsoft.com/office/drawing/2014/main" id="{6E7FE498-1F9C-DC46-A1E7-C58A98FE91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104" y="2099270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9;p65">
            <a:extLst>
              <a:ext uri="{FF2B5EF4-FFF2-40B4-BE49-F238E27FC236}">
                <a16:creationId xmlns:a16="http://schemas.microsoft.com/office/drawing/2014/main" id="{4366B389-F5FF-1B46-B8F2-C3618C21C6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164" y="2832928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9;p65">
            <a:extLst>
              <a:ext uri="{FF2B5EF4-FFF2-40B4-BE49-F238E27FC236}">
                <a16:creationId xmlns:a16="http://schemas.microsoft.com/office/drawing/2014/main" id="{117725FC-D203-F44B-9F78-1DC7EA390C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209" y="2817166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29;p65">
            <a:extLst>
              <a:ext uri="{FF2B5EF4-FFF2-40B4-BE49-F238E27FC236}">
                <a16:creationId xmlns:a16="http://schemas.microsoft.com/office/drawing/2014/main" id="{D90E7826-5F9C-2C42-AA79-915DC58DF0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117" y="3173286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29;p65">
            <a:extLst>
              <a:ext uri="{FF2B5EF4-FFF2-40B4-BE49-F238E27FC236}">
                <a16:creationId xmlns:a16="http://schemas.microsoft.com/office/drawing/2014/main" id="{FBFFEDF9-4B5B-354E-B76A-2B059F1370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2196" y="3219070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29;p65">
            <a:extLst>
              <a:ext uri="{FF2B5EF4-FFF2-40B4-BE49-F238E27FC236}">
                <a16:creationId xmlns:a16="http://schemas.microsoft.com/office/drawing/2014/main" id="{EC36A858-5290-3341-A7FE-DE31972953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275" y="2995226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29;p65">
            <a:extLst>
              <a:ext uri="{FF2B5EF4-FFF2-40B4-BE49-F238E27FC236}">
                <a16:creationId xmlns:a16="http://schemas.microsoft.com/office/drawing/2014/main" id="{D9B29BCB-63A1-4842-B112-771E08304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178" y="1528687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29;p65">
            <a:extLst>
              <a:ext uri="{FF2B5EF4-FFF2-40B4-BE49-F238E27FC236}">
                <a16:creationId xmlns:a16="http://schemas.microsoft.com/office/drawing/2014/main" id="{ED799C68-0881-DB4C-BA46-55E2F59C17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365" y="1259275"/>
            <a:ext cx="631875" cy="6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29;p65">
            <a:extLst>
              <a:ext uri="{FF2B5EF4-FFF2-40B4-BE49-F238E27FC236}">
                <a16:creationId xmlns:a16="http://schemas.microsoft.com/office/drawing/2014/main" id="{643E9CF7-39EF-2A41-86C3-70A70BCEA8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777" y="1211626"/>
            <a:ext cx="631875" cy="649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906135"/>
      </p:ext>
    </p:extLst>
  </p:cSld>
  <p:clrMapOvr>
    <a:masterClrMapping/>
  </p:clrMapOvr>
</p:sld>
</file>

<file path=ppt/theme/theme1.xml><?xml version="1.0" encoding="utf-8"?>
<a:theme xmlns:a="http://schemas.openxmlformats.org/drawingml/2006/main" name="Юла - шаблон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6855</TotalTime>
  <Words>474</Words>
  <Application>Microsoft Macintosh PowerPoint</Application>
  <PresentationFormat>Экран (16:9)</PresentationFormat>
  <Paragraphs>158</Paragraphs>
  <Slides>81</Slides>
  <Notes>70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92" baseType="lpstr">
      <vt:lpstr>Arial</vt:lpstr>
      <vt:lpstr>Roboto Light</vt:lpstr>
      <vt:lpstr>Montserrat SemiBold</vt:lpstr>
      <vt:lpstr>Stolzl Medium</vt:lpstr>
      <vt:lpstr>Montserrat Medium</vt:lpstr>
      <vt:lpstr>Courier New</vt:lpstr>
      <vt:lpstr>Montserrat</vt:lpstr>
      <vt:lpstr>Roboto Medium</vt:lpstr>
      <vt:lpstr>Stolzl Book</vt:lpstr>
      <vt:lpstr>Zapf Dingbats</vt:lpstr>
      <vt:lpstr>Юла - шаблон</vt:lpstr>
      <vt:lpstr>Автоматизируем API без кода</vt:lpstr>
      <vt:lpstr>О себе</vt:lpstr>
      <vt:lpstr>Юла</vt:lpstr>
      <vt:lpstr>Кто как тестирует API?</vt:lpstr>
      <vt:lpstr>Презентация PowerPoint</vt:lpstr>
      <vt:lpstr>Презентация PowerPoint</vt:lpstr>
      <vt:lpstr>Бывает так</vt:lpstr>
      <vt:lpstr>Как это выглядит </vt:lpstr>
      <vt:lpstr>Как это выглядит </vt:lpstr>
      <vt:lpstr>Отчетность</vt:lpstr>
      <vt:lpstr>Отчет о тестировании в Jira</vt:lpstr>
      <vt:lpstr>Отчет о тестировании в Jira</vt:lpstr>
      <vt:lpstr>Отчет о тестировании в Jira</vt:lpstr>
      <vt:lpstr>Отчет о тестировании в Jira</vt:lpstr>
      <vt:lpstr>Предыстория</vt:lpstr>
      <vt:lpstr>Предыстория</vt:lpstr>
      <vt:lpstr>Презентация PowerPoint</vt:lpstr>
      <vt:lpstr>Предыстория</vt:lpstr>
      <vt:lpstr>Предыстория</vt:lpstr>
      <vt:lpstr>Презентация PowerPoint</vt:lpstr>
      <vt:lpstr>Презентация PowerPoint</vt:lpstr>
      <vt:lpstr>Презентация PowerPoint</vt:lpstr>
      <vt:lpstr>Проблемы</vt:lpstr>
      <vt:lpstr>Проблемы</vt:lpstr>
      <vt:lpstr>Проблемы</vt:lpstr>
      <vt:lpstr>Презентация PowerPoint</vt:lpstr>
      <vt:lpstr>Решение</vt:lpstr>
      <vt:lpstr>Презентация PowerPoint</vt:lpstr>
      <vt:lpstr>Презентация PowerPoint</vt:lpstr>
      <vt:lpstr>Автоматизация</vt:lpstr>
      <vt:lpstr>Автоматизация</vt:lpstr>
      <vt:lpstr>BDD – зачем?</vt:lpstr>
      <vt:lpstr>Презентация PowerPoint</vt:lpstr>
      <vt:lpstr>Храним тест-кейсы</vt:lpstr>
      <vt:lpstr>Презентация PowerPoint</vt:lpstr>
      <vt:lpstr>GET запрос</vt:lpstr>
      <vt:lpstr>Проектируем первый запрос</vt:lpstr>
      <vt:lpstr>Проектируем первый запрос</vt:lpstr>
      <vt:lpstr>Проектируем первый запрос</vt:lpstr>
      <vt:lpstr>Проектируем первый запрос</vt:lpstr>
      <vt:lpstr>Переменные</vt:lpstr>
      <vt:lpstr>Проектируем первый запрос</vt:lpstr>
      <vt:lpstr>POST запрос</vt:lpstr>
      <vt:lpstr>Post запрос</vt:lpstr>
      <vt:lpstr>test.json</vt:lpstr>
      <vt:lpstr>Post запрос</vt:lpstr>
      <vt:lpstr>Post запрос</vt:lpstr>
      <vt:lpstr>Post запрос</vt:lpstr>
      <vt:lpstr>Проверки</vt:lpstr>
      <vt:lpstr>Post запрос</vt:lpstr>
      <vt:lpstr>Тест – единая точка правды</vt:lpstr>
      <vt:lpstr>Теперь за код!</vt:lpstr>
      <vt:lpstr>Теперь за код</vt:lpstr>
      <vt:lpstr>Теперь за код</vt:lpstr>
      <vt:lpstr>Теперь за код</vt:lpstr>
      <vt:lpstr>Теперь за код</vt:lpstr>
      <vt:lpstr>Отсутствие стандартной отчетности</vt:lpstr>
      <vt:lpstr>Презентация PowerPoint</vt:lpstr>
      <vt:lpstr>Презентация PowerPoint</vt:lpstr>
      <vt:lpstr>Внедряем  инструмент</vt:lpstr>
      <vt:lpstr>Исходные данные</vt:lpstr>
      <vt:lpstr>План</vt:lpstr>
      <vt:lpstr>В итоге</vt:lpstr>
      <vt:lpstr>Презентация PowerPoint</vt:lpstr>
      <vt:lpstr>Удобное хранение</vt:lpstr>
      <vt:lpstr>Презентация PowerPoint</vt:lpstr>
      <vt:lpstr>Добавляем регресс  в CI</vt:lpstr>
      <vt:lpstr>Презентация PowerPoint</vt:lpstr>
      <vt:lpstr>Как это выглядит сейчас </vt:lpstr>
      <vt:lpstr>Презентация PowerPoint</vt:lpstr>
      <vt:lpstr>Немного цифр</vt:lpstr>
      <vt:lpstr>Презентация PowerPoint</vt:lpstr>
      <vt:lpstr>Рост за полгода</vt:lpstr>
      <vt:lpstr>Итого</vt:lpstr>
      <vt:lpstr>Итого</vt:lpstr>
      <vt:lpstr>Итого</vt:lpstr>
      <vt:lpstr>Итого</vt:lpstr>
      <vt:lpstr>Совет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Автоматизируем API без кода</dc:title>
  <cp:lastModifiedBy>Microsoft Office User</cp:lastModifiedBy>
  <cp:revision>77</cp:revision>
  <dcterms:modified xsi:type="dcterms:W3CDTF">2021-04-19T06:36:17Z</dcterms:modified>
</cp:coreProperties>
</file>