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92" r:id="rId5"/>
    <p:sldId id="259" r:id="rId6"/>
    <p:sldId id="260" r:id="rId7"/>
    <p:sldId id="275" r:id="rId8"/>
    <p:sldId id="308" r:id="rId9"/>
    <p:sldId id="298" r:id="rId10"/>
    <p:sldId id="295" r:id="rId11"/>
    <p:sldId id="301" r:id="rId12"/>
    <p:sldId id="297" r:id="rId13"/>
    <p:sldId id="296" r:id="rId14"/>
    <p:sldId id="277" r:id="rId15"/>
    <p:sldId id="278" r:id="rId16"/>
    <p:sldId id="310" r:id="rId17"/>
    <p:sldId id="309" r:id="rId18"/>
    <p:sldId id="300" r:id="rId19"/>
    <p:sldId id="305" r:id="rId20"/>
    <p:sldId id="303" r:id="rId21"/>
    <p:sldId id="304" r:id="rId22"/>
    <p:sldId id="293" r:id="rId23"/>
    <p:sldId id="311" r:id="rId24"/>
    <p:sldId id="312" r:id="rId25"/>
    <p:sldId id="302" r:id="rId26"/>
    <p:sldId id="267" r:id="rId27"/>
    <p:sldId id="306" r:id="rId28"/>
    <p:sldId id="263" r:id="rId29"/>
    <p:sldId id="313" r:id="rId30"/>
    <p:sldId id="314" r:id="rId31"/>
    <p:sldId id="307" r:id="rId32"/>
    <p:sldId id="315" r:id="rId33"/>
    <p:sldId id="289" r:id="rId34"/>
    <p:sldId id="294" r:id="rId35"/>
    <p:sldId id="27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AF54"/>
    <a:srgbClr val="84B355"/>
    <a:srgbClr val="8ABB5A"/>
    <a:srgbClr val="1F79BB"/>
    <a:srgbClr val="DFC04C"/>
    <a:srgbClr val="9BD163"/>
    <a:srgbClr val="7095B4"/>
    <a:srgbClr val="5B9BD5"/>
    <a:srgbClr val="2D6EA8"/>
    <a:srgbClr val="9BD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1" autoAdjust="0"/>
    <p:restoredTop sz="91304" autoAdjust="0"/>
  </p:normalViewPr>
  <p:slideViewPr>
    <p:cSldViewPr snapToGrid="0">
      <p:cViewPr varScale="1">
        <p:scale>
          <a:sx n="124" d="100"/>
          <a:sy n="124" d="100"/>
        </p:scale>
        <p:origin x="1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19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F8D3C-6D06-4118-B43B-8CBDE724E233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2A2A8-0170-4042-A326-7D72CBB025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42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BF26C-D4BE-4C64-ABA0-F70A7FA76923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49D62-795D-4176-94E6-5F02862A8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49D62-795D-4176-94E6-5F02862A888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9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1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roxima Nova Regular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88149"/>
            <a:ext cx="12192000" cy="669851"/>
          </a:xfrm>
          <a:prstGeom prst="rect">
            <a:avLst/>
          </a:prstGeom>
          <a:solidFill>
            <a:srgbClr val="F3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martBear Logo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7" y="6386220"/>
            <a:ext cx="2359349" cy="31623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4967" y="348498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88" y="6253900"/>
            <a:ext cx="704089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1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-Bullet Points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emplate_ONE_SB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" y="957912"/>
            <a:ext cx="12833926" cy="18508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4858" y="1171117"/>
            <a:ext cx="11013919" cy="5054665"/>
          </a:xfrm>
          <a:prstGeom prst="rect">
            <a:avLst/>
          </a:prstGeom>
        </p:spPr>
        <p:txBody>
          <a:bodyPr lIns="0"/>
          <a:lstStyle>
            <a:lvl1pPr marL="2286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sz="28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sz="24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sz="20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emplate_ONE_SB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" y="957912"/>
            <a:ext cx="12833926" cy="18508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4858" y="5620870"/>
            <a:ext cx="11013919" cy="699247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 sz="2000" b="0" i="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6858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sz="2400" b="0" i="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11430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sz="2000" b="0" i="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6002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b="0" i="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20574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b="0" i="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emplate_ONE_SB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" y="957912"/>
            <a:ext cx="12833926" cy="18508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007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 b="0" i="0"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Side by Side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6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85086" y="443552"/>
            <a:ext cx="10902305" cy="669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7365D"/>
              </a:buClr>
              <a:buFont typeface="Arial"/>
              <a:buNone/>
              <a:defRPr sz="3200" b="1" i="0" u="none" strike="noStrike" cap="none">
                <a:solidFill>
                  <a:srgbClr val="17365D"/>
                </a:solidFill>
                <a:latin typeface="Open Sans Semibold" charset="0"/>
                <a:ea typeface="Open Sans Semibold" charset="0"/>
                <a:cs typeface="Open Sans Semibold" charset="0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93144" y="1171117"/>
            <a:ext cx="10894248" cy="5054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rgbClr val="17365D"/>
                </a:solidFill>
                <a:latin typeface="Open Sans Semibold" charset="0"/>
                <a:ea typeface="Open Sans Semibold" charset="0"/>
                <a:cs typeface="Open Sans Semibold" charset="0"/>
                <a:sym typeface="Proxima Nova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17365D"/>
              </a:buClr>
              <a:buSzPct val="100000"/>
              <a:buFont typeface="Arial"/>
              <a:buChar char="–"/>
              <a:defRPr sz="2400" b="1" i="0" u="none" strike="noStrike" cap="none">
                <a:solidFill>
                  <a:srgbClr val="17365D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17365D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rgbClr val="17365D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17365D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17365D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17365D"/>
              </a:buClr>
              <a:buSzPct val="100000"/>
              <a:buFont typeface="Arial"/>
              <a:buChar char="»"/>
              <a:defRPr sz="2000" b="1" i="0" u="none" strike="noStrike" cap="none">
                <a:solidFill>
                  <a:srgbClr val="17365D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496" y="957912"/>
            <a:ext cx="12192000" cy="13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76297" y="6495599"/>
            <a:ext cx="1612419" cy="15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496" y="957912"/>
            <a:ext cx="12192000" cy="1318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226"/>
          <p:cNvSpPr txBox="1">
            <a:spLocks noGrp="1"/>
          </p:cNvSpPr>
          <p:nvPr>
            <p:ph type="ftr" idx="4294967295"/>
          </p:nvPr>
        </p:nvSpPr>
        <p:spPr>
          <a:xfrm>
            <a:off x="4165600" y="63918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>
                <a:solidFill>
                  <a:srgbClr val="888888"/>
                </a:solidFill>
                <a:ea typeface="Calibri"/>
                <a:cs typeface="Calibri"/>
                <a:sym typeface="Calibri"/>
              </a:rPr>
              <a:t>SmartBear Confidential and Proprietary </a:t>
            </a:r>
            <a:endParaRPr lang="en-US" dirty="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55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1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roxima Nova Regular"/>
            </a:endParaRPr>
          </a:p>
        </p:txBody>
      </p:sp>
      <p:pic>
        <p:nvPicPr>
          <p:cNvPr id="9" name="Picture 8" descr="SmartBear Logo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25" y="6179742"/>
            <a:ext cx="2359349" cy="31623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4967" y="348498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91" y="6293286"/>
            <a:ext cx="701041" cy="4053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1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roxima Nova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38" y="6309024"/>
            <a:ext cx="701041" cy="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/Content Green">
    <p:bg>
      <p:bgPr>
        <a:solidFill>
          <a:srgbClr val="88C1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BB5A">
              <a:alpha val="8902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roxima Nova Regular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6" y="6511717"/>
            <a:ext cx="1415352" cy="1780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679022" y="6464687"/>
            <a:ext cx="47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3FEF391-69FE-5A4D-BC11-2A1A983F3137}" type="slidenum">
              <a:rPr lang="en-US" sz="1400" b="0" i="0" smtClean="0">
                <a:solidFill>
                  <a:srgbClr val="CAF89E"/>
                </a:solidFill>
                <a:latin typeface="Proxima Nova Semibold"/>
                <a:cs typeface="Proxima Nova Semibold"/>
              </a:rPr>
              <a:t>‹#›</a:t>
            </a:fld>
            <a:endParaRPr lang="en-US" sz="1400" b="0" i="0" dirty="0">
              <a:solidFill>
                <a:srgbClr val="CAF89E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04328" y="1808018"/>
            <a:ext cx="6681245" cy="3241964"/>
          </a:xfrm>
          <a:prstGeom prst="rect">
            <a:avLst/>
          </a:prstGeom>
        </p:spPr>
        <p:txBody>
          <a:bodyPr lIns="0"/>
          <a:lstStyle>
            <a:lvl1pPr marL="571500" indent="-571500" algn="l"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 sz="40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algn="l">
              <a:buClr>
                <a:schemeClr val="accent6">
                  <a:lumMod val="75000"/>
                </a:schemeClr>
              </a:buClr>
              <a:defRPr sz="24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2pPr>
            <a:lvl3pPr algn="l">
              <a:buClr>
                <a:schemeClr val="accent6">
                  <a:lumMod val="75000"/>
                </a:schemeClr>
              </a:buClr>
              <a:defRPr sz="20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3pPr>
            <a:lvl4pPr algn="l">
              <a:buClr>
                <a:schemeClr val="accent6">
                  <a:lumMod val="75000"/>
                </a:schemeClr>
              </a:buClr>
              <a:defRPr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4pPr>
            <a:lvl5pPr algn="l">
              <a:buClr>
                <a:schemeClr val="accent6">
                  <a:lumMod val="75000"/>
                </a:schemeClr>
              </a:buClr>
              <a:defRPr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38" y="6309024"/>
            <a:ext cx="701041" cy="4053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/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95" y="0"/>
            <a:ext cx="12192000" cy="6858000"/>
          </a:xfrm>
          <a:prstGeom prst="rect">
            <a:avLst/>
          </a:prstGeom>
          <a:solidFill>
            <a:srgbClr val="8ABB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roxima Nova Regular"/>
            </a:endParaRPr>
          </a:p>
        </p:txBody>
      </p:sp>
      <p:pic>
        <p:nvPicPr>
          <p:cNvPr id="12" name="Picture 11" descr="PPTemplate_ONE_SB-03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" y="957912"/>
            <a:ext cx="12833926" cy="18508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96960" y="1180051"/>
            <a:ext cx="11013919" cy="5054665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accent6">
                  <a:lumMod val="75000"/>
                </a:schemeClr>
              </a:buClr>
              <a:buNone/>
              <a:defRPr sz="28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algn="l">
              <a:buClr>
                <a:schemeClr val="accent6">
                  <a:lumMod val="75000"/>
                </a:schemeClr>
              </a:buClr>
              <a:defRPr sz="24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algn="l">
              <a:buClr>
                <a:schemeClr val="accent6">
                  <a:lumMod val="75000"/>
                </a:schemeClr>
              </a:buClr>
              <a:defRPr sz="20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algn="l">
              <a:buClr>
                <a:schemeClr val="accent6">
                  <a:lumMod val="75000"/>
                </a:schemeClr>
              </a:buClr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algn="l">
              <a:buClr>
                <a:schemeClr val="accent6">
                  <a:lumMod val="75000"/>
                </a:schemeClr>
              </a:buClr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6" y="6511717"/>
            <a:ext cx="1415352" cy="1780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679022" y="6464687"/>
            <a:ext cx="47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3FEF391-69FE-5A4D-BC11-2A1A983F3137}" type="slidenum">
              <a:rPr lang="en-US" sz="1400" b="0" i="0" smtClean="0">
                <a:solidFill>
                  <a:srgbClr val="CAF89E"/>
                </a:solidFill>
                <a:latin typeface="Proxima Nova Semibold"/>
                <a:cs typeface="Proxima Nova Semibold"/>
              </a:rPr>
              <a:t>‹#›</a:t>
            </a:fld>
            <a:endParaRPr lang="en-US" sz="1400" b="0" i="0" dirty="0">
              <a:solidFill>
                <a:srgbClr val="CAF89E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38" y="6309024"/>
            <a:ext cx="701041" cy="4053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Content Green">
    <p:bg>
      <p:bgPr>
        <a:solidFill>
          <a:srgbClr val="88C1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D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roxima Nova Regular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6" y="6511717"/>
            <a:ext cx="1415352" cy="1780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679022" y="6464687"/>
            <a:ext cx="47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3FEF391-69FE-5A4D-BC11-2A1A983F3137}" type="slidenum">
              <a:rPr lang="en-US" sz="1400" b="0" i="0" smtClean="0">
                <a:solidFill>
                  <a:srgbClr val="CAF89E"/>
                </a:solidFill>
                <a:latin typeface="Proxima Nova Semibold"/>
                <a:cs typeface="Proxima Nova Semibold"/>
              </a:rPr>
              <a:t>‹#›</a:t>
            </a:fld>
            <a:endParaRPr lang="en-US" sz="1400" b="0" i="0" dirty="0">
              <a:solidFill>
                <a:srgbClr val="CAF89E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04328" y="1808018"/>
            <a:ext cx="6681245" cy="3241964"/>
          </a:xfrm>
          <a:prstGeom prst="rect">
            <a:avLst/>
          </a:prstGeom>
        </p:spPr>
        <p:txBody>
          <a:bodyPr lIns="0"/>
          <a:lstStyle>
            <a:lvl1pPr marL="571500" indent="-571500" algn="l"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 sz="40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algn="l">
              <a:buClr>
                <a:schemeClr val="accent6">
                  <a:lumMod val="75000"/>
                </a:schemeClr>
              </a:buClr>
              <a:defRPr sz="24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2pPr>
            <a:lvl3pPr algn="l">
              <a:buClr>
                <a:schemeClr val="accent6">
                  <a:lumMod val="75000"/>
                </a:schemeClr>
              </a:buClr>
              <a:defRPr sz="20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3pPr>
            <a:lvl4pPr algn="l">
              <a:buClr>
                <a:schemeClr val="accent6">
                  <a:lumMod val="75000"/>
                </a:schemeClr>
              </a:buClr>
              <a:defRPr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4pPr>
            <a:lvl5pPr algn="l">
              <a:buClr>
                <a:schemeClr val="accent6">
                  <a:lumMod val="75000"/>
                </a:schemeClr>
              </a:buClr>
              <a:defRPr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38" y="6309024"/>
            <a:ext cx="701041" cy="4053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D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roxima Nova Regular"/>
            </a:endParaRPr>
          </a:p>
        </p:txBody>
      </p:sp>
      <p:pic>
        <p:nvPicPr>
          <p:cNvPr id="12" name="Picture 11" descr="PPTemplate_ONE_SB-03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" y="957912"/>
            <a:ext cx="12833926" cy="18508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96960" y="1180051"/>
            <a:ext cx="11013919" cy="5054665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accent6">
                  <a:lumMod val="75000"/>
                </a:schemeClr>
              </a:buClr>
              <a:buNone/>
              <a:defRPr sz="28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algn="l">
              <a:buClr>
                <a:schemeClr val="accent6">
                  <a:lumMod val="75000"/>
                </a:schemeClr>
              </a:buClr>
              <a:defRPr sz="24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algn="l">
              <a:buClr>
                <a:schemeClr val="accent6">
                  <a:lumMod val="75000"/>
                </a:schemeClr>
              </a:buClr>
              <a:defRPr sz="20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algn="l">
              <a:buClr>
                <a:schemeClr val="accent6">
                  <a:lumMod val="75000"/>
                </a:schemeClr>
              </a:buClr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algn="l">
              <a:buClr>
                <a:schemeClr val="accent6">
                  <a:lumMod val="75000"/>
                </a:schemeClr>
              </a:buClr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6" y="6511717"/>
            <a:ext cx="1415352" cy="1780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679022" y="6464687"/>
            <a:ext cx="47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3FEF391-69FE-5A4D-BC11-2A1A983F3137}" type="slidenum">
              <a:rPr lang="en-US" sz="1400" b="0" i="0" smtClean="0">
                <a:solidFill>
                  <a:srgbClr val="CAF89E"/>
                </a:solidFill>
                <a:latin typeface="Proxima Nova Semibold"/>
                <a:cs typeface="Proxima Nova Semibold"/>
              </a:rPr>
              <a:t>‹#›</a:t>
            </a:fld>
            <a:endParaRPr lang="en-US" sz="1400" b="0" i="0" dirty="0">
              <a:solidFill>
                <a:srgbClr val="CAF89E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38" y="6309024"/>
            <a:ext cx="701041" cy="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9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Default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emplate_ONE_SB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" y="957912"/>
            <a:ext cx="12833926" cy="18508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94858" y="1171117"/>
            <a:ext cx="11013919" cy="5054665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accent1">
                  <a:lumMod val="60000"/>
                  <a:lumOff val="40000"/>
                </a:schemeClr>
              </a:buClr>
              <a:buNone/>
              <a:defRPr sz="28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algn="l">
              <a:buClr>
                <a:schemeClr val="accent1">
                  <a:lumMod val="60000"/>
                  <a:lumOff val="40000"/>
                </a:schemeClr>
              </a:buClr>
              <a:defRPr sz="24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algn="l">
              <a:buClr>
                <a:schemeClr val="accent1">
                  <a:lumMod val="60000"/>
                  <a:lumOff val="40000"/>
                </a:schemeClr>
              </a:buClr>
              <a:defRPr sz="20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algn="l">
              <a:buClr>
                <a:schemeClr val="accent1">
                  <a:lumMod val="60000"/>
                  <a:lumOff val="40000"/>
                </a:schemeClr>
              </a:buClr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algn="l">
              <a:buClr>
                <a:schemeClr val="accent1">
                  <a:lumMod val="60000"/>
                  <a:lumOff val="40000"/>
                </a:schemeClr>
              </a:buClr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-Bullet Points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emplate_ONE_SB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" y="957912"/>
            <a:ext cx="12833926" cy="18508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94858" y="1171117"/>
            <a:ext cx="11013919" cy="5054665"/>
          </a:xfrm>
          <a:prstGeom prst="rect">
            <a:avLst/>
          </a:prstGeom>
        </p:spPr>
        <p:txBody>
          <a:bodyPr lIns="0"/>
          <a:lstStyle>
            <a:lvl1pPr algn="l">
              <a:buClr>
                <a:schemeClr val="accent1">
                  <a:lumMod val="60000"/>
                  <a:lumOff val="40000"/>
                </a:schemeClr>
              </a:buClr>
              <a:defRPr sz="28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algn="l">
              <a:buClr>
                <a:schemeClr val="accent1">
                  <a:lumMod val="60000"/>
                  <a:lumOff val="40000"/>
                </a:schemeClr>
              </a:buClr>
              <a:defRPr sz="24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algn="l">
              <a:buClr>
                <a:schemeClr val="accent1">
                  <a:lumMod val="60000"/>
                  <a:lumOff val="40000"/>
                </a:schemeClr>
              </a:buClr>
              <a:defRPr sz="20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algn="l">
              <a:buClr>
                <a:schemeClr val="accent1">
                  <a:lumMod val="60000"/>
                  <a:lumOff val="40000"/>
                </a:schemeClr>
              </a:buClr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algn="l">
              <a:buClr>
                <a:schemeClr val="accent1">
                  <a:lumMod val="60000"/>
                  <a:lumOff val="40000"/>
                </a:schemeClr>
              </a:buClr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Default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emplate_ONE_SB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" y="957912"/>
            <a:ext cx="12833926" cy="18508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4858" y="1171117"/>
            <a:ext cx="11013919" cy="5054665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 sz="2800" b="1" i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858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sz="24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sz="2000"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 b="0" i="0">
                <a:solidFill>
                  <a:schemeClr val="tx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005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1679022" y="6464687"/>
            <a:ext cx="47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3FEF391-69FE-5A4D-BC11-2A1A983F3137}" type="slidenum">
              <a:rPr lang="en-US" sz="1400" b="1" i="0" smtClean="0">
                <a:solidFill>
                  <a:schemeClr val="tx2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‹#›</a:t>
            </a:fld>
            <a:endParaRPr lang="en-US" sz="1400" b="1" i="0" dirty="0">
              <a:solidFill>
                <a:schemeClr val="tx2">
                  <a:lumMod val="7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8" y="6509454"/>
            <a:ext cx="1411208" cy="1774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588814" y="443553"/>
            <a:ext cx="11022065" cy="66963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>
                    <a:lumMod val="75000"/>
                  </a:schemeClr>
                </a:solidFill>
                <a:latin typeface="Proxima Nova Bold"/>
                <a:ea typeface="+mj-ea"/>
                <a:cs typeface="Proxima Nova Bold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594858" y="1171117"/>
            <a:ext cx="11013919" cy="5054665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b="1" i="0" kern="1200">
                <a:solidFill>
                  <a:schemeClr val="tx2">
                    <a:lumMod val="75000"/>
                  </a:schemeClr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1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3" r:id="rId3"/>
    <p:sldLayoutId id="2147483672" r:id="rId4"/>
    <p:sldLayoutId id="2147483671" r:id="rId5"/>
    <p:sldLayoutId id="2147483650" r:id="rId6"/>
    <p:sldLayoutId id="2147483663" r:id="rId7"/>
    <p:sldLayoutId id="2147483665" r:id="rId8"/>
    <p:sldLayoutId id="2147483649" r:id="rId9"/>
    <p:sldLayoutId id="2147483667" r:id="rId10"/>
    <p:sldLayoutId id="2147483668" r:id="rId11"/>
    <p:sldLayoutId id="2147483662" r:id="rId12"/>
    <p:sldLayoutId id="2147483666" r:id="rId13"/>
    <p:sldLayoutId id="2147483652" r:id="rId14"/>
    <p:sldLayoutId id="2147483669" r:id="rId15"/>
    <p:sldLayoutId id="214748366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hyperlink" Target="mailto:nikolay.Mirontsev@smartbear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661" y="2371407"/>
            <a:ext cx="11022065" cy="669636"/>
          </a:xfrm>
        </p:spPr>
        <p:txBody>
          <a:bodyPr>
            <a:normAutofit fontScale="90000"/>
          </a:bodyPr>
          <a:lstStyle/>
          <a:p>
            <a:r>
              <a:rPr lang="ru-RU" smtClean="0"/>
              <a:t>Агент для симуляции трафика. </a:t>
            </a:r>
            <a:br>
              <a:rPr lang="ru-RU" smtClean="0"/>
            </a:br>
            <a:r>
              <a:rPr lang="ru-RU" smtClean="0"/>
              <a:t>Кто он.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Производительность процессора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Регулярные выражения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Сложность выражения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Количество выражений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Apache J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ru-RU" dirty="0" smtClean="0">
                <a:solidFill>
                  <a:schemeClr val="bg1"/>
                </a:solidFill>
              </a:rPr>
              <a:t>eter </a:t>
            </a:r>
            <a:r>
              <a:rPr lang="ru-RU" dirty="0">
                <a:solidFill>
                  <a:schemeClr val="bg1"/>
                </a:solidFill>
              </a:rPr>
              <a:t>(количество выполенных операций)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66908"/>
              </p:ext>
            </p:extLst>
          </p:nvPr>
        </p:nvGraphicFramePr>
        <p:xfrm>
          <a:off x="934895" y="3707383"/>
          <a:ext cx="8755270" cy="420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2982">
                  <a:extLst>
                    <a:ext uri="{9D8B030D-6E8A-4147-A177-3AD203B41FA5}">
                      <a16:colId xmlns:a16="http://schemas.microsoft.com/office/drawing/2014/main" val="2924613508"/>
                    </a:ext>
                  </a:extLst>
                </a:gridCol>
                <a:gridCol w="633461">
                  <a:extLst>
                    <a:ext uri="{9D8B030D-6E8A-4147-A177-3AD203B41FA5}">
                      <a16:colId xmlns:a16="http://schemas.microsoft.com/office/drawing/2014/main" val="3750116285"/>
                    </a:ext>
                  </a:extLst>
                </a:gridCol>
                <a:gridCol w="720191">
                  <a:extLst>
                    <a:ext uri="{9D8B030D-6E8A-4147-A177-3AD203B41FA5}">
                      <a16:colId xmlns:a16="http://schemas.microsoft.com/office/drawing/2014/main" val="3692473319"/>
                    </a:ext>
                  </a:extLst>
                </a:gridCol>
                <a:gridCol w="639271">
                  <a:extLst>
                    <a:ext uri="{9D8B030D-6E8A-4147-A177-3AD203B41FA5}">
                      <a16:colId xmlns:a16="http://schemas.microsoft.com/office/drawing/2014/main" val="3543585655"/>
                    </a:ext>
                  </a:extLst>
                </a:gridCol>
                <a:gridCol w="849664">
                  <a:extLst>
                    <a:ext uri="{9D8B030D-6E8A-4147-A177-3AD203B41FA5}">
                      <a16:colId xmlns:a16="http://schemas.microsoft.com/office/drawing/2014/main" val="688984351"/>
                    </a:ext>
                  </a:extLst>
                </a:gridCol>
                <a:gridCol w="890124">
                  <a:extLst>
                    <a:ext uri="{9D8B030D-6E8A-4147-A177-3AD203B41FA5}">
                      <a16:colId xmlns:a16="http://schemas.microsoft.com/office/drawing/2014/main" val="1089795095"/>
                    </a:ext>
                  </a:extLst>
                </a:gridCol>
                <a:gridCol w="677683">
                  <a:extLst>
                    <a:ext uri="{9D8B030D-6E8A-4147-A177-3AD203B41FA5}">
                      <a16:colId xmlns:a16="http://schemas.microsoft.com/office/drawing/2014/main" val="2707898491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850542597"/>
                    </a:ext>
                  </a:extLst>
                </a:gridCol>
              </a:tblGrid>
              <a:tr h="42099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Все </a:t>
                      </a:r>
                      <a:r>
                        <a:rPr lang="ru-RU" sz="20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выражения</a:t>
                      </a:r>
                      <a:r>
                        <a:rPr lang="en-US" sz="20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активированы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44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42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54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78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50,8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168037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134982"/>
              </p:ext>
            </p:extLst>
          </p:nvPr>
        </p:nvGraphicFramePr>
        <p:xfrm>
          <a:off x="934895" y="4657240"/>
          <a:ext cx="8755270" cy="1379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1909">
                  <a:extLst>
                    <a:ext uri="{9D8B030D-6E8A-4147-A177-3AD203B41FA5}">
                      <a16:colId xmlns:a16="http://schemas.microsoft.com/office/drawing/2014/main" val="33841616"/>
                    </a:ext>
                  </a:extLst>
                </a:gridCol>
                <a:gridCol w="598810">
                  <a:extLst>
                    <a:ext uri="{9D8B030D-6E8A-4147-A177-3AD203B41FA5}">
                      <a16:colId xmlns:a16="http://schemas.microsoft.com/office/drawing/2014/main" val="3165695344"/>
                    </a:ext>
                  </a:extLst>
                </a:gridCol>
                <a:gridCol w="712099">
                  <a:extLst>
                    <a:ext uri="{9D8B030D-6E8A-4147-A177-3AD203B41FA5}">
                      <a16:colId xmlns:a16="http://schemas.microsoft.com/office/drawing/2014/main" val="3537554613"/>
                    </a:ext>
                  </a:extLst>
                </a:gridCol>
                <a:gridCol w="639271">
                  <a:extLst>
                    <a:ext uri="{9D8B030D-6E8A-4147-A177-3AD203B41FA5}">
                      <a16:colId xmlns:a16="http://schemas.microsoft.com/office/drawing/2014/main" val="412526977"/>
                    </a:ext>
                  </a:extLst>
                </a:gridCol>
                <a:gridCol w="841572">
                  <a:extLst>
                    <a:ext uri="{9D8B030D-6E8A-4147-A177-3AD203B41FA5}">
                      <a16:colId xmlns:a16="http://schemas.microsoft.com/office/drawing/2014/main" val="272732585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39438580"/>
                    </a:ext>
                  </a:extLst>
                </a:gridCol>
                <a:gridCol w="645315">
                  <a:extLst>
                    <a:ext uri="{9D8B030D-6E8A-4147-A177-3AD203B41FA5}">
                      <a16:colId xmlns:a16="http://schemas.microsoft.com/office/drawing/2014/main" val="284865082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2859774993"/>
                    </a:ext>
                  </a:extLst>
                </a:gridCol>
              </a:tblGrid>
              <a:tr h="2027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/ .*(testing).* /</a:t>
                      </a:r>
                      <a:r>
                        <a:rPr lang="en-US" sz="2000" u="none" strike="noStrike" dirty="0" err="1">
                          <a:effectLst/>
                        </a:rPr>
                        <a:t>igm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214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198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126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242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140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184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8909035"/>
                  </a:ext>
                </a:extLst>
              </a:tr>
              <a:tr h="2027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/ .*(testing).* /</a:t>
                      </a:r>
                      <a:r>
                        <a:rPr lang="en-US" sz="2000" u="none" strike="noStrike" dirty="0" err="1">
                          <a:effectLst/>
                        </a:rPr>
                        <a:t>ig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150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188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246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130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190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5614337"/>
                  </a:ext>
                </a:extLst>
              </a:tr>
              <a:tr h="2027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/ .*(testing).* /i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242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240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170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166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242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212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8201533"/>
                  </a:ext>
                </a:extLst>
              </a:tr>
              <a:tr h="20276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1" u="sng" strike="noStrike" dirty="0">
                          <a:solidFill>
                            <a:srgbClr val="81AF54"/>
                          </a:solidFill>
                          <a:effectLst/>
                        </a:rPr>
                        <a:t>(Software testing)</a:t>
                      </a:r>
                      <a:endParaRPr lang="en-US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1" u="sng" strike="noStrike" dirty="0">
                          <a:solidFill>
                            <a:srgbClr val="81AF54"/>
                          </a:solidFill>
                          <a:effectLst/>
                        </a:rPr>
                        <a:t>244</a:t>
                      </a:r>
                      <a:endParaRPr lang="ru-RU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1" u="sng" strike="noStrike" dirty="0">
                          <a:solidFill>
                            <a:srgbClr val="81AF54"/>
                          </a:solidFill>
                          <a:effectLst/>
                        </a:rPr>
                        <a:t>208</a:t>
                      </a:r>
                      <a:endParaRPr lang="ru-RU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1" u="sng" strike="noStrike" dirty="0">
                          <a:solidFill>
                            <a:srgbClr val="81AF54"/>
                          </a:solidFill>
                          <a:effectLst/>
                        </a:rPr>
                        <a:t>224</a:t>
                      </a:r>
                      <a:endParaRPr lang="ru-RU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1" u="sng" strike="noStrike" dirty="0">
                          <a:solidFill>
                            <a:srgbClr val="81AF54"/>
                          </a:solidFill>
                          <a:effectLst/>
                        </a:rPr>
                        <a:t>220</a:t>
                      </a:r>
                      <a:endParaRPr lang="ru-RU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1" u="sng" strike="noStrike" dirty="0">
                          <a:solidFill>
                            <a:srgbClr val="81AF54"/>
                          </a:solidFill>
                          <a:effectLst/>
                        </a:rPr>
                        <a:t>196</a:t>
                      </a:r>
                      <a:endParaRPr lang="ru-RU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1" u="sng" strike="noStrike" dirty="0">
                          <a:solidFill>
                            <a:srgbClr val="81AF54"/>
                          </a:solidFill>
                          <a:effectLst/>
                        </a:rPr>
                        <a:t>218,4</a:t>
                      </a:r>
                      <a:endParaRPr lang="ru-RU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13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0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Производительность процессора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Регулярные выражения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Сложность выражения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Количество выражений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Системные процессы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62" y="1432700"/>
            <a:ext cx="4549366" cy="4549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62" y="1432700"/>
            <a:ext cx="4549366" cy="45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Сетевая карта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Ограниченное количество подключений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en-US" dirty="0" smtClean="0">
                <a:solidFill>
                  <a:schemeClr val="bg1"/>
                </a:solidFill>
              </a:rPr>
              <a:t>VU = 6 </a:t>
            </a:r>
            <a:r>
              <a:rPr lang="ru-RU" dirty="0" smtClean="0">
                <a:solidFill>
                  <a:schemeClr val="bg1"/>
                </a:solidFill>
              </a:rPr>
              <a:t>параллельных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одновременно открытых соединений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K VUs = 6 000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Всего в системе 65 536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Доступные динамические: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49 152 – 65 535 это всего 16 384</a:t>
            </a:r>
          </a:p>
        </p:txBody>
      </p:sp>
      <p:pic>
        <p:nvPicPr>
          <p:cNvPr id="6" name="Picture 4" descr="Ð¡ÐµÑÐµÐ²Ð°Ñ ÐºÐ°ÑÑÐ° D-Link DGE-530T/D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17" y="2759048"/>
            <a:ext cx="4651815" cy="26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138" y="2168555"/>
            <a:ext cx="11285416" cy="516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Сетевая карта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Ограниченное количество подключений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en-US" dirty="0" smtClean="0">
                <a:solidFill>
                  <a:schemeClr val="bg1"/>
                </a:solidFill>
              </a:rPr>
              <a:t>VU = 6 </a:t>
            </a:r>
            <a:r>
              <a:rPr lang="ru-RU" dirty="0" smtClean="0">
                <a:solidFill>
                  <a:schemeClr val="bg1"/>
                </a:solidFill>
              </a:rPr>
              <a:t>параллельных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одновременно открытых соединений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K VUs = 6 000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Всего в системе 65 536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Доступные динамические: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49 152 – 65 535 это всего 16 384</a:t>
            </a:r>
          </a:p>
        </p:txBody>
      </p:sp>
      <p:pic>
        <p:nvPicPr>
          <p:cNvPr id="6" name="Picture 4" descr="Ð¡ÐµÑÐµÐ²Ð°Ñ ÐºÐ°ÑÑÐ° D-Link DGE-530T/D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17" y="2759048"/>
            <a:ext cx="4651815" cy="26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322" y="2692186"/>
            <a:ext cx="2950370" cy="516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Сетевая карта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Ограниченное количество подключений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en-US" dirty="0" smtClean="0">
                <a:solidFill>
                  <a:schemeClr val="bg1"/>
                </a:solidFill>
              </a:rPr>
              <a:t>VU = 6 </a:t>
            </a:r>
            <a:r>
              <a:rPr lang="ru-RU" dirty="0" smtClean="0">
                <a:solidFill>
                  <a:schemeClr val="bg1"/>
                </a:solidFill>
              </a:rPr>
              <a:t>параллельных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одновременно открытых соединений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K VUs = 6 000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Всего в системе 65 536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Доступные динамические: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49 152 – 65 535 это всего 16 384</a:t>
            </a:r>
          </a:p>
        </p:txBody>
      </p:sp>
      <p:pic>
        <p:nvPicPr>
          <p:cNvPr id="6" name="Picture 4" descr="Ð¡ÐµÑÐµÐ²Ð°Ñ ÐºÐ°ÑÑÐ° D-Link DGE-530T/D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17" y="2759048"/>
            <a:ext cx="4651815" cy="26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322" y="3728122"/>
            <a:ext cx="5756093" cy="15550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Сетевая карта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Ограниченное количество подключений</a:t>
            </a:r>
            <a:endParaRPr lang="en-US" dirty="0" smtClean="0"/>
          </a:p>
          <a:p>
            <a:r>
              <a:rPr lang="en-US" dirty="0" err="1" smtClean="0">
                <a:solidFill>
                  <a:schemeClr val="bg1"/>
                </a:solidFill>
              </a:rPr>
              <a:t>TCPView</a:t>
            </a:r>
            <a:r>
              <a:rPr lang="en-US" dirty="0" smtClean="0">
                <a:solidFill>
                  <a:schemeClr val="bg1"/>
                </a:solidFill>
              </a:rPr>
              <a:t> for Windows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416" y="2111131"/>
            <a:ext cx="6666401" cy="45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Сетевая карта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Ограниченное количество подключений</a:t>
            </a:r>
            <a:endParaRPr lang="en-US" dirty="0" smtClean="0"/>
          </a:p>
          <a:p>
            <a:r>
              <a:rPr lang="en-US" dirty="0" err="1" smtClean="0">
                <a:solidFill>
                  <a:schemeClr val="bg1"/>
                </a:solidFill>
              </a:rPr>
              <a:t>TCPView</a:t>
            </a:r>
            <a:r>
              <a:rPr lang="en-US" dirty="0" smtClean="0">
                <a:solidFill>
                  <a:schemeClr val="bg1"/>
                </a:solidFill>
              </a:rPr>
              <a:t> for Windows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06" y="2378645"/>
            <a:ext cx="78676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Сетевая карта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Ограниченное количество подключений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Resource monitor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80"/>
          <a:stretch/>
        </p:blipFill>
        <p:spPr>
          <a:xfrm>
            <a:off x="3840650" y="1890944"/>
            <a:ext cx="6070144" cy="47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Сетевая карта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Ограниченное количество подключений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Resource monitor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451" y="2759048"/>
            <a:ext cx="76485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Сетевая карта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Ограниченное количество подключений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Пропускная способность адаптера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10 </a:t>
            </a:r>
            <a:r>
              <a:rPr lang="en-US" dirty="0" smtClean="0">
                <a:solidFill>
                  <a:schemeClr val="bg1"/>
                </a:solidFill>
              </a:rPr>
              <a:t>MB</a:t>
            </a:r>
            <a:r>
              <a:rPr lang="ru-RU" dirty="0" smtClean="0">
                <a:solidFill>
                  <a:schemeClr val="bg1"/>
                </a:solidFill>
              </a:rPr>
              <a:t> * 1</a:t>
            </a:r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VUs * </a:t>
            </a:r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ru-RU" dirty="0" smtClean="0">
                <a:solidFill>
                  <a:schemeClr val="bg1"/>
                </a:solidFill>
              </a:rPr>
              <a:t> =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тыс. </a:t>
            </a:r>
            <a:r>
              <a:rPr lang="en-US" dirty="0" smtClean="0">
                <a:solidFill>
                  <a:schemeClr val="bg1"/>
                </a:solidFill>
              </a:rPr>
              <a:t>MB</a:t>
            </a:r>
            <a:r>
              <a:rPr lang="ru-RU" dirty="0" smtClean="0">
                <a:solidFill>
                  <a:schemeClr val="bg1"/>
                </a:solidFill>
              </a:rPr>
              <a:t> / 60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ru-RU" dirty="0" smtClean="0">
                <a:solidFill>
                  <a:schemeClr val="bg1"/>
                </a:solidFill>
              </a:rPr>
              <a:t> =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166 MB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Ð¡ÐµÑÐµÐ²Ð°Ñ ÐºÐ°ÑÑÐ° D-Link DGE-530T/D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17" y="2759048"/>
            <a:ext cx="4651815" cy="26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138" y="2692186"/>
            <a:ext cx="4161754" cy="516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себе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Миронцев Николай</a:t>
            </a:r>
            <a:endParaRPr lang="en-US" dirty="0" smtClean="0"/>
          </a:p>
          <a:p>
            <a:r>
              <a:rPr lang="ru-RU" dirty="0" smtClean="0"/>
              <a:t>Ведущий тестировщик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Nikolay.Mirontsev@smartbear.com</a:t>
            </a:r>
            <a:endParaRPr lang="ru-RU" dirty="0" smtClean="0"/>
          </a:p>
          <a:p>
            <a:r>
              <a:rPr lang="ru-RU" smtClean="0"/>
              <a:t>Участвую </a:t>
            </a:r>
            <a:r>
              <a:rPr lang="ru-RU" dirty="0" smtClean="0"/>
              <a:t>в проектах:</a:t>
            </a:r>
          </a:p>
          <a:p>
            <a:r>
              <a:rPr lang="ru-RU" dirty="0" smtClean="0"/>
              <a:t>    </a:t>
            </a:r>
            <a:r>
              <a:rPr lang="en-US" dirty="0" smtClean="0"/>
              <a:t>    </a:t>
            </a:r>
            <a:r>
              <a:rPr lang="en-US" dirty="0" err="1" smtClean="0"/>
              <a:t>LoadComplete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ru-RU" dirty="0" smtClean="0"/>
              <a:t>    </a:t>
            </a:r>
            <a:r>
              <a:rPr lang="en-US" dirty="0" err="1" smtClean="0"/>
              <a:t>TestComplete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ru-RU" dirty="0" smtClean="0"/>
              <a:t>    </a:t>
            </a:r>
            <a:r>
              <a:rPr lang="en-US" dirty="0" err="1" smtClean="0"/>
              <a:t>QAComplete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ru-RU" dirty="0" smtClean="0"/>
              <a:t>    </a:t>
            </a:r>
            <a:r>
              <a:rPr lang="en-US" dirty="0" err="1" smtClean="0"/>
              <a:t>ReadyAPI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29" y="1180051"/>
            <a:ext cx="2939359" cy="4409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4" y="3170417"/>
            <a:ext cx="529609" cy="470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4" y="4726749"/>
            <a:ext cx="529609" cy="469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4" y="3707383"/>
            <a:ext cx="461197" cy="449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4" y="4259434"/>
            <a:ext cx="438785" cy="42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Сетевая карта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Ограниченное количество подключений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Пропускная способность адаптера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10 </a:t>
            </a:r>
            <a:r>
              <a:rPr lang="en-US" dirty="0" smtClean="0">
                <a:solidFill>
                  <a:schemeClr val="bg1"/>
                </a:solidFill>
              </a:rPr>
              <a:t>MB</a:t>
            </a:r>
            <a:r>
              <a:rPr lang="ru-RU" dirty="0" smtClean="0">
                <a:solidFill>
                  <a:schemeClr val="bg1"/>
                </a:solidFill>
              </a:rPr>
              <a:t> * 1</a:t>
            </a:r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VUs * </a:t>
            </a:r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ru-RU" dirty="0" smtClean="0">
                <a:solidFill>
                  <a:schemeClr val="bg1"/>
                </a:solidFill>
              </a:rPr>
              <a:t> =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тыс. </a:t>
            </a:r>
            <a:r>
              <a:rPr lang="en-US" dirty="0" smtClean="0">
                <a:solidFill>
                  <a:schemeClr val="bg1"/>
                </a:solidFill>
              </a:rPr>
              <a:t>MB</a:t>
            </a:r>
            <a:r>
              <a:rPr lang="ru-RU" dirty="0" smtClean="0">
                <a:solidFill>
                  <a:schemeClr val="bg1"/>
                </a:solidFill>
              </a:rPr>
              <a:t> / 60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ru-RU" dirty="0" smtClean="0">
                <a:solidFill>
                  <a:schemeClr val="bg1"/>
                </a:solidFill>
              </a:rPr>
              <a:t> =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166 MB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Ð¡ÐµÑÐµÐ²Ð°Ñ ÐºÐ°ÑÑÐ° D-Link DGE-530T/D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17" y="2759048"/>
            <a:ext cx="4651815" cy="26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4338" y="3191350"/>
            <a:ext cx="4161754" cy="516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Сетевая карта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Ограниченное количество подключений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Пропускная способность адаптера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10 </a:t>
            </a:r>
            <a:r>
              <a:rPr lang="en-US" dirty="0" smtClean="0">
                <a:solidFill>
                  <a:schemeClr val="bg1"/>
                </a:solidFill>
              </a:rPr>
              <a:t>MB</a:t>
            </a:r>
            <a:r>
              <a:rPr lang="ru-RU" dirty="0" smtClean="0">
                <a:solidFill>
                  <a:schemeClr val="bg1"/>
                </a:solidFill>
              </a:rPr>
              <a:t> * 1</a:t>
            </a:r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VUs * </a:t>
            </a:r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ru-RU" dirty="0" smtClean="0">
                <a:solidFill>
                  <a:schemeClr val="bg1"/>
                </a:solidFill>
              </a:rPr>
              <a:t> =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тыс. </a:t>
            </a:r>
            <a:r>
              <a:rPr lang="en-US" dirty="0" smtClean="0">
                <a:solidFill>
                  <a:schemeClr val="bg1"/>
                </a:solidFill>
              </a:rPr>
              <a:t>MB</a:t>
            </a:r>
            <a:r>
              <a:rPr lang="ru-RU" dirty="0" smtClean="0">
                <a:solidFill>
                  <a:schemeClr val="bg1"/>
                </a:solidFill>
              </a:rPr>
              <a:t> / 60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ru-RU" dirty="0" smtClean="0">
                <a:solidFill>
                  <a:schemeClr val="bg1"/>
                </a:solidFill>
              </a:rPr>
              <a:t> =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166 MB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Ð¡ÐµÑÐµÐ²Ð°Ñ ÐºÐ°ÑÑÐ° D-Link DGE-530T/D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17" y="2759048"/>
            <a:ext cx="4651815" cy="26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8354" y="3707383"/>
            <a:ext cx="4161754" cy="516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Сетевая карта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Ограниченное количество подключений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Пропускная способность адаптера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1K </a:t>
            </a:r>
            <a:r>
              <a:rPr lang="en-US" dirty="0" err="1">
                <a:solidFill>
                  <a:schemeClr val="bg1"/>
                </a:solidFill>
              </a:rPr>
              <a:t>Vus</a:t>
            </a:r>
            <a:r>
              <a:rPr lang="en-US" dirty="0">
                <a:solidFill>
                  <a:schemeClr val="bg1"/>
                </a:solidFill>
              </a:rPr>
              <a:t> = 166 MB</a:t>
            </a:r>
            <a:r>
              <a:rPr lang="ru-RU" dirty="0">
                <a:solidFill>
                  <a:schemeClr val="bg1"/>
                </a:solidFill>
              </a:rPr>
              <a:t>/</a:t>
            </a:r>
            <a:r>
              <a:rPr lang="en-US" dirty="0">
                <a:solidFill>
                  <a:schemeClr val="bg1"/>
                </a:solidFill>
              </a:rPr>
              <a:t>S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 Gb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~</a:t>
            </a:r>
            <a:r>
              <a:rPr lang="ru-RU" dirty="0" smtClean="0">
                <a:solidFill>
                  <a:schemeClr val="bg1"/>
                </a:solidFill>
              </a:rPr>
              <a:t> 125 М</a:t>
            </a:r>
            <a:r>
              <a:rPr lang="en-US" dirty="0" smtClean="0">
                <a:solidFill>
                  <a:schemeClr val="bg1"/>
                </a:solidFill>
              </a:rPr>
              <a:t>B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Ð¡ÐµÑÐµÐ²Ð°Ñ ÐºÐ°ÑÑÐ° D-Link DGE-530T/D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17" y="2759048"/>
            <a:ext cx="4651815" cy="26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231" y="2127860"/>
            <a:ext cx="5181723" cy="4572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354" y="3707383"/>
            <a:ext cx="4161754" cy="516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Оперативная память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Объем сценария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200 – 300 MB = 1 VU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1K VUs = ??? GB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290" y="1180051"/>
            <a:ext cx="5876925" cy="541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908" y="1628491"/>
            <a:ext cx="4161754" cy="516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Оперативная память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Объем сценария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200 – 300 MB = 1 VU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1K VUs = ??? GB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319" y="1180051"/>
            <a:ext cx="5895975" cy="5429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092" y="2199014"/>
            <a:ext cx="4161754" cy="516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Оперативная память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Объем </a:t>
            </a:r>
            <a:r>
              <a:rPr lang="ru-RU" dirty="0" smtClean="0"/>
              <a:t>сценария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Длительность теста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 </a:t>
            </a:r>
            <a:r>
              <a:rPr lang="en-US" dirty="0" smtClean="0">
                <a:solidFill>
                  <a:schemeClr val="bg1"/>
                </a:solidFill>
              </a:rPr>
              <a:t>MB </a:t>
            </a:r>
            <a:r>
              <a:rPr lang="ru-RU" dirty="0" smtClean="0">
                <a:solidFill>
                  <a:schemeClr val="bg1"/>
                </a:solidFill>
              </a:rPr>
              <a:t>сценарий на 2 минуты = 150 итерация за 5 часов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750 </a:t>
            </a:r>
            <a:r>
              <a:rPr lang="en-US" dirty="0" smtClean="0">
                <a:solidFill>
                  <a:schemeClr val="bg1"/>
                </a:solidFill>
              </a:rPr>
              <a:t>MB </a:t>
            </a:r>
            <a:r>
              <a:rPr lang="ru-RU" dirty="0" smtClean="0">
                <a:solidFill>
                  <a:schemeClr val="bg1"/>
                </a:solidFill>
              </a:rPr>
              <a:t>за 5 часов для 1 </a:t>
            </a:r>
            <a:r>
              <a:rPr lang="en-US" dirty="0" smtClean="0">
                <a:solidFill>
                  <a:schemeClr val="bg1"/>
                </a:solidFill>
              </a:rPr>
              <a:t>VU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K VUs = ??? GB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08" y="3707383"/>
            <a:ext cx="7677339" cy="38386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1216" y="2185701"/>
            <a:ext cx="9763830" cy="516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Оперативная память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Объем </a:t>
            </a:r>
            <a:r>
              <a:rPr lang="ru-RU" dirty="0" smtClean="0"/>
              <a:t>сценария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Длительность теста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 </a:t>
            </a:r>
            <a:r>
              <a:rPr lang="en-US" dirty="0" smtClean="0">
                <a:solidFill>
                  <a:schemeClr val="bg1"/>
                </a:solidFill>
              </a:rPr>
              <a:t>MB </a:t>
            </a:r>
            <a:r>
              <a:rPr lang="ru-RU" dirty="0" smtClean="0">
                <a:solidFill>
                  <a:schemeClr val="bg1"/>
                </a:solidFill>
              </a:rPr>
              <a:t>сценарий на 2 минуты = 150 итерация за 5 часов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750 </a:t>
            </a:r>
            <a:r>
              <a:rPr lang="en-US" dirty="0" smtClean="0">
                <a:solidFill>
                  <a:schemeClr val="bg1"/>
                </a:solidFill>
              </a:rPr>
              <a:t>MB </a:t>
            </a:r>
            <a:r>
              <a:rPr lang="ru-RU" dirty="0" smtClean="0">
                <a:solidFill>
                  <a:schemeClr val="bg1"/>
                </a:solidFill>
              </a:rPr>
              <a:t>за 5 часов для 1 </a:t>
            </a:r>
            <a:r>
              <a:rPr lang="en-US" dirty="0" smtClean="0">
                <a:solidFill>
                  <a:schemeClr val="bg1"/>
                </a:solidFill>
              </a:rPr>
              <a:t>VU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K VUs = ??? GB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08" y="3707383"/>
            <a:ext cx="7677339" cy="38386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3401" y="2670255"/>
            <a:ext cx="5012076" cy="516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Оперативная память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Объем </a:t>
            </a:r>
            <a:r>
              <a:rPr lang="ru-RU" dirty="0" smtClean="0"/>
              <a:t>сценария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Длительность теста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 </a:t>
            </a:r>
            <a:r>
              <a:rPr lang="en-US" dirty="0" smtClean="0">
                <a:solidFill>
                  <a:schemeClr val="bg1"/>
                </a:solidFill>
              </a:rPr>
              <a:t>MB </a:t>
            </a:r>
            <a:r>
              <a:rPr lang="ru-RU" dirty="0" smtClean="0">
                <a:solidFill>
                  <a:schemeClr val="bg1"/>
                </a:solidFill>
              </a:rPr>
              <a:t>сценарий на 2 минуты = 150 итерация за 5 часов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750 </a:t>
            </a:r>
            <a:r>
              <a:rPr lang="en-US" dirty="0" smtClean="0">
                <a:solidFill>
                  <a:schemeClr val="bg1"/>
                </a:solidFill>
              </a:rPr>
              <a:t>MB </a:t>
            </a:r>
            <a:r>
              <a:rPr lang="ru-RU" dirty="0" smtClean="0">
                <a:solidFill>
                  <a:schemeClr val="bg1"/>
                </a:solidFill>
              </a:rPr>
              <a:t>за 5 часов для 1 </a:t>
            </a:r>
            <a:r>
              <a:rPr lang="en-US" dirty="0" smtClean="0">
                <a:solidFill>
                  <a:schemeClr val="bg1"/>
                </a:solidFill>
              </a:rPr>
              <a:t>VU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K VUs = ??? GB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08" y="3707383"/>
            <a:ext cx="7677339" cy="38386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070" y="3191350"/>
            <a:ext cx="3316653" cy="516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Оперативная память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Объем </a:t>
            </a:r>
            <a:r>
              <a:rPr lang="ru-RU" dirty="0" smtClean="0"/>
              <a:t>сценария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Длительность теста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Не использовать режим выполнения с </a:t>
            </a:r>
            <a:r>
              <a:rPr lang="en-US" dirty="0" smtClean="0">
                <a:solidFill>
                  <a:schemeClr val="bg1"/>
                </a:solidFill>
              </a:rPr>
              <a:t>UI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Логировать только </a:t>
            </a:r>
            <a:r>
              <a:rPr lang="ru-RU" smtClean="0">
                <a:solidFill>
                  <a:schemeClr val="bg1"/>
                </a:solidFill>
              </a:rPr>
              <a:t>необходимые данные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08" y="3707383"/>
            <a:ext cx="7677339" cy="38386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030" y="2683568"/>
            <a:ext cx="7552077" cy="516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Оперативная память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Объем </a:t>
            </a:r>
            <a:r>
              <a:rPr lang="ru-RU" dirty="0" smtClean="0"/>
              <a:t>сценария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Длительность теста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Не использовать режим выполнения с </a:t>
            </a:r>
            <a:r>
              <a:rPr lang="en-US" dirty="0" smtClean="0">
                <a:solidFill>
                  <a:schemeClr val="bg1"/>
                </a:solidFill>
              </a:rPr>
              <a:t>UI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Логировать только </a:t>
            </a:r>
            <a:r>
              <a:rPr lang="ru-RU" smtClean="0">
                <a:solidFill>
                  <a:schemeClr val="bg1"/>
                </a:solidFill>
              </a:rPr>
              <a:t>необходимые данные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08" y="3707383"/>
            <a:ext cx="7677339" cy="38386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584" y="3202056"/>
            <a:ext cx="7552077" cy="516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поговорим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60" y="1180051"/>
            <a:ext cx="6888361" cy="1900007"/>
          </a:xfrm>
          <a:noFill/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/>
              <a:t>Производительность </a:t>
            </a:r>
            <a:r>
              <a:rPr lang="ru-RU" smtClean="0"/>
              <a:t>процессора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Сетевая карта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Оперативная память</a:t>
            </a:r>
          </a:p>
        </p:txBody>
      </p:sp>
      <p:pic>
        <p:nvPicPr>
          <p:cNvPr id="1026" name="Picture 2" descr="Icon_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6" y="2838261"/>
            <a:ext cx="3502026" cy="35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6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1 пользователя</a:t>
            </a:r>
          </a:p>
          <a:p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Производительность </a:t>
            </a:r>
            <a:r>
              <a:rPr lang="ru-RU" dirty="0"/>
              <a:t>процессора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Сетевая карта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Оперативная память</a:t>
            </a:r>
          </a:p>
          <a:p>
            <a:endParaRPr lang="ru-RU" dirty="0" smtClean="0"/>
          </a:p>
        </p:txBody>
      </p:sp>
      <p:pic>
        <p:nvPicPr>
          <p:cNvPr id="5122" name="Picture 2" descr="http://www.clker.com/cliparts/E/e/O/w/p/G/happy-computer-screen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25" y="2781560"/>
            <a:ext cx="3610667" cy="345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lker.com/cliparts/M/K/l/p/B/I/sad-computer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71" y="2767599"/>
            <a:ext cx="3625265" cy="346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1 </a:t>
            </a:r>
            <a:r>
              <a:rPr lang="ru-RU" dirty="0" smtClean="0"/>
              <a:t>тыс. пользователей</a:t>
            </a:r>
          </a:p>
          <a:p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Производительность процессора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Сетевая </a:t>
            </a:r>
            <a:r>
              <a:rPr lang="ru-RU" dirty="0"/>
              <a:t>карта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Оперативная память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172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3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Производительность процессора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Регулярные выражения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2" y="2822299"/>
            <a:ext cx="11274861" cy="47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Производительность процессора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Регулярные выражения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5" y="2733226"/>
            <a:ext cx="11274861" cy="39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Производительность процессора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Регулярные выражения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14" y="1764264"/>
            <a:ext cx="5855706" cy="3382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547" y="2259989"/>
            <a:ext cx="31908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Производительность процессора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Регулярные выражения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Сложность выражения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Apache </a:t>
            </a:r>
            <a:r>
              <a:rPr lang="ru-RU" dirty="0" smtClean="0">
                <a:solidFill>
                  <a:schemeClr val="bg1"/>
                </a:solidFill>
              </a:rPr>
              <a:t>J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ru-RU" dirty="0" smtClean="0">
                <a:solidFill>
                  <a:schemeClr val="bg1"/>
                </a:solidFill>
              </a:rPr>
              <a:t>eter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количество </a:t>
            </a:r>
            <a:r>
              <a:rPr lang="ru-RU" dirty="0">
                <a:solidFill>
                  <a:schemeClr val="bg1"/>
                </a:solidFill>
              </a:rPr>
              <a:t>выполенных </a:t>
            </a:r>
            <a:r>
              <a:rPr lang="ru-RU" dirty="0" smtClean="0">
                <a:solidFill>
                  <a:schemeClr val="bg1"/>
                </a:solidFill>
              </a:rPr>
              <a:t>операций)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587508"/>
              </p:ext>
            </p:extLst>
          </p:nvPr>
        </p:nvGraphicFramePr>
        <p:xfrm>
          <a:off x="1722211" y="3389755"/>
          <a:ext cx="8755270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5053">
                  <a:extLst>
                    <a:ext uri="{9D8B030D-6E8A-4147-A177-3AD203B41FA5}">
                      <a16:colId xmlns:a16="http://schemas.microsoft.com/office/drawing/2014/main" val="33841616"/>
                    </a:ext>
                  </a:extLst>
                </a:gridCol>
                <a:gridCol w="738853">
                  <a:extLst>
                    <a:ext uri="{9D8B030D-6E8A-4147-A177-3AD203B41FA5}">
                      <a16:colId xmlns:a16="http://schemas.microsoft.com/office/drawing/2014/main" val="3165695344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3537554613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412526977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2727325857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1539438580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284865082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2859774993"/>
                    </a:ext>
                  </a:extLst>
                </a:gridCol>
              </a:tblGrid>
              <a:tr h="2027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 .*(testing).* /</a:t>
                      </a:r>
                      <a:r>
                        <a:rPr lang="en-US" sz="2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igm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8909035"/>
                  </a:ext>
                </a:extLst>
              </a:tr>
              <a:tr h="2027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/ .*(testing).* /</a:t>
                      </a:r>
                      <a:r>
                        <a:rPr lang="en-US" sz="2000" u="none" strike="noStrike" dirty="0" err="1">
                          <a:effectLst/>
                        </a:rPr>
                        <a:t>ig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150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188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246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130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190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5614337"/>
                  </a:ext>
                </a:extLst>
              </a:tr>
              <a:tr h="2027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/ .*(testing).* </a:t>
                      </a:r>
                      <a:r>
                        <a:rPr lang="en-US" sz="2000" u="none" strike="noStrike" dirty="0" smtClean="0">
                          <a:effectLst/>
                        </a:rPr>
                        <a:t>/I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242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240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170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166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242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212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8201533"/>
                  </a:ext>
                </a:extLst>
              </a:tr>
              <a:tr h="2027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(Software testing)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218,4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1348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7538" y="4525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5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Производительность процессора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Регулярные выражения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Сложность выражения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Apache </a:t>
            </a:r>
            <a:r>
              <a:rPr lang="ru-RU" dirty="0" smtClean="0">
                <a:solidFill>
                  <a:schemeClr val="bg1"/>
                </a:solidFill>
              </a:rPr>
              <a:t>J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ru-RU" dirty="0" smtClean="0">
                <a:solidFill>
                  <a:schemeClr val="bg1"/>
                </a:solidFill>
              </a:rPr>
              <a:t>eter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количество </a:t>
            </a:r>
            <a:r>
              <a:rPr lang="ru-RU" dirty="0">
                <a:solidFill>
                  <a:schemeClr val="bg1"/>
                </a:solidFill>
              </a:rPr>
              <a:t>выполенных </a:t>
            </a:r>
            <a:r>
              <a:rPr lang="ru-RU" dirty="0" smtClean="0">
                <a:solidFill>
                  <a:schemeClr val="bg1"/>
                </a:solidFill>
              </a:rPr>
              <a:t>операций)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590310"/>
              </p:ext>
            </p:extLst>
          </p:nvPr>
        </p:nvGraphicFramePr>
        <p:xfrm>
          <a:off x="1722211" y="3389755"/>
          <a:ext cx="8755270" cy="128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5053">
                  <a:extLst>
                    <a:ext uri="{9D8B030D-6E8A-4147-A177-3AD203B41FA5}">
                      <a16:colId xmlns:a16="http://schemas.microsoft.com/office/drawing/2014/main" val="33841616"/>
                    </a:ext>
                  </a:extLst>
                </a:gridCol>
                <a:gridCol w="738853">
                  <a:extLst>
                    <a:ext uri="{9D8B030D-6E8A-4147-A177-3AD203B41FA5}">
                      <a16:colId xmlns:a16="http://schemas.microsoft.com/office/drawing/2014/main" val="3165695344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3537554613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412526977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2727325857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1539438580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284865082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2859774993"/>
                    </a:ext>
                  </a:extLst>
                </a:gridCol>
              </a:tblGrid>
              <a:tr h="202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/ .*(testing).* /</a:t>
                      </a:r>
                      <a:r>
                        <a:rPr lang="en-US" sz="14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igm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214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198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126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242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184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8909035"/>
                  </a:ext>
                </a:extLst>
              </a:tr>
              <a:tr h="2027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/ .*(testing).* /</a:t>
                      </a:r>
                      <a:r>
                        <a:rPr lang="en-US" sz="2000" u="none" strike="noStrike" dirty="0" err="1">
                          <a:effectLst/>
                        </a:rPr>
                        <a:t>ig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150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188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246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130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190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5614337"/>
                  </a:ext>
                </a:extLst>
              </a:tr>
              <a:tr h="2027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/ .*(testing).* </a:t>
                      </a:r>
                      <a:r>
                        <a:rPr lang="en-US" sz="2000" u="none" strike="noStrike" dirty="0" smtClean="0">
                          <a:effectLst/>
                        </a:rPr>
                        <a:t>/I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242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240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170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166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242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212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8201533"/>
                  </a:ext>
                </a:extLst>
              </a:tr>
              <a:tr h="20276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1" u="sng" strike="noStrike" dirty="0">
                          <a:solidFill>
                            <a:srgbClr val="81AF54"/>
                          </a:solidFill>
                          <a:effectLst/>
                        </a:rPr>
                        <a:t>(Software testing)</a:t>
                      </a:r>
                      <a:endParaRPr lang="en-US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1" u="sng" strike="noStrike" dirty="0">
                          <a:solidFill>
                            <a:srgbClr val="81AF54"/>
                          </a:solidFill>
                          <a:effectLst/>
                        </a:rPr>
                        <a:t>244</a:t>
                      </a:r>
                      <a:endParaRPr lang="ru-RU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1" u="sng" strike="noStrike" dirty="0">
                          <a:solidFill>
                            <a:srgbClr val="81AF54"/>
                          </a:solidFill>
                          <a:effectLst/>
                        </a:rPr>
                        <a:t>208</a:t>
                      </a:r>
                      <a:endParaRPr lang="ru-RU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1" u="sng" strike="noStrike" dirty="0">
                          <a:solidFill>
                            <a:srgbClr val="81AF54"/>
                          </a:solidFill>
                          <a:effectLst/>
                        </a:rPr>
                        <a:t>224</a:t>
                      </a:r>
                      <a:endParaRPr lang="ru-RU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1" u="sng" strike="noStrike" dirty="0">
                          <a:solidFill>
                            <a:srgbClr val="81AF54"/>
                          </a:solidFill>
                          <a:effectLst/>
                        </a:rPr>
                        <a:t>220</a:t>
                      </a:r>
                      <a:endParaRPr lang="ru-RU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1" u="sng" strike="noStrike" dirty="0">
                          <a:solidFill>
                            <a:srgbClr val="81AF54"/>
                          </a:solidFill>
                          <a:effectLst/>
                        </a:rPr>
                        <a:t>196</a:t>
                      </a:r>
                      <a:endParaRPr lang="ru-RU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1" u="sng" strike="noStrike" dirty="0">
                          <a:solidFill>
                            <a:srgbClr val="81AF54"/>
                          </a:solidFill>
                          <a:effectLst/>
                        </a:rPr>
                        <a:t>218,4</a:t>
                      </a:r>
                      <a:endParaRPr lang="ru-RU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1348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7538" y="4525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6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Производительность процессора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Регулярные выражения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Сложность выражения</a:t>
            </a:r>
            <a:endParaRPr lang="ru-RU" dirty="0"/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https</a:t>
            </a:r>
            <a:r>
              <a:rPr lang="en-US" dirty="0">
                <a:solidFill>
                  <a:schemeClr val="bg1"/>
                </a:solidFill>
              </a:rPr>
              <a:t>://regexr.com (</a:t>
            </a:r>
            <a:r>
              <a:rPr lang="ru-RU" dirty="0">
                <a:solidFill>
                  <a:schemeClr val="bg1"/>
                </a:solidFill>
              </a:rPr>
              <a:t>время поиска)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760510"/>
              </p:ext>
            </p:extLst>
          </p:nvPr>
        </p:nvGraphicFramePr>
        <p:xfrm>
          <a:off x="2688310" y="3412014"/>
          <a:ext cx="5666371" cy="128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4382">
                  <a:extLst>
                    <a:ext uri="{9D8B030D-6E8A-4147-A177-3AD203B41FA5}">
                      <a16:colId xmlns:a16="http://schemas.microsoft.com/office/drawing/2014/main" val="941035202"/>
                    </a:ext>
                  </a:extLst>
                </a:gridCol>
                <a:gridCol w="1401989">
                  <a:extLst>
                    <a:ext uri="{9D8B030D-6E8A-4147-A177-3AD203B41FA5}">
                      <a16:colId xmlns:a16="http://schemas.microsoft.com/office/drawing/2014/main" val="33708213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/ .*(testing).* /</a:t>
                      </a:r>
                      <a:r>
                        <a:rPr lang="en-US" sz="14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igm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31,3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84321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/ .*(testing).* /</a:t>
                      </a:r>
                      <a:r>
                        <a:rPr lang="en-US" sz="2000" u="none" strike="noStrike" dirty="0" err="1">
                          <a:effectLst/>
                        </a:rPr>
                        <a:t>ig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30,4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77404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/ .*(testing).* /i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9,9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8248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1" u="sng" strike="noStrike" dirty="0">
                          <a:solidFill>
                            <a:srgbClr val="81AF54"/>
                          </a:solidFill>
                          <a:effectLst/>
                        </a:rPr>
                        <a:t>(Software testing)</a:t>
                      </a:r>
                      <a:endParaRPr lang="en-US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1" u="sng" strike="noStrike" dirty="0">
                          <a:solidFill>
                            <a:srgbClr val="81AF54"/>
                          </a:solidFill>
                          <a:effectLst/>
                        </a:rPr>
                        <a:t>6,7</a:t>
                      </a:r>
                      <a:endParaRPr lang="ru-RU" sz="2800" b="1" i="1" u="sng" strike="noStrike" dirty="0">
                        <a:solidFill>
                          <a:srgbClr val="81AF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8930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6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artBear PPT Template long 08222016 DM" id="{CC79346A-3182-4918-B383-4D42544EAA4D}" vid="{A27EE3ED-1D3F-48D7-B7B8-0918CD0209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93A287FD19594F8F3A40B72D9A7F14" ma:contentTypeVersion="2" ma:contentTypeDescription="Create a new document." ma:contentTypeScope="" ma:versionID="d0445e153f44d9f0ff232bb681caa66d">
  <xsd:schema xmlns:xsd="http://www.w3.org/2001/XMLSchema" xmlns:xs="http://www.w3.org/2001/XMLSchema" xmlns:p="http://schemas.microsoft.com/office/2006/metadata/properties" xmlns:ns2="094957e7-0f83-42af-8733-358b10ed2023" targetNamespace="http://schemas.microsoft.com/office/2006/metadata/properties" ma:root="true" ma:fieldsID="b32293303b4f6d5fcbd5776aa5f9d799" ns2:_="">
    <xsd:import namespace="094957e7-0f83-42af-8733-358b10ed20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957e7-0f83-42af-8733-358b10ed20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6B6979-AEE5-4295-9CEB-6EE723B3A28E}">
  <ds:schemaRefs>
    <ds:schemaRef ds:uri="http://purl.org/dc/terms/"/>
    <ds:schemaRef ds:uri="http://schemas.openxmlformats.org/package/2006/metadata/core-properties"/>
    <ds:schemaRef ds:uri="094957e7-0f83-42af-8733-358b10ed202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6068291-65CC-40D4-9B03-D80CA4F109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4957e7-0f83-42af-8733-358b10ed20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59CE1C-3098-433D-A58D-F099CBF7EC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4210</TotalTime>
  <Words>726</Words>
  <Application>Microsoft Office PowerPoint</Application>
  <PresentationFormat>Widescreen</PresentationFormat>
  <Paragraphs>268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Open Sans</vt:lpstr>
      <vt:lpstr>Open Sans Semibold</vt:lpstr>
      <vt:lpstr>Proxima Nova</vt:lpstr>
      <vt:lpstr>Proxima Nova Bold</vt:lpstr>
      <vt:lpstr>Proxima Nova Regular</vt:lpstr>
      <vt:lpstr>Proxima Nova Semibold</vt:lpstr>
      <vt:lpstr>Office Theme</vt:lpstr>
      <vt:lpstr>Агент для симуляции трафика.  Кто он.</vt:lpstr>
      <vt:lpstr>О себе</vt:lpstr>
      <vt:lpstr>О чем поговорим</vt:lpstr>
      <vt:lpstr>Производительность процессора</vt:lpstr>
      <vt:lpstr>Производительность процессора</vt:lpstr>
      <vt:lpstr>Производительность процессора</vt:lpstr>
      <vt:lpstr>Производительность процессора</vt:lpstr>
      <vt:lpstr>Производительность процессора</vt:lpstr>
      <vt:lpstr>Производительность процессора</vt:lpstr>
      <vt:lpstr>Производительность процессора</vt:lpstr>
      <vt:lpstr>Производительность процессора</vt:lpstr>
      <vt:lpstr>Сетевая карта</vt:lpstr>
      <vt:lpstr>Сетевая карта</vt:lpstr>
      <vt:lpstr>Сетевая карта</vt:lpstr>
      <vt:lpstr>Сетевая карта</vt:lpstr>
      <vt:lpstr>Сетевая карта</vt:lpstr>
      <vt:lpstr>Сетевая карта</vt:lpstr>
      <vt:lpstr>Сетевая карта</vt:lpstr>
      <vt:lpstr>Сетевая карта</vt:lpstr>
      <vt:lpstr>Сетевая карта</vt:lpstr>
      <vt:lpstr>Сетевая карта</vt:lpstr>
      <vt:lpstr>Сетевая карта</vt:lpstr>
      <vt:lpstr>Оперативная память</vt:lpstr>
      <vt:lpstr>Оперативная память</vt:lpstr>
      <vt:lpstr>Оперативная память</vt:lpstr>
      <vt:lpstr>Оперативная память</vt:lpstr>
      <vt:lpstr>Оперативная память</vt:lpstr>
      <vt:lpstr>Оперативная память</vt:lpstr>
      <vt:lpstr>Оперативная память</vt:lpstr>
      <vt:lpstr>Заключение</vt:lpstr>
      <vt:lpstr>Заключение</vt:lpstr>
      <vt:lpstr>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Marzinotto</dc:creator>
  <cp:lastModifiedBy>Nikolay Mirontsev</cp:lastModifiedBy>
  <cp:revision>269</cp:revision>
  <dcterms:created xsi:type="dcterms:W3CDTF">2016-08-22T14:00:40Z</dcterms:created>
  <dcterms:modified xsi:type="dcterms:W3CDTF">2018-10-24T09:37:53Z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0x0101001193A287FD19594F8F3A40B72D9A7F14</vt:lpwstr>
  </property>
</Properties>
</file>