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3"/>
  </p:notesMasterIdLst>
  <p:sldIdLst>
    <p:sldId id="256" r:id="rId2"/>
    <p:sldId id="309" r:id="rId3"/>
    <p:sldId id="285" r:id="rId4"/>
    <p:sldId id="284" r:id="rId5"/>
    <p:sldId id="258" r:id="rId6"/>
    <p:sldId id="286" r:id="rId7"/>
    <p:sldId id="257" r:id="rId8"/>
    <p:sldId id="287" r:id="rId9"/>
    <p:sldId id="288" r:id="rId10"/>
    <p:sldId id="289" r:id="rId11"/>
    <p:sldId id="290" r:id="rId12"/>
    <p:sldId id="291" r:id="rId13"/>
    <p:sldId id="293" r:id="rId14"/>
    <p:sldId id="310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11" r:id="rId30"/>
    <p:sldId id="308" r:id="rId31"/>
    <p:sldId id="292" r:id="rId32"/>
  </p:sldIdLst>
  <p:sldSz cx="9144000" cy="5143500" type="screen16x9"/>
  <p:notesSz cx="6858000" cy="9144000"/>
  <p:embeddedFontLst>
    <p:embeddedFont>
      <p:font typeface="v_BadaBoom BB" panose="020B0604020202020204" charset="-128"/>
      <p:regular r:id="rId34"/>
    </p:embeddedFont>
    <p:embeddedFont>
      <p:font typeface="Oswald" panose="020B0604020202020204" charset="-52"/>
      <p:regular r:id="rId35"/>
      <p:bold r:id="rId36"/>
    </p:embeddedFont>
    <p:embeddedFont>
      <p:font typeface="Oswald Light" panose="020B0604020202020204" charset="-52"/>
      <p:regular r:id="rId37"/>
    </p:embeddedFont>
    <p:embeddedFont>
      <p:font typeface="Segoe UI Black" panose="020B0A02040204020203" pitchFamily="34" charset="0"/>
      <p:bold r:id="rId38"/>
      <p:boldItalic r:id="rId39"/>
    </p:embeddedFont>
    <p:embeddedFont>
      <p:font typeface="Work Sans" panose="020B0604020202020204" charset="0"/>
      <p:regular r:id="rId40"/>
      <p:bold r:id="rId41"/>
    </p:embeddedFont>
    <p:embeddedFont>
      <p:font typeface="Work Sans Light" panose="020B060402020202020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C431BD-05FE-43C0-A335-355833A9346E}">
  <a:tblStyle styleId="{D2C431BD-05FE-43C0-A335-355833A934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" y="2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3672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6018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Raskaz</a:t>
            </a:r>
            <a:r>
              <a:rPr lang="en-US" dirty="0" smtClean="0"/>
              <a:t> </a:t>
            </a:r>
            <a:r>
              <a:rPr lang="en-US" dirty="0" err="1" smtClean="0"/>
              <a:t>kak</a:t>
            </a:r>
            <a:r>
              <a:rPr lang="en-US" dirty="0" smtClean="0"/>
              <a:t> </a:t>
            </a:r>
            <a:r>
              <a:rPr lang="en-US" dirty="0" err="1" smtClean="0"/>
              <a:t>vse</a:t>
            </a:r>
            <a:r>
              <a:rPr lang="en-US" dirty="0" smtClean="0"/>
              <a:t> </a:t>
            </a:r>
            <a:r>
              <a:rPr lang="en-US" dirty="0" err="1" smtClean="0"/>
              <a:t>proishodilo</a:t>
            </a:r>
            <a:r>
              <a:rPr lang="en-US" smtClean="0"/>
              <a:t>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2227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738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963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88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77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Raskaz</a:t>
            </a:r>
            <a:r>
              <a:rPr lang="en-US" dirty="0" smtClean="0"/>
              <a:t> </a:t>
            </a:r>
            <a:r>
              <a:rPr lang="en-US" dirty="0" err="1" smtClean="0"/>
              <a:t>kak</a:t>
            </a:r>
            <a:r>
              <a:rPr lang="en-US" dirty="0" smtClean="0"/>
              <a:t> </a:t>
            </a:r>
            <a:r>
              <a:rPr lang="en-US" dirty="0" err="1" smtClean="0"/>
              <a:t>vse</a:t>
            </a:r>
            <a:r>
              <a:rPr lang="en-US" dirty="0" smtClean="0"/>
              <a:t> </a:t>
            </a:r>
            <a:r>
              <a:rPr lang="en-US" dirty="0" err="1" smtClean="0"/>
              <a:t>proishodilo</a:t>
            </a:r>
            <a:r>
              <a:rPr lang="en-US" smtClean="0"/>
              <a:t>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22887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726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6404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922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28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505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747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647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736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820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365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Raskaz</a:t>
            </a:r>
            <a:r>
              <a:rPr lang="en-US" dirty="0" smtClean="0"/>
              <a:t> </a:t>
            </a:r>
            <a:r>
              <a:rPr lang="en-US" dirty="0" err="1" smtClean="0"/>
              <a:t>kak</a:t>
            </a:r>
            <a:r>
              <a:rPr lang="en-US" dirty="0" smtClean="0"/>
              <a:t> </a:t>
            </a:r>
            <a:r>
              <a:rPr lang="en-US" dirty="0" err="1" smtClean="0"/>
              <a:t>vse</a:t>
            </a:r>
            <a:r>
              <a:rPr lang="en-US" dirty="0" smtClean="0"/>
              <a:t> </a:t>
            </a:r>
            <a:r>
              <a:rPr lang="en-US" dirty="0" err="1" smtClean="0"/>
              <a:t>proishodilo</a:t>
            </a:r>
            <a:r>
              <a:rPr lang="en-US" smtClean="0"/>
              <a:t>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197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704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850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4887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881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031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981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3657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913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99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Raskaz</a:t>
            </a:r>
            <a:r>
              <a:rPr lang="en-US" dirty="0" smtClean="0"/>
              <a:t> </a:t>
            </a:r>
            <a:r>
              <a:rPr lang="en-US" dirty="0" err="1" smtClean="0"/>
              <a:t>kak</a:t>
            </a:r>
            <a:r>
              <a:rPr lang="en-US" dirty="0" smtClean="0"/>
              <a:t> </a:t>
            </a:r>
            <a:r>
              <a:rPr lang="en-US" dirty="0" err="1" smtClean="0"/>
              <a:t>vse</a:t>
            </a:r>
            <a:r>
              <a:rPr lang="en-US" dirty="0" smtClean="0"/>
              <a:t> </a:t>
            </a:r>
            <a:r>
              <a:rPr lang="en-US" dirty="0" err="1" smtClean="0"/>
              <a:t>proishodilo</a:t>
            </a:r>
            <a:r>
              <a:rPr lang="en-US" dirty="0" smtClean="0"/>
              <a:t>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8124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442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75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990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048725" y="3058625"/>
            <a:ext cx="49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verse">
  <p:cSld name="BLANK_1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804525" y="854775"/>
            <a:ext cx="5152200" cy="3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31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Char char="▪"/>
              <a:defRPr sz="3200" i="1"/>
            </a:lvl1pPr>
            <a:lvl2pPr marL="914400" lvl="1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2pPr>
            <a:lvl3pPr marL="1371600" lvl="2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3pPr>
            <a:lvl4pPr marL="1828800" lvl="3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4pPr>
            <a:lvl5pPr marL="2286000" lvl="4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5pPr>
            <a:lvl6pPr marL="2743200" lvl="5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6pPr>
            <a:lvl7pPr marL="3200400" lvl="6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 i="1"/>
            </a:lvl7pPr>
            <a:lvl8pPr marL="3657600" lvl="7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8pPr>
            <a:lvl9pPr marL="4114800" lvl="8" indent="-431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9pPr>
          </a:lstStyle>
          <a:p>
            <a:endParaRPr/>
          </a:p>
        </p:txBody>
      </p:sp>
      <p:sp>
        <p:nvSpPr>
          <p:cNvPr id="19" name="Shape 19"/>
          <p:cNvSpPr/>
          <p:nvPr/>
        </p:nvSpPr>
        <p:spPr>
          <a:xfrm>
            <a:off x="617750" y="603375"/>
            <a:ext cx="948000" cy="94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809196" y="854775"/>
            <a:ext cx="565108" cy="445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80228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40425" y="3949100"/>
            <a:ext cx="74631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Font typeface="Work Sans"/>
              <a:buNone/>
              <a:defRPr sz="1800" b="1"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▪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●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683568" y="915566"/>
            <a:ext cx="7776864" cy="35283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5400" dirty="0" smtClean="0">
                <a:latin typeface="Oswald" pitchFamily="2" charset="-52"/>
              </a:rPr>
              <a:t>QA </a:t>
            </a:r>
            <a:br>
              <a:rPr lang="en" sz="5400" dirty="0" smtClean="0">
                <a:latin typeface="Oswald" pitchFamily="2" charset="-52"/>
              </a:rPr>
            </a:br>
            <a:r>
              <a:rPr lang="en" sz="5400" dirty="0" smtClean="0">
                <a:latin typeface="Oswald" pitchFamily="2" charset="-52"/>
              </a:rPr>
              <a:t>ESTIMATION </a:t>
            </a:r>
            <a:r>
              <a:rPr lang="en" dirty="0" smtClean="0">
                <a:solidFill>
                  <a:srgbClr val="FF0000"/>
                </a:solidFill>
              </a:rPr>
              <a:t/>
            </a:r>
            <a:br>
              <a:rPr lang="en" dirty="0" smtClean="0">
                <a:solidFill>
                  <a:srgbClr val="FF0000"/>
                </a:solidFill>
              </a:rPr>
            </a:br>
            <a:r>
              <a:rPr lang="en" dirty="0" smtClean="0">
                <a:solidFill>
                  <a:srgbClr val="FF0000"/>
                </a:solidFill>
              </a:rPr>
              <a:t/>
            </a:r>
            <a:br>
              <a:rPr lang="en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  <a:latin typeface="Oswald" pitchFamily="2" charset="-52"/>
                <a:ea typeface="Segoe UI Black" pitchFamily="34" charset="0"/>
                <a:cs typeface="Segoe UI Black" pitchFamily="34" charset="0"/>
              </a:rPr>
              <a:t>МИССИЯ НЕВЫПОЛНИМА</a:t>
            </a:r>
            <a:endParaRPr dirty="0">
              <a:solidFill>
                <a:schemeClr val="tx1"/>
              </a:solidFill>
              <a:latin typeface="Oswald" pitchFamily="2" charset="-52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313722">
            <a:off x="5882221" y="3990044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v_BadaBoom BB" pitchFamily="34" charset="-128"/>
                <a:ea typeface="v_BadaBoom BB" pitchFamily="34" charset="-128"/>
              </a:rPr>
              <a:t>в команде </a:t>
            </a:r>
            <a:r>
              <a:rPr lang="en-US" sz="24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Agile</a:t>
            </a:r>
            <a:r>
              <a:rPr lang="ru-RU" sz="2400" dirty="0" smtClean="0">
                <a:latin typeface="v_BadaBoom BB" pitchFamily="34" charset="-128"/>
                <a:ea typeface="v_BadaBoom BB" pitchFamily="34" charset="-128"/>
              </a:rPr>
              <a:t> </a:t>
            </a:r>
            <a:r>
              <a:rPr lang="en-US" sz="2400" dirty="0" smtClean="0">
                <a:latin typeface="v_BadaBoom BB" pitchFamily="34" charset="-128"/>
                <a:ea typeface="v_BadaBoom BB" pitchFamily="34" charset="-128"/>
              </a:rPr>
              <a:t>- </a:t>
            </a:r>
            <a:r>
              <a:rPr lang="ru-RU" sz="2400" dirty="0" smtClean="0">
                <a:latin typeface="v_BadaBoom BB" pitchFamily="34" charset="-128"/>
                <a:ea typeface="v_BadaBoom BB" pitchFamily="34" charset="-128"/>
              </a:rPr>
              <a:t>грехов</a:t>
            </a:r>
            <a:endParaRPr lang="ru-RU" sz="2400" dirty="0">
              <a:latin typeface="v_BadaBoom BB" pitchFamily="34" charset="-128"/>
              <a:ea typeface="v_BadaBoom BB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166320">
            <a:off x="4260612" y="1735181"/>
            <a:ext cx="2374368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" sz="6000" spc="3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FAILED</a:t>
            </a:r>
            <a:endParaRPr lang="ru-RU" sz="4800" spc="300" dirty="0">
              <a:latin typeface="v_BadaBoom BB" pitchFamily="34" charset="-128"/>
              <a:ea typeface="v_BadaBoom BB" pitchFamily="34" charset="-128"/>
            </a:endParaRPr>
          </a:p>
        </p:txBody>
      </p:sp>
      <p:pic>
        <p:nvPicPr>
          <p:cNvPr id="5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6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IgorG\Desktop\SinCity\Screenshot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339503"/>
            <a:ext cx="4358031" cy="4464496"/>
          </a:xfrm>
          <a:prstGeom prst="rect">
            <a:avLst/>
          </a:prstGeom>
          <a:noFill/>
        </p:spPr>
      </p:pic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0000"/>
                </a:solidFill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dirty="0">
              <a:solidFill>
                <a:srgbClr val="FF0000"/>
              </a:solidFill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95536" y="1419622"/>
            <a:ext cx="417646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4800" b="1" dirty="0" smtClean="0">
                <a:solidFill>
                  <a:srgbClr val="FF0000"/>
                </a:solidFill>
                <a:latin typeface="Oswald" pitchFamily="2" charset="-52"/>
              </a:rPr>
              <a:t>ПРИЧИНЫ НЕУДАЧНОГО </a:t>
            </a:r>
            <a:endParaRPr lang="en-US" sz="4800" b="1" dirty="0" smtClean="0">
              <a:solidFill>
                <a:srgbClr val="FF0000"/>
              </a:solidFill>
              <a:latin typeface="Oswald" pitchFamily="2" charset="-52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  <a:t>QA Estimation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cs typeface="Arial" pitchFamily="34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4572000" y="627534"/>
            <a:ext cx="1872208" cy="1152128"/>
          </a:xfrm>
          <a:prstGeom prst="cloudCallout">
            <a:avLst>
              <a:gd name="adj1" fmla="val 64681"/>
              <a:gd name="adj2" fmla="val -37637"/>
            </a:avLst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А ну расскажи</a:t>
            </a:r>
            <a:r>
              <a:rPr lang="en-US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,</a:t>
            </a:r>
            <a:r>
              <a:rPr lang="ru-RU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 что пошло не так..</a:t>
            </a:r>
            <a:endParaRPr lang="ru-RU" dirty="0">
              <a:solidFill>
                <a:srgbClr val="FF0000"/>
              </a:solidFill>
              <a:latin typeface="v_BadaBoom BB" pitchFamily="34" charset="-128"/>
              <a:ea typeface="v_BadaBoom BB" pitchFamily="34" charset="-128"/>
            </a:endParaRPr>
          </a:p>
        </p:txBody>
      </p:sp>
      <p:sp>
        <p:nvSpPr>
          <p:cNvPr id="12" name="Shape 93"/>
          <p:cNvSpPr txBox="1"/>
          <p:nvPr/>
        </p:nvSpPr>
        <p:spPr>
          <a:xfrm>
            <a:off x="6516216" y="339502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 smtClean="0">
                <a:solidFill>
                  <a:srgbClr val="FF0000"/>
                </a:solidFill>
                <a:latin typeface="Work Sans"/>
                <a:ea typeface="Work Sans"/>
                <a:cs typeface="Work Sans"/>
                <a:sym typeface="Work Sans"/>
              </a:rPr>
              <a:t>2</a:t>
            </a:r>
            <a:r>
              <a:rPr lang="en" sz="9600" b="1" dirty="0" smtClean="0">
                <a:solidFill>
                  <a:srgbClr val="FF0000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solidFill>
                <a:srgbClr val="FF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1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5194400" y="1990150"/>
            <a:ext cx="2282400" cy="2237700"/>
          </a:xfrm>
          <a:prstGeom prst="ellipse">
            <a:avLst/>
          </a:prstGeom>
          <a:solidFill>
            <a:srgbClr val="B7B7B7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Work Sans Light"/>
              <a:ea typeface="Work Sans Light"/>
              <a:cs typeface="Work Sans Light"/>
              <a:sym typeface="Work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971250" y="1939475"/>
            <a:ext cx="2282400" cy="2237700"/>
          </a:xfrm>
          <a:prstGeom prst="ellipse">
            <a:avLst/>
          </a:prstGeom>
          <a:solidFill>
            <a:srgbClr val="B7B7B7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Work Sans Light"/>
              <a:ea typeface="Work Sans Light"/>
              <a:cs typeface="Work Sans Light"/>
              <a:sym typeface="Work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1178483" y="2097424"/>
            <a:ext cx="1868100" cy="1922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Work Sans Light"/>
              <a:ea typeface="Work Sans Light"/>
              <a:cs typeface="Work Sans Light"/>
              <a:sym typeface="Work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88150" y="537125"/>
            <a:ext cx="7638000" cy="65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Причины:</a:t>
            </a:r>
            <a:r>
              <a:rPr lang="en-US" dirty="0" smtClean="0">
                <a:latin typeface="Oswald" pitchFamily="2" charset="-52"/>
              </a:rPr>
              <a:t> </a:t>
            </a:r>
            <a:r>
              <a:rPr lang="ru-RU" dirty="0" smtClean="0">
                <a:latin typeface="Oswald" pitchFamily="2" charset="-52"/>
              </a:rPr>
              <a:t>Содержание</a:t>
            </a:r>
            <a:endParaRPr dirty="0">
              <a:latin typeface="Oswald" pitchFamily="2" charset="-52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1080824" y="2461691"/>
            <a:ext cx="1224600" cy="11934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DEV</a:t>
            </a:r>
            <a:endParaRPr sz="1800" b="1" dirty="0">
              <a:solidFill>
                <a:schemeClr val="tx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379761" y="2727862"/>
            <a:ext cx="783000" cy="7623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SPEC</a:t>
            </a:r>
            <a:endParaRPr sz="1100" b="1" dirty="0">
              <a:solidFill>
                <a:schemeClr val="tx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954525" y="1320100"/>
            <a:ext cx="2316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Oswald" pitchFamily="2" charset="-52"/>
                <a:ea typeface="Work Sans"/>
                <a:cs typeface="Work Sans"/>
                <a:sym typeface="Work Sans"/>
              </a:rPr>
              <a:t>QA </a:t>
            </a:r>
            <a:endParaRPr sz="2400" b="1" dirty="0"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Oswald" pitchFamily="2" charset="-52"/>
                <a:ea typeface="Work Sans"/>
                <a:cs typeface="Work Sans"/>
                <a:sym typeface="Work Sans"/>
              </a:rPr>
              <a:t>Estimation</a:t>
            </a:r>
            <a:endParaRPr sz="2400" b="1" dirty="0"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666450" y="3915975"/>
            <a:ext cx="5118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Oswald" pitchFamily="2" charset="-52"/>
                <a:ea typeface="Work Sans"/>
                <a:cs typeface="Work Sans"/>
                <a:sym typeface="Work Sans"/>
              </a:rPr>
              <a:t>v1</a:t>
            </a:r>
            <a:endParaRPr sz="2400" b="1" dirty="0"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5233050" y="1193525"/>
            <a:ext cx="2433300" cy="2183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DEV</a:t>
            </a:r>
            <a:endParaRPr sz="2400" b="1" dirty="0">
              <a:solidFill>
                <a:srgbClr val="FF0000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5824400" y="3151350"/>
            <a:ext cx="1652400" cy="1302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SPEC</a:t>
            </a:r>
            <a:endParaRPr sz="1800" b="1" dirty="0">
              <a:solidFill>
                <a:srgbClr val="FF0000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4981950" y="3890875"/>
            <a:ext cx="6234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Oswald" pitchFamily="2" charset="-52"/>
                <a:ea typeface="Work Sans"/>
                <a:cs typeface="Work Sans"/>
                <a:sym typeface="Work Sans"/>
              </a:rPr>
              <a:t>v2</a:t>
            </a:r>
            <a:endParaRPr sz="2400" b="1" dirty="0"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3417150" y="2976700"/>
            <a:ext cx="1652400" cy="29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Shape 145"/>
          <p:cNvSpPr txBox="1"/>
          <p:nvPr/>
        </p:nvSpPr>
        <p:spPr>
          <a:xfrm>
            <a:off x="3085350" y="2545250"/>
            <a:ext cx="2316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Oswald" pitchFamily="2" charset="-52"/>
                <a:ea typeface="Work Sans"/>
                <a:cs typeface="Work Sans"/>
                <a:sym typeface="Work Sans"/>
              </a:rPr>
              <a:t>SPRINT</a:t>
            </a:r>
            <a:endParaRPr sz="1800" b="1" dirty="0"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pic>
        <p:nvPicPr>
          <p:cNvPr id="16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7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88150" y="483518"/>
            <a:ext cx="7638000" cy="145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Причины:</a:t>
            </a:r>
            <a:br>
              <a:rPr lang="ru-RU" dirty="0" smtClean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Ошибка </a:t>
            </a:r>
            <a:r>
              <a:rPr lang="en-US" dirty="0" smtClean="0">
                <a:solidFill>
                  <a:srgbClr val="FF0000"/>
                </a:solidFill>
                <a:latin typeface="Oswald" pitchFamily="2" charset="-52"/>
              </a:rPr>
              <a:t>DEV</a:t>
            </a:r>
            <a:r>
              <a:rPr lang="en-US" dirty="0" smtClean="0">
                <a:latin typeface="Oswald" pitchFamily="2" charset="-52"/>
              </a:rPr>
              <a:t> </a:t>
            </a:r>
            <a:r>
              <a:rPr lang="ru-RU" dirty="0" smtClean="0">
                <a:latin typeface="Oswald" pitchFamily="2" charset="-52"/>
              </a:rPr>
              <a:t>оценки</a:t>
            </a:r>
            <a:endParaRPr dirty="0">
              <a:solidFill>
                <a:srgbClr val="FF0000"/>
              </a:solidFill>
              <a:latin typeface="Oswald" pitchFamily="2" charset="-52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ubTitle" idx="4294967295"/>
          </p:nvPr>
        </p:nvSpPr>
        <p:spPr>
          <a:xfrm>
            <a:off x="467544" y="2363014"/>
            <a:ext cx="8352928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ru-RU" sz="3600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НЕ ДОСТАТОЧНО ДНЕЙ В СПРИНТЕ ДЛЯ</a:t>
            </a:r>
            <a:r>
              <a:rPr lang="en-US" sz="3600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…</a:t>
            </a:r>
            <a:endParaRPr sz="3600" b="1" dirty="0">
              <a:latin typeface="Oswald" pitchFamily="2" charset="-52"/>
            </a:endParaRPr>
          </a:p>
        </p:txBody>
      </p:sp>
      <p:sp>
        <p:nvSpPr>
          <p:cNvPr id="153" name="Shape 153"/>
          <p:cNvSpPr txBox="1">
            <a:spLocks noGrp="1"/>
          </p:cNvSpPr>
          <p:nvPr>
            <p:ph type="subTitle" idx="4294967295"/>
          </p:nvPr>
        </p:nvSpPr>
        <p:spPr>
          <a:xfrm>
            <a:off x="5652120" y="3003798"/>
            <a:ext cx="3103355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en" sz="2800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...</a:t>
            </a:r>
            <a:r>
              <a:rPr lang="ru-RU" sz="2800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 ТЕСТИРОВАНИЯ</a:t>
            </a:r>
            <a:endParaRPr sz="2800" b="1" dirty="0">
              <a:solidFill>
                <a:srgbClr val="FF0000"/>
              </a:solidFill>
              <a:latin typeface="Oswald" pitchFamily="2" charset="-52"/>
            </a:endParaRPr>
          </a:p>
        </p:txBody>
      </p:sp>
      <p:pic>
        <p:nvPicPr>
          <p:cNvPr id="6" name="Рисунок 5" descr="Screenshot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83518"/>
            <a:ext cx="2236844" cy="1709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Выноска-облако 6"/>
          <p:cNvSpPr/>
          <p:nvPr/>
        </p:nvSpPr>
        <p:spPr>
          <a:xfrm>
            <a:off x="6376796" y="1419622"/>
            <a:ext cx="1440160" cy="792088"/>
          </a:xfrm>
          <a:prstGeom prst="cloudCallout">
            <a:avLst>
              <a:gd name="adj1" fmla="val 30142"/>
              <a:gd name="adj2" fmla="val -80120"/>
            </a:avLst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err="1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ДЕВ</a:t>
            </a:r>
            <a:r>
              <a:rPr lang="ru-RU" dirty="0" err="1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ы</a:t>
            </a:r>
            <a:r>
              <a:rPr lang="ru-RU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 нагрешили</a:t>
            </a:r>
            <a:endParaRPr lang="ru-RU" dirty="0">
              <a:solidFill>
                <a:srgbClr val="FF0000"/>
              </a:solidFill>
              <a:latin typeface="v_BadaBoom BB" pitchFamily="34" charset="-128"/>
              <a:ea typeface="v_BadaBoom BB" pitchFamily="34" charset="-128"/>
            </a:endParaRPr>
          </a:p>
        </p:txBody>
      </p:sp>
      <p:pic>
        <p:nvPicPr>
          <p:cNvPr id="9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72707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build="allAtOnce"/>
      <p:bldP spid="7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Screenshot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483518"/>
            <a:ext cx="2776677" cy="1408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88150" y="483518"/>
            <a:ext cx="7638000" cy="145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Причины:</a:t>
            </a:r>
            <a:br>
              <a:rPr lang="ru-RU" dirty="0" smtClean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Ошибка </a:t>
            </a:r>
            <a:r>
              <a:rPr lang="en-US" dirty="0" smtClean="0">
                <a:solidFill>
                  <a:srgbClr val="FF0000"/>
                </a:solidFill>
                <a:latin typeface="Oswald" pitchFamily="2" charset="-52"/>
              </a:rPr>
              <a:t>TEST</a:t>
            </a:r>
            <a:r>
              <a:rPr lang="en-US" dirty="0" smtClean="0">
                <a:latin typeface="Oswald" pitchFamily="2" charset="-52"/>
              </a:rPr>
              <a:t> </a:t>
            </a:r>
            <a:r>
              <a:rPr lang="ru-RU" dirty="0" smtClean="0">
                <a:latin typeface="Oswald" pitchFamily="2" charset="-52"/>
              </a:rPr>
              <a:t>оценки</a:t>
            </a:r>
            <a:endParaRPr dirty="0">
              <a:solidFill>
                <a:srgbClr val="FF0000"/>
              </a:solidFill>
              <a:latin typeface="Oswald" pitchFamily="2" charset="-52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ubTitle" idx="4294967295"/>
          </p:nvPr>
        </p:nvSpPr>
        <p:spPr>
          <a:xfrm>
            <a:off x="1331640" y="4011910"/>
            <a:ext cx="7344816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ru-RU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НЕ ДОСТАТОЧНО ДНЕЙ В СПРИНТЕ ДЛЯ</a:t>
            </a:r>
            <a:r>
              <a:rPr lang="en-US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ТЕСТИРОВАНИЯ</a:t>
            </a:r>
            <a:endParaRPr b="1" dirty="0">
              <a:latin typeface="Oswald" pitchFamily="2" charset="-52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6376796" y="1419622"/>
            <a:ext cx="1440160" cy="792088"/>
          </a:xfrm>
          <a:prstGeom prst="cloudCallout">
            <a:avLst>
              <a:gd name="adj1" fmla="val 30142"/>
              <a:gd name="adj2" fmla="val -80120"/>
            </a:avLst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QA</a:t>
            </a:r>
            <a:r>
              <a:rPr lang="ru-RU" dirty="0" err="1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щики</a:t>
            </a:r>
            <a:r>
              <a:rPr lang="ru-RU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 не </a:t>
            </a:r>
            <a:r>
              <a:rPr lang="ru-RU" dirty="0" err="1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косячат</a:t>
            </a:r>
            <a:r>
              <a:rPr lang="en-US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!!!</a:t>
            </a:r>
            <a:endParaRPr lang="ru-RU" dirty="0">
              <a:solidFill>
                <a:srgbClr val="FF0000"/>
              </a:solidFill>
              <a:latin typeface="v_BadaBoom BB" pitchFamily="34" charset="-128"/>
              <a:ea typeface="v_BadaBoom BB" pitchFamily="34" charset="-128"/>
            </a:endParaRPr>
          </a:p>
        </p:txBody>
      </p:sp>
      <p:pic>
        <p:nvPicPr>
          <p:cNvPr id="9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72707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  <p:sp>
        <p:nvSpPr>
          <p:cNvPr id="11" name="Shape 161"/>
          <p:cNvSpPr/>
          <p:nvPr/>
        </p:nvSpPr>
        <p:spPr>
          <a:xfrm>
            <a:off x="3059832" y="1995686"/>
            <a:ext cx="2088232" cy="2092476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 smtClean="0">
                <a:latin typeface="Oswald" pitchFamily="2" charset="-52"/>
                <a:ea typeface="Work Sans Light"/>
                <a:cs typeface="Work Sans Light"/>
                <a:sym typeface="Work Sans Light"/>
              </a:rPr>
              <a:t>Неправильный </a:t>
            </a:r>
            <a:endParaRPr lang="en-US" b="1" dirty="0" smtClean="0">
              <a:latin typeface="Oswald" pitchFamily="2" charset="-52"/>
              <a:ea typeface="Work Sans Light"/>
              <a:cs typeface="Work Sans Light"/>
              <a:sym typeface="Work Sans Light"/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Oswald" pitchFamily="2" charset="-52"/>
                <a:ea typeface="Work Sans Light"/>
                <a:cs typeface="Work Sans Light"/>
                <a:sym typeface="Work Sans Light"/>
              </a:rPr>
              <a:t>расчет</a:t>
            </a:r>
            <a:r>
              <a:rPr lang="ru-RU" sz="1800" b="1" dirty="0" smtClean="0">
                <a:latin typeface="Oswald" pitchFamily="2" charset="-52"/>
                <a:ea typeface="Work Sans Light"/>
                <a:cs typeface="Work Sans Light"/>
                <a:sym typeface="Work Sans Light"/>
              </a:rPr>
              <a:t> времени</a:t>
            </a:r>
            <a:endParaRPr sz="1800" b="1" dirty="0">
              <a:latin typeface="Oswald" pitchFamily="2" charset="-52"/>
              <a:ea typeface="Work Sans Light"/>
              <a:cs typeface="Work Sans Light"/>
              <a:sym typeface="Work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5816" y="1487729"/>
            <a:ext cx="3000469" cy="3172253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88150" y="483518"/>
            <a:ext cx="7638000" cy="145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Причины:</a:t>
            </a:r>
            <a:r>
              <a:rPr lang="he-IL" dirty="0" smtClean="0">
                <a:latin typeface="Oswald" pitchFamily="2" charset="-52"/>
              </a:rPr>
              <a:t> </a:t>
            </a:r>
            <a:r>
              <a:rPr lang="ru-RU" dirty="0" smtClean="0">
                <a:latin typeface="Oswald" pitchFamily="2" charset="-52"/>
              </a:rPr>
              <a:t>Фокус</a:t>
            </a:r>
            <a:endParaRPr dirty="0">
              <a:solidFill>
                <a:srgbClr val="FF0000"/>
              </a:solidFill>
              <a:latin typeface="Oswald" pitchFamily="2" charset="-52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9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72707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  <p:pic>
        <p:nvPicPr>
          <p:cNvPr id="2052" name="Picture 4" descr="C:\Users\IgorG\Desktop\SinCity\59d14c764c5a515ed992ae2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5856" y="1152425"/>
            <a:ext cx="2404635" cy="2404635"/>
          </a:xfrm>
          <a:prstGeom prst="rect">
            <a:avLst/>
          </a:prstGeom>
          <a:noFill/>
        </p:spPr>
      </p:pic>
      <p:pic>
        <p:nvPicPr>
          <p:cNvPr id="13" name="Picture 4" descr="C:\Users\IgorG\Desktop\SinCity\59d14c764c5a515ed992ae2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080" y="1347614"/>
            <a:ext cx="1684555" cy="1684555"/>
          </a:xfrm>
          <a:prstGeom prst="rect">
            <a:avLst/>
          </a:prstGeom>
          <a:noFill/>
        </p:spPr>
      </p:pic>
      <p:pic>
        <p:nvPicPr>
          <p:cNvPr id="14" name="Picture 4" descr="C:\Users\IgorG\Desktop\SinCity\59d14c764c5a515ed992ae2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056" y="3507854"/>
            <a:ext cx="1252507" cy="1252507"/>
          </a:xfrm>
          <a:prstGeom prst="rect">
            <a:avLst/>
          </a:prstGeom>
          <a:noFill/>
        </p:spPr>
      </p:pic>
      <p:pic>
        <p:nvPicPr>
          <p:cNvPr id="15" name="Picture 4" descr="C:\Users\IgorG\Desktop\SinCity\59d14c764c5a515ed992ae2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3688" y="3075806"/>
            <a:ext cx="1684555" cy="1684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Screenshot_5.png"/>
          <p:cNvPicPr>
            <a:picLocks noChangeAspect="1"/>
          </p:cNvPicPr>
          <p:nvPr/>
        </p:nvPicPr>
        <p:blipFill>
          <a:blip r:embed="rId3"/>
          <a:srcRect b="18244"/>
          <a:stretch>
            <a:fillRect/>
          </a:stretch>
        </p:blipFill>
        <p:spPr>
          <a:xfrm>
            <a:off x="4486722" y="339501"/>
            <a:ext cx="4333750" cy="4464497"/>
          </a:xfrm>
          <a:prstGeom prst="rect">
            <a:avLst/>
          </a:prstGeom>
        </p:spPr>
      </p:pic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0000"/>
                </a:solidFill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dirty="0">
              <a:solidFill>
                <a:srgbClr val="FF0000"/>
              </a:solidFill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95536" y="2039818"/>
            <a:ext cx="417646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4800" b="1" dirty="0" smtClean="0">
                <a:solidFill>
                  <a:srgbClr val="FF0000"/>
                </a:solidFill>
                <a:latin typeface="Oswald" pitchFamily="2" charset="-52"/>
              </a:rPr>
              <a:t>РЕШЕНИЕ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cs typeface="Arial" pitchFamily="34" charset="0"/>
            </a:endParaRPr>
          </a:p>
        </p:txBody>
      </p:sp>
      <p:sp>
        <p:nvSpPr>
          <p:cNvPr id="12" name="Shape 93"/>
          <p:cNvSpPr txBox="1"/>
          <p:nvPr/>
        </p:nvSpPr>
        <p:spPr>
          <a:xfrm>
            <a:off x="6516216" y="339502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 smtClean="0">
                <a:solidFill>
                  <a:srgbClr val="FF0000"/>
                </a:solidFill>
                <a:latin typeface="Work Sans"/>
                <a:ea typeface="Work Sans"/>
                <a:cs typeface="Work Sans"/>
                <a:sym typeface="Work Sans"/>
              </a:rPr>
              <a:t>3</a:t>
            </a:r>
            <a:r>
              <a:rPr lang="en" sz="9600" b="1" dirty="0" smtClean="0">
                <a:solidFill>
                  <a:srgbClr val="FF0000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solidFill>
                <a:srgbClr val="FF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4644008" y="3075806"/>
            <a:ext cx="1944216" cy="1080120"/>
          </a:xfrm>
          <a:prstGeom prst="cloudCallout">
            <a:avLst>
              <a:gd name="adj1" fmla="val 49519"/>
              <a:gd name="adj2" fmla="val -138420"/>
            </a:avLst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err="1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Дебажить</a:t>
            </a:r>
            <a:r>
              <a:rPr lang="ru-RU" sz="18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, </a:t>
            </a:r>
            <a:r>
              <a:rPr lang="ru-RU" sz="1800" dirty="0" err="1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дебажить</a:t>
            </a:r>
            <a:r>
              <a:rPr lang="ru-RU" sz="18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 всех?</a:t>
            </a:r>
            <a:endParaRPr lang="ru-RU" dirty="0">
              <a:solidFill>
                <a:srgbClr val="FF0000"/>
              </a:solidFill>
              <a:latin typeface="v_BadaBoom BB" pitchFamily="34" charset="-128"/>
              <a:ea typeface="v_BadaBoom BB" pitchFamily="34" charset="-128"/>
            </a:endParaRPr>
          </a:p>
        </p:txBody>
      </p:sp>
      <p:pic>
        <p:nvPicPr>
          <p:cNvPr id="14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45300" y="232325"/>
            <a:ext cx="7638000" cy="98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РЕШЕНИЕ</a:t>
            </a:r>
            <a:r>
              <a:rPr lang="en-US" dirty="0" smtClean="0">
                <a:latin typeface="Oswald" pitchFamily="2" charset="-52"/>
              </a:rPr>
              <a:t>:</a:t>
            </a:r>
            <a:r>
              <a:rPr lang="ru-RU" dirty="0" smtClean="0">
                <a:latin typeface="Oswald" pitchFamily="2" charset="-52"/>
              </a:rPr>
              <a:t>Общая Картина</a:t>
            </a:r>
            <a:endParaRPr dirty="0">
              <a:solidFill>
                <a:srgbClr val="FF0000"/>
              </a:solidFill>
              <a:latin typeface="Oswald" pitchFamily="2" charset="-52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cxnSp>
        <p:nvCxnSpPr>
          <p:cNvPr id="176" name="Shape 176"/>
          <p:cNvCxnSpPr/>
          <p:nvPr/>
        </p:nvCxnSpPr>
        <p:spPr>
          <a:xfrm rot="10800000" flipH="1">
            <a:off x="819700" y="2628075"/>
            <a:ext cx="7863600" cy="35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7" name="Shape 177"/>
          <p:cNvSpPr/>
          <p:nvPr/>
        </p:nvSpPr>
        <p:spPr>
          <a:xfrm>
            <a:off x="1722475" y="2583575"/>
            <a:ext cx="124800" cy="124800"/>
          </a:xfrm>
          <a:prstGeom prst="flowChartConnector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Shape 178"/>
          <p:cNvSpPr txBox="1"/>
          <p:nvPr/>
        </p:nvSpPr>
        <p:spPr>
          <a:xfrm>
            <a:off x="1847275" y="2184625"/>
            <a:ext cx="11523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Re-Analyze</a:t>
            </a:r>
            <a:endParaRPr sz="18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673025" y="3585275"/>
            <a:ext cx="11961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Test </a:t>
            </a:r>
            <a:r>
              <a:rPr lang="en" sz="18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Failed</a:t>
            </a:r>
            <a:endParaRPr sz="18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80" name="Shape 180"/>
          <p:cNvCxnSpPr/>
          <p:nvPr/>
        </p:nvCxnSpPr>
        <p:spPr>
          <a:xfrm rot="10800000" flipH="1">
            <a:off x="1930350" y="2568675"/>
            <a:ext cx="1110600" cy="6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1" name="Shape 181"/>
          <p:cNvSpPr txBox="1"/>
          <p:nvPr/>
        </p:nvSpPr>
        <p:spPr>
          <a:xfrm>
            <a:off x="715475" y="1072600"/>
            <a:ext cx="10515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Oswald"/>
                <a:ea typeface="Oswald"/>
                <a:cs typeface="Oswald"/>
                <a:sym typeface="Oswald"/>
              </a:rPr>
              <a:t>Dev </a:t>
            </a:r>
            <a:r>
              <a:rPr lang="en" sz="1800" dirty="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Failed</a:t>
            </a:r>
            <a:endParaRPr sz="1800" dirty="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82" name="Shape 182"/>
          <p:cNvCxnSpPr/>
          <p:nvPr/>
        </p:nvCxnSpPr>
        <p:spPr>
          <a:xfrm rot="10800000">
            <a:off x="1781825" y="1434425"/>
            <a:ext cx="6000" cy="1164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Shape 183"/>
          <p:cNvCxnSpPr/>
          <p:nvPr/>
        </p:nvCxnSpPr>
        <p:spPr>
          <a:xfrm flipH="1">
            <a:off x="754325" y="1442900"/>
            <a:ext cx="1033500" cy="6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Shape 184"/>
          <p:cNvCxnSpPr/>
          <p:nvPr/>
        </p:nvCxnSpPr>
        <p:spPr>
          <a:xfrm rot="10800000" flipH="1">
            <a:off x="1775925" y="2708225"/>
            <a:ext cx="12000" cy="12444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Shape 185"/>
          <p:cNvCxnSpPr/>
          <p:nvPr/>
        </p:nvCxnSpPr>
        <p:spPr>
          <a:xfrm flipH="1">
            <a:off x="742425" y="3940625"/>
            <a:ext cx="1033500" cy="6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6" name="Shape 186"/>
          <p:cNvSpPr/>
          <p:nvPr/>
        </p:nvSpPr>
        <p:spPr>
          <a:xfrm>
            <a:off x="3040950" y="2598425"/>
            <a:ext cx="124800" cy="124800"/>
          </a:xfrm>
          <a:prstGeom prst="flowChartConnector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Shape 187"/>
          <p:cNvGrpSpPr/>
          <p:nvPr/>
        </p:nvGrpSpPr>
        <p:grpSpPr>
          <a:xfrm>
            <a:off x="3088726" y="1965905"/>
            <a:ext cx="318478" cy="608768"/>
            <a:chOff x="3984000" y="1594200"/>
            <a:chExt cx="357800" cy="506800"/>
          </a:xfrm>
        </p:grpSpPr>
        <p:sp>
          <p:nvSpPr>
            <p:cNvPr id="188" name="Shape 188"/>
            <p:cNvSpPr/>
            <p:nvPr/>
          </p:nvSpPr>
          <p:spPr>
            <a:xfrm>
              <a:off x="3984000" y="1597875"/>
              <a:ext cx="44575" cy="503125"/>
            </a:xfrm>
            <a:custGeom>
              <a:avLst/>
              <a:gdLst/>
              <a:ahLst/>
              <a:cxnLst/>
              <a:rect l="0" t="0" r="0" b="0"/>
              <a:pathLst>
                <a:path w="1783" h="20125" extrusionOk="0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>
              <a:off x="4041375" y="1594200"/>
              <a:ext cx="300425" cy="229600"/>
            </a:xfrm>
            <a:custGeom>
              <a:avLst/>
              <a:gdLst/>
              <a:ahLst/>
              <a:cxnLst/>
              <a:rect l="0" t="0" r="0" b="0"/>
              <a:pathLst>
                <a:path w="12017" h="9184" extrusionOk="0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Shape 190"/>
          <p:cNvSpPr/>
          <p:nvPr/>
        </p:nvSpPr>
        <p:spPr>
          <a:xfrm>
            <a:off x="3252750" y="2598425"/>
            <a:ext cx="124800" cy="124800"/>
          </a:xfrm>
          <a:prstGeom prst="flowChartConnector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1" name="Shape 191"/>
          <p:cNvCxnSpPr>
            <a:stCxn id="192" idx="0"/>
          </p:cNvCxnSpPr>
          <p:nvPr/>
        </p:nvCxnSpPr>
        <p:spPr>
          <a:xfrm rot="10800000">
            <a:off x="3314875" y="2641025"/>
            <a:ext cx="5700" cy="469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Shape 192"/>
          <p:cNvSpPr/>
          <p:nvPr/>
        </p:nvSpPr>
        <p:spPr>
          <a:xfrm>
            <a:off x="2907925" y="3110225"/>
            <a:ext cx="825300" cy="8304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swald"/>
                <a:ea typeface="Oswald"/>
                <a:cs typeface="Oswald"/>
                <a:sym typeface="Oswald"/>
              </a:rPr>
              <a:t>QA</a:t>
            </a:r>
            <a:endParaRPr b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swald Light"/>
                <a:ea typeface="Oswald Light"/>
                <a:cs typeface="Oswald Light"/>
                <a:sym typeface="Oswald Light"/>
              </a:rPr>
              <a:t>Decision</a:t>
            </a:r>
            <a:endParaRPr sz="10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cxnSp>
        <p:nvCxnSpPr>
          <p:cNvPr id="193" name="Shape 193"/>
          <p:cNvCxnSpPr>
            <a:stCxn id="192" idx="4"/>
            <a:endCxn id="194" idx="0"/>
          </p:cNvCxnSpPr>
          <p:nvPr/>
        </p:nvCxnSpPr>
        <p:spPr>
          <a:xfrm>
            <a:off x="3320575" y="3940625"/>
            <a:ext cx="0" cy="387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4" name="Shape 194"/>
          <p:cNvSpPr txBox="1"/>
          <p:nvPr/>
        </p:nvSpPr>
        <p:spPr>
          <a:xfrm>
            <a:off x="2658175" y="4327625"/>
            <a:ext cx="1324800" cy="399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Next Sprint</a:t>
            </a:r>
            <a:endParaRPr sz="18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3252750" y="3888800"/>
            <a:ext cx="4863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NO</a:t>
            </a:r>
            <a:endParaRPr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96" name="Shape 196"/>
          <p:cNvCxnSpPr>
            <a:stCxn id="192" idx="7"/>
          </p:cNvCxnSpPr>
          <p:nvPr/>
        </p:nvCxnSpPr>
        <p:spPr>
          <a:xfrm rot="10800000">
            <a:off x="3611163" y="2657934"/>
            <a:ext cx="1200" cy="573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7" name="Shape 197"/>
          <p:cNvSpPr txBox="1"/>
          <p:nvPr/>
        </p:nvSpPr>
        <p:spPr>
          <a:xfrm>
            <a:off x="3558725" y="2805800"/>
            <a:ext cx="4863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YES</a:t>
            </a:r>
            <a:endParaRPr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3504600" y="1470875"/>
            <a:ext cx="926400" cy="8994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swald"/>
                <a:ea typeface="Oswald"/>
                <a:cs typeface="Oswald"/>
                <a:sym typeface="Oswald"/>
              </a:rPr>
              <a:t>PO</a:t>
            </a:r>
            <a:endParaRPr b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swald Light"/>
                <a:ea typeface="Oswald Light"/>
                <a:cs typeface="Oswald Light"/>
                <a:sym typeface="Oswald Light"/>
              </a:rPr>
              <a:t>Decision</a:t>
            </a:r>
            <a:endParaRPr sz="10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3118650" y="1086825"/>
            <a:ext cx="16983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Delivery Priority</a:t>
            </a:r>
            <a:endParaRPr sz="16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3905400" y="2583575"/>
            <a:ext cx="124800" cy="124800"/>
          </a:xfrm>
          <a:prstGeom prst="flowChartConnector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1" name="Shape 201"/>
          <p:cNvCxnSpPr>
            <a:stCxn id="200" idx="0"/>
            <a:endCxn id="198" idx="4"/>
          </p:cNvCxnSpPr>
          <p:nvPr/>
        </p:nvCxnSpPr>
        <p:spPr>
          <a:xfrm rot="10800000">
            <a:off x="3967800" y="2370275"/>
            <a:ext cx="0" cy="213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" name="Shape 202"/>
          <p:cNvCxnSpPr>
            <a:stCxn id="198" idx="5"/>
          </p:cNvCxnSpPr>
          <p:nvPr/>
        </p:nvCxnSpPr>
        <p:spPr>
          <a:xfrm>
            <a:off x="4295332" y="2238561"/>
            <a:ext cx="28500" cy="2290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Shape 203"/>
          <p:cNvCxnSpPr>
            <a:endCxn id="194" idx="3"/>
          </p:cNvCxnSpPr>
          <p:nvPr/>
        </p:nvCxnSpPr>
        <p:spPr>
          <a:xfrm flipH="1">
            <a:off x="3982975" y="4522925"/>
            <a:ext cx="335100" cy="4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" name="Shape 204"/>
          <p:cNvSpPr txBox="1"/>
          <p:nvPr/>
        </p:nvSpPr>
        <p:spPr>
          <a:xfrm>
            <a:off x="4259700" y="3325925"/>
            <a:ext cx="4863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NO</a:t>
            </a:r>
            <a:endParaRPr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4708100" y="2230775"/>
            <a:ext cx="825300" cy="8304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swald"/>
                <a:ea typeface="Oswald"/>
                <a:cs typeface="Oswald"/>
                <a:sym typeface="Oswald"/>
              </a:rPr>
              <a:t>TP</a:t>
            </a:r>
            <a:br>
              <a:rPr lang="en" b="1">
                <a:latin typeface="Oswald"/>
                <a:ea typeface="Oswald"/>
                <a:cs typeface="Oswald"/>
                <a:sym typeface="Oswald"/>
              </a:rPr>
            </a:br>
            <a:r>
              <a:rPr lang="en" sz="1200">
                <a:latin typeface="Oswald Light"/>
                <a:ea typeface="Oswald Light"/>
                <a:cs typeface="Oswald Light"/>
                <a:sym typeface="Oswald Light"/>
              </a:rPr>
              <a:t>Review</a:t>
            </a:r>
            <a:endParaRPr sz="12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cxnSp>
        <p:nvCxnSpPr>
          <p:cNvPr id="206" name="Shape 206"/>
          <p:cNvCxnSpPr>
            <a:stCxn id="198" idx="6"/>
            <a:endCxn id="205" idx="1"/>
          </p:cNvCxnSpPr>
          <p:nvPr/>
        </p:nvCxnSpPr>
        <p:spPr>
          <a:xfrm>
            <a:off x="4431000" y="1920575"/>
            <a:ext cx="398100" cy="431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7" name="Shape 207"/>
          <p:cNvSpPr txBox="1"/>
          <p:nvPr/>
        </p:nvSpPr>
        <p:spPr>
          <a:xfrm>
            <a:off x="4528400" y="1831775"/>
            <a:ext cx="4863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YES</a:t>
            </a:r>
            <a:endParaRPr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08" name="Shape 208"/>
          <p:cNvCxnSpPr/>
          <p:nvPr/>
        </p:nvCxnSpPr>
        <p:spPr>
          <a:xfrm>
            <a:off x="5112350" y="3061175"/>
            <a:ext cx="1500" cy="1081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3" name="Shape 209"/>
          <p:cNvGrpSpPr/>
          <p:nvPr/>
        </p:nvGrpSpPr>
        <p:grpSpPr>
          <a:xfrm>
            <a:off x="4899577" y="4001191"/>
            <a:ext cx="459141" cy="392136"/>
            <a:chOff x="3918650" y="293075"/>
            <a:chExt cx="488500" cy="412775"/>
          </a:xfrm>
        </p:grpSpPr>
        <p:sp>
          <p:nvSpPr>
            <p:cNvPr id="210" name="Shape 210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Shape 213"/>
          <p:cNvSpPr txBox="1"/>
          <p:nvPr/>
        </p:nvSpPr>
        <p:spPr>
          <a:xfrm>
            <a:off x="5298575" y="3888800"/>
            <a:ext cx="29328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Execution Status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Caverage Decision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TC Execution Priority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TC Execution Time Re -Planning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14" name="Shape 214"/>
          <p:cNvCxnSpPr/>
          <p:nvPr/>
        </p:nvCxnSpPr>
        <p:spPr>
          <a:xfrm>
            <a:off x="5501613" y="2816516"/>
            <a:ext cx="1174200" cy="1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" name="Shape 215"/>
          <p:cNvSpPr txBox="1"/>
          <p:nvPr/>
        </p:nvSpPr>
        <p:spPr>
          <a:xfrm>
            <a:off x="5533400" y="2845475"/>
            <a:ext cx="103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Partial Coverage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6670700" y="2381523"/>
            <a:ext cx="1679100" cy="5229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190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Test Execution</a:t>
            </a:r>
            <a:endParaRPr sz="18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17" name="Shape 217"/>
          <p:cNvCxnSpPr/>
          <p:nvPr/>
        </p:nvCxnSpPr>
        <p:spPr>
          <a:xfrm rot="10800000" flipH="1">
            <a:off x="5394713" y="1386684"/>
            <a:ext cx="4200" cy="95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Shape 218"/>
          <p:cNvSpPr txBox="1"/>
          <p:nvPr/>
        </p:nvSpPr>
        <p:spPr>
          <a:xfrm>
            <a:off x="5329050" y="1004150"/>
            <a:ext cx="11961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MORE</a:t>
            </a:r>
            <a:endParaRPr sz="18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19" name="Shape 219"/>
          <p:cNvCxnSpPr/>
          <p:nvPr/>
        </p:nvCxnSpPr>
        <p:spPr>
          <a:xfrm rot="10800000">
            <a:off x="5394725" y="1372325"/>
            <a:ext cx="5961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" name="Shape 220"/>
          <p:cNvSpPr txBox="1"/>
          <p:nvPr/>
        </p:nvSpPr>
        <p:spPr>
          <a:xfrm>
            <a:off x="6030575" y="1004150"/>
            <a:ext cx="8253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Time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Man Hours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Automation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21" name="Shape 221"/>
          <p:cNvCxnSpPr/>
          <p:nvPr/>
        </p:nvCxnSpPr>
        <p:spPr>
          <a:xfrm rot="10800000">
            <a:off x="6010700" y="1148950"/>
            <a:ext cx="0" cy="469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2" name="Shape 222"/>
          <p:cNvSpPr txBox="1"/>
          <p:nvPr/>
        </p:nvSpPr>
        <p:spPr>
          <a:xfrm>
            <a:off x="5293050" y="1800725"/>
            <a:ext cx="12321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swald"/>
                <a:ea typeface="Oswald"/>
                <a:cs typeface="Oswald"/>
                <a:sym typeface="Oswald"/>
              </a:rPr>
              <a:t>FULL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 Coverage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23" name="Shape 223"/>
          <p:cNvCxnSpPr/>
          <p:nvPr/>
        </p:nvCxnSpPr>
        <p:spPr>
          <a:xfrm rot="10800000">
            <a:off x="6816425" y="1137575"/>
            <a:ext cx="0" cy="469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Shape 224"/>
          <p:cNvCxnSpPr/>
          <p:nvPr/>
        </p:nvCxnSpPr>
        <p:spPr>
          <a:xfrm rot="10800000">
            <a:off x="6816425" y="1372325"/>
            <a:ext cx="5961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Shape 225"/>
          <p:cNvCxnSpPr>
            <a:endCxn id="216" idx="0"/>
          </p:cNvCxnSpPr>
          <p:nvPr/>
        </p:nvCxnSpPr>
        <p:spPr>
          <a:xfrm>
            <a:off x="7406578" y="1375023"/>
            <a:ext cx="24900" cy="1006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" name="Shape 226"/>
          <p:cNvSpPr/>
          <p:nvPr/>
        </p:nvSpPr>
        <p:spPr>
          <a:xfrm>
            <a:off x="386125" y="1841675"/>
            <a:ext cx="1401600" cy="1472700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Oswald"/>
                <a:ea typeface="Oswald"/>
                <a:cs typeface="Oswald"/>
                <a:sym typeface="Oswald"/>
              </a:rPr>
              <a:t>MONITORING</a:t>
            </a:r>
            <a:endParaRPr sz="1200" dirty="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55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56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488150" y="308525"/>
            <a:ext cx="7638000" cy="10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РЕШЕНИЕ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5175" y="1939150"/>
            <a:ext cx="2055000" cy="20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>
            <a:spLocks noGrp="1"/>
          </p:cNvSpPr>
          <p:nvPr>
            <p:ph type="subTitle" idx="4294967295"/>
          </p:nvPr>
        </p:nvSpPr>
        <p:spPr>
          <a:xfrm>
            <a:off x="1015350" y="3960975"/>
            <a:ext cx="71133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  <a:buNone/>
            </a:pPr>
            <a:r>
              <a:rPr lang="ru-RU" sz="2800" dirty="0" smtClean="0">
                <a:latin typeface="Oswald" pitchFamily="2" charset="-52"/>
                <a:ea typeface="Work Sans"/>
                <a:cs typeface="Work Sans"/>
                <a:sym typeface="Work Sans"/>
              </a:rPr>
              <a:t>Отслеживание времени в процессе разработки</a:t>
            </a:r>
            <a:endParaRPr sz="2800" dirty="0">
              <a:latin typeface="Oswald" pitchFamily="2" charset="-52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5997625" y="2444650"/>
            <a:ext cx="10515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Dev Time </a:t>
            </a:r>
            <a:r>
              <a:rPr lang="en" sz="18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Failed</a:t>
            </a:r>
            <a:endParaRPr sz="18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1782400" y="2929750"/>
            <a:ext cx="11961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Test Time </a:t>
            </a:r>
            <a:r>
              <a:rPr lang="en" sz="18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Failed</a:t>
            </a:r>
            <a:endParaRPr sz="18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37" name="Shape 237"/>
          <p:cNvCxnSpPr/>
          <p:nvPr/>
        </p:nvCxnSpPr>
        <p:spPr>
          <a:xfrm flipH="1">
            <a:off x="2710500" y="2843650"/>
            <a:ext cx="1100700" cy="437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38" name="Shape 238"/>
          <p:cNvCxnSpPr>
            <a:stCxn id="235" idx="1"/>
          </p:cNvCxnSpPr>
          <p:nvPr/>
        </p:nvCxnSpPr>
        <p:spPr>
          <a:xfrm rot="10800000">
            <a:off x="5384125" y="2603050"/>
            <a:ext cx="613500" cy="41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39" name="Shape 239"/>
          <p:cNvSpPr/>
          <p:nvPr/>
        </p:nvSpPr>
        <p:spPr>
          <a:xfrm>
            <a:off x="604550" y="1147250"/>
            <a:ext cx="1792500" cy="6396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Мониторинг</a:t>
            </a:r>
            <a:endParaRPr sz="12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pic>
        <p:nvPicPr>
          <p:cNvPr id="12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3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488150" y="308525"/>
            <a:ext cx="7638000" cy="10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РЕШЕНИЕ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4450" y="1834000"/>
            <a:ext cx="2244175" cy="224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>
            <a:off x="604550" y="1147250"/>
            <a:ext cx="1792500" cy="6396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Мониторинг</a:t>
            </a:r>
            <a:endParaRPr sz="12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1812200" y="1147250"/>
            <a:ext cx="18342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Повторный анализ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subTitle" idx="4294967295"/>
          </p:nvPr>
        </p:nvSpPr>
        <p:spPr>
          <a:xfrm>
            <a:off x="683568" y="3960975"/>
            <a:ext cx="8217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  <a:buNone/>
            </a:pPr>
            <a:r>
              <a:rPr lang="ru-RU" sz="2800" dirty="0" smtClean="0">
                <a:latin typeface="Oswald" pitchFamily="2" charset="-52"/>
                <a:ea typeface="Work Sans"/>
                <a:cs typeface="Work Sans"/>
                <a:sym typeface="Work Sans"/>
              </a:rPr>
              <a:t>Повторный анализ требований и статуса разработки</a:t>
            </a:r>
            <a:endParaRPr sz="2800" dirty="0">
              <a:latin typeface="Oswald" pitchFamily="2" charset="-52"/>
            </a:endParaRPr>
          </a:p>
        </p:txBody>
      </p:sp>
      <p:pic>
        <p:nvPicPr>
          <p:cNvPr id="8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9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88150" y="308525"/>
            <a:ext cx="7638000" cy="10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РЕШЕНИЕ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604550" y="1147250"/>
            <a:ext cx="1792500" cy="6396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Мониторинг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1812200" y="1147250"/>
            <a:ext cx="18342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Повторный анализ</a:t>
            </a:r>
            <a:endParaRPr lang="ru-RU"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subTitle" idx="4294967295"/>
          </p:nvPr>
        </p:nvSpPr>
        <p:spPr>
          <a:xfrm>
            <a:off x="490650" y="3960975"/>
            <a:ext cx="8217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  <a:buNone/>
            </a:pPr>
            <a:r>
              <a:rPr lang="ru-RU" sz="2800" dirty="0" smtClean="0">
                <a:latin typeface="Oswald" pitchFamily="2" charset="-52"/>
                <a:ea typeface="Work Sans"/>
                <a:cs typeface="Work Sans"/>
                <a:sym typeface="Work Sans"/>
              </a:rPr>
              <a:t>Сообщи о проблеме </a:t>
            </a:r>
            <a:endParaRPr sz="2800" dirty="0">
              <a:latin typeface="Oswald" pitchFamily="2" charset="-52"/>
            </a:endParaRP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1900" y="1632125"/>
            <a:ext cx="2177475" cy="23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3456975" y="1270250"/>
            <a:ext cx="413400" cy="393600"/>
          </a:xfrm>
          <a:prstGeom prst="flowChartConnector">
            <a:avLst/>
          </a:prstGeom>
          <a:solidFill>
            <a:srgbClr val="FF0000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0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683568" y="411510"/>
            <a:ext cx="7776864" cy="9361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5400" dirty="0" smtClean="0">
                <a:latin typeface="Oswald" pitchFamily="2" charset="-52"/>
              </a:rPr>
              <a:t>QA ESTIMATION</a:t>
            </a:r>
            <a:endParaRPr dirty="0">
              <a:solidFill>
                <a:schemeClr val="tx1"/>
              </a:solidFill>
              <a:latin typeface="Oswald" pitchFamily="2" charset="-52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166320">
            <a:off x="6354652" y="844875"/>
            <a:ext cx="2374368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" sz="6000" spc="3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FAILED</a:t>
            </a:r>
            <a:endParaRPr lang="ru-RU" sz="4800" spc="300" dirty="0">
              <a:latin typeface="v_BadaBoom BB" pitchFamily="34" charset="-128"/>
              <a:ea typeface="v_BadaBoom BB" pitchFamily="34" charset="-128"/>
            </a:endParaRPr>
          </a:p>
        </p:txBody>
      </p:sp>
      <p:pic>
        <p:nvPicPr>
          <p:cNvPr id="5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6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  <p:pic>
        <p:nvPicPr>
          <p:cNvPr id="1026" name="Picture 2" descr="C:\Users\IgorG\Desktop\SinCity\PEGI_18+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896" y="1635646"/>
            <a:ext cx="2262808" cy="3003798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488150" y="308525"/>
            <a:ext cx="7638000" cy="10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РЕШЕНИЕ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604550" y="1147250"/>
            <a:ext cx="1792500" cy="6396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Мониторинг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1812200" y="1147250"/>
            <a:ext cx="18342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Повторный </a:t>
            </a:r>
            <a:endParaRPr lang="en-US" sz="1600" b="1" dirty="0" smtClean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/>
            <a:r>
              <a:rPr lang="ru-RU" sz="16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анализ</a:t>
            </a:r>
            <a:endParaRPr lang="ru-RU" sz="16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3086800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QA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РЕШЕНИЕ</a:t>
            </a:r>
            <a:r>
              <a:rPr lang="en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 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225" y="1963425"/>
            <a:ext cx="2325975" cy="23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>
            <a:spLocks noGrp="1"/>
          </p:cNvSpPr>
          <p:nvPr>
            <p:ph type="subTitle" idx="4294967295"/>
          </p:nvPr>
        </p:nvSpPr>
        <p:spPr>
          <a:xfrm>
            <a:off x="1403648" y="2122125"/>
            <a:ext cx="1943452" cy="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ru-RU" sz="2200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ПРОДОЛЖАТЬ</a:t>
            </a:r>
            <a:endParaRPr sz="2200" b="1" dirty="0"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subTitle" idx="4294967295"/>
          </p:nvPr>
        </p:nvSpPr>
        <p:spPr>
          <a:xfrm>
            <a:off x="5592200" y="2122125"/>
            <a:ext cx="2940240" cy="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ru-RU" sz="2200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СЛЕДУЮЩИЙ СПРИНТ</a:t>
            </a:r>
            <a:endParaRPr sz="2200" b="1" dirty="0"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pic>
        <p:nvPicPr>
          <p:cNvPr id="1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1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488150" y="308525"/>
            <a:ext cx="7638000" cy="10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РЕШЕНИЕ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6600" y="2133650"/>
            <a:ext cx="2438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>
            <a:spLocks noGrp="1"/>
          </p:cNvSpPr>
          <p:nvPr>
            <p:ph type="subTitle" idx="4294967295"/>
          </p:nvPr>
        </p:nvSpPr>
        <p:spPr>
          <a:xfrm>
            <a:off x="1619672" y="3173650"/>
            <a:ext cx="1957428" cy="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ru-RU" sz="2200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ПРОДОЛЖАТЬ</a:t>
            </a:r>
            <a:endParaRPr sz="22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subTitle" idx="4294967295"/>
          </p:nvPr>
        </p:nvSpPr>
        <p:spPr>
          <a:xfrm>
            <a:off x="5485050" y="3173650"/>
            <a:ext cx="2903374" cy="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ru-RU" sz="2200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СЛЕДУЮЩИЙ СПРИНТ</a:t>
            </a:r>
            <a:endParaRPr lang="ru-RU" sz="2200" b="1" dirty="0"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86" name="Shape 286"/>
          <p:cNvSpPr txBox="1">
            <a:spLocks noGrp="1"/>
          </p:cNvSpPr>
          <p:nvPr>
            <p:ph type="subTitle" idx="4294967295"/>
          </p:nvPr>
        </p:nvSpPr>
        <p:spPr>
          <a:xfrm>
            <a:off x="827584" y="3867894"/>
            <a:ext cx="3384376" cy="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ru-RU" sz="1800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ЧАСТИЧНОЕ ИСПОЛНЕНИЕ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ubTitle" idx="4294967295"/>
          </p:nvPr>
        </p:nvSpPr>
        <p:spPr>
          <a:xfrm>
            <a:off x="5485050" y="4011025"/>
            <a:ext cx="3119398" cy="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ru-RU" sz="2200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ПОЛНОЕ ИСПОЛНЕНИЕ</a:t>
            </a:r>
            <a:endParaRPr sz="2200" b="1" dirty="0"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3" name="Shape 267"/>
          <p:cNvSpPr/>
          <p:nvPr/>
        </p:nvSpPr>
        <p:spPr>
          <a:xfrm>
            <a:off x="604550" y="1147250"/>
            <a:ext cx="1792500" cy="6396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Мониторинг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" name="Shape 268"/>
          <p:cNvSpPr/>
          <p:nvPr/>
        </p:nvSpPr>
        <p:spPr>
          <a:xfrm>
            <a:off x="1812200" y="1147250"/>
            <a:ext cx="18342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Повторный </a:t>
            </a:r>
            <a:endParaRPr lang="en-US" sz="1600" b="1" dirty="0" smtClean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/>
            <a:r>
              <a:rPr lang="ru-RU" sz="16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анализ</a:t>
            </a:r>
            <a:endParaRPr lang="ru-RU" sz="16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5" name="Shape 269"/>
          <p:cNvSpPr/>
          <p:nvPr/>
        </p:nvSpPr>
        <p:spPr>
          <a:xfrm>
            <a:off x="3086800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QA</a:t>
            </a:r>
            <a:endParaRPr sz="1800" b="1" dirty="0">
              <a:solidFill>
                <a:schemeClr val="bg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РЕШЕНИЕ</a:t>
            </a:r>
            <a:r>
              <a:rPr lang="en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 </a:t>
            </a:r>
            <a:endParaRPr sz="1800" b="1" dirty="0">
              <a:solidFill>
                <a:schemeClr val="bg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4458400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P</a:t>
            </a:r>
            <a:r>
              <a:rPr lang="en-US" sz="1800" b="1" dirty="0" err="1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roduct</a:t>
            </a:r>
            <a:r>
              <a:rPr lang="en-US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 </a:t>
            </a:r>
            <a:r>
              <a:rPr lang="en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Owner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/>
            <a:r>
              <a:rPr lang="ru-RU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РЕШЕНИЕ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pic>
        <p:nvPicPr>
          <p:cNvPr id="16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7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488150" y="308525"/>
            <a:ext cx="7638000" cy="10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РЕШЕНИЕ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grpSp>
        <p:nvGrpSpPr>
          <p:cNvPr id="2" name="Shape 299"/>
          <p:cNvGrpSpPr/>
          <p:nvPr/>
        </p:nvGrpSpPr>
        <p:grpSpPr>
          <a:xfrm>
            <a:off x="717189" y="2588065"/>
            <a:ext cx="1775502" cy="1292192"/>
            <a:chOff x="3918650" y="293075"/>
            <a:chExt cx="488500" cy="412775"/>
          </a:xfrm>
        </p:grpSpPr>
        <p:sp>
          <p:nvSpPr>
            <p:cNvPr id="300" name="Shape 300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Shape 303"/>
          <p:cNvSpPr txBox="1"/>
          <p:nvPr/>
        </p:nvSpPr>
        <p:spPr>
          <a:xfrm>
            <a:off x="2473250" y="2403974"/>
            <a:ext cx="6275214" cy="2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400" dirty="0" smtClean="0">
                <a:solidFill>
                  <a:schemeClr val="dk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Статус выполнения</a:t>
            </a:r>
          </a:p>
          <a:p>
            <a:pPr lvl="0"/>
            <a:r>
              <a:rPr lang="ru-RU" sz="2400" dirty="0" smtClean="0">
                <a:solidFill>
                  <a:schemeClr val="dk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Анализ покрытия</a:t>
            </a:r>
          </a:p>
          <a:p>
            <a:pPr lvl="0"/>
            <a:r>
              <a:rPr lang="ru-RU" sz="2400" dirty="0" smtClean="0">
                <a:solidFill>
                  <a:schemeClr val="dk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Приоритет выполнения тестовых сценариев</a:t>
            </a:r>
          </a:p>
          <a:p>
            <a:pPr lvl="0"/>
            <a:r>
              <a:rPr lang="ru-RU" sz="2400" dirty="0" smtClean="0">
                <a:solidFill>
                  <a:schemeClr val="dk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Время выполнения тестовых сценариев</a:t>
            </a:r>
            <a:endParaRPr lang="en-US" sz="2400" dirty="0" smtClean="0">
              <a:solidFill>
                <a:schemeClr val="dk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/>
            <a:r>
              <a:rPr lang="ru-RU" sz="2400" dirty="0" smtClean="0">
                <a:solidFill>
                  <a:schemeClr val="dk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Повторное</a:t>
            </a:r>
            <a:r>
              <a:rPr lang="en-US" sz="2400" dirty="0" smtClean="0">
                <a:solidFill>
                  <a:schemeClr val="dk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 </a:t>
            </a:r>
            <a:r>
              <a:rPr lang="ru-RU" sz="2400" dirty="0" smtClean="0">
                <a:solidFill>
                  <a:schemeClr val="dk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планирование</a:t>
            </a:r>
            <a:endParaRPr sz="2400" dirty="0">
              <a:solidFill>
                <a:schemeClr val="dk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3719025" y="1938225"/>
            <a:ext cx="403500" cy="3936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</a:t>
            </a:r>
            <a:endParaRPr b="1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5" name="Shape 267"/>
          <p:cNvSpPr/>
          <p:nvPr/>
        </p:nvSpPr>
        <p:spPr>
          <a:xfrm>
            <a:off x="604550" y="1147250"/>
            <a:ext cx="1792500" cy="6396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Мониторинг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" name="Shape 268"/>
          <p:cNvSpPr/>
          <p:nvPr/>
        </p:nvSpPr>
        <p:spPr>
          <a:xfrm>
            <a:off x="1812200" y="1147250"/>
            <a:ext cx="18342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Повторный </a:t>
            </a:r>
            <a:endParaRPr lang="en-US" sz="1600" b="1" dirty="0" smtClean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/>
            <a:r>
              <a:rPr lang="ru-RU" sz="16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анализ</a:t>
            </a:r>
            <a:endParaRPr lang="ru-RU" sz="16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7" name="Shape 269"/>
          <p:cNvSpPr/>
          <p:nvPr/>
        </p:nvSpPr>
        <p:spPr>
          <a:xfrm>
            <a:off x="3086800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QA</a:t>
            </a:r>
            <a:endParaRPr sz="1800" b="1" dirty="0">
              <a:solidFill>
                <a:schemeClr val="bg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РЕШЕНИЕ</a:t>
            </a:r>
            <a:r>
              <a:rPr lang="en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 </a:t>
            </a:r>
            <a:endParaRPr sz="1800" b="1" dirty="0">
              <a:solidFill>
                <a:schemeClr val="bg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8" name="Shape 283"/>
          <p:cNvSpPr/>
          <p:nvPr/>
        </p:nvSpPr>
        <p:spPr>
          <a:xfrm>
            <a:off x="4458400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PO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/>
            <a:r>
              <a:rPr lang="ru-RU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РЕШЕНИЕ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5715975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Test Plan</a:t>
            </a:r>
          </a:p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Обзор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pic>
        <p:nvPicPr>
          <p:cNvPr id="19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20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488150" y="308525"/>
            <a:ext cx="7638000" cy="10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РЕШЕНИЕ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15" name="Shape 267"/>
          <p:cNvSpPr/>
          <p:nvPr/>
        </p:nvSpPr>
        <p:spPr>
          <a:xfrm>
            <a:off x="604550" y="1147250"/>
            <a:ext cx="1792500" cy="6396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Мониторинг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" name="Shape 268"/>
          <p:cNvSpPr/>
          <p:nvPr/>
        </p:nvSpPr>
        <p:spPr>
          <a:xfrm>
            <a:off x="1812200" y="1147250"/>
            <a:ext cx="18342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Повторный </a:t>
            </a:r>
            <a:endParaRPr lang="en-US" sz="1600" b="1" dirty="0" smtClean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/>
            <a:r>
              <a:rPr lang="ru-RU" sz="16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анализ</a:t>
            </a:r>
            <a:endParaRPr lang="ru-RU" sz="16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7" name="Shape 269"/>
          <p:cNvSpPr/>
          <p:nvPr/>
        </p:nvSpPr>
        <p:spPr>
          <a:xfrm>
            <a:off x="3086800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QA</a:t>
            </a:r>
            <a:endParaRPr sz="1800" b="1" dirty="0">
              <a:solidFill>
                <a:schemeClr val="bg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РЕШЕНИЕ</a:t>
            </a:r>
            <a:r>
              <a:rPr lang="en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 </a:t>
            </a:r>
            <a:endParaRPr sz="1800" b="1" dirty="0">
              <a:solidFill>
                <a:schemeClr val="bg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8" name="Shape 283"/>
          <p:cNvSpPr/>
          <p:nvPr/>
        </p:nvSpPr>
        <p:spPr>
          <a:xfrm>
            <a:off x="4458400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PO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/>
            <a:r>
              <a:rPr lang="ru-RU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РЕШЕНИЕ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5715975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TP</a:t>
            </a:r>
          </a:p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Обзор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9" name="Shape 316"/>
          <p:cNvSpPr/>
          <p:nvPr/>
        </p:nvSpPr>
        <p:spPr>
          <a:xfrm>
            <a:off x="3719025" y="1938225"/>
            <a:ext cx="403500" cy="3936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2</a:t>
            </a:r>
            <a:endParaRPr b="1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Shape 317"/>
          <p:cNvSpPr txBox="1"/>
          <p:nvPr/>
        </p:nvSpPr>
        <p:spPr>
          <a:xfrm>
            <a:off x="539552" y="3086550"/>
            <a:ext cx="1584848" cy="85335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Тестовое Покрытие</a:t>
            </a:r>
            <a:endParaRPr sz="2400" b="1" dirty="0"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1" name="Shape 318"/>
          <p:cNvSpPr txBox="1"/>
          <p:nvPr/>
        </p:nvSpPr>
        <p:spPr>
          <a:xfrm>
            <a:off x="2736800" y="2632725"/>
            <a:ext cx="1763192" cy="44308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ЧАСТИЧНОЕ</a:t>
            </a:r>
            <a:endParaRPr sz="1800" b="1" dirty="0"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2" name="Shape 319"/>
          <p:cNvSpPr txBox="1"/>
          <p:nvPr/>
        </p:nvSpPr>
        <p:spPr>
          <a:xfrm>
            <a:off x="2736800" y="3535200"/>
            <a:ext cx="1443600" cy="47671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b="1" dirty="0" smtClean="0">
                <a:latin typeface="Oswald" pitchFamily="2" charset="-52"/>
                <a:ea typeface="Work Sans"/>
                <a:cs typeface="Work Sans"/>
                <a:sym typeface="Work Sans"/>
              </a:rPr>
              <a:t>ПОЛНОЕ</a:t>
            </a:r>
            <a:endParaRPr sz="1800" b="1" dirty="0"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cxnSp>
        <p:nvCxnSpPr>
          <p:cNvPr id="23" name="Shape 320"/>
          <p:cNvCxnSpPr>
            <a:stCxn id="20" idx="3"/>
            <a:endCxn id="21" idx="1"/>
          </p:cNvCxnSpPr>
          <p:nvPr/>
        </p:nvCxnSpPr>
        <p:spPr>
          <a:xfrm flipV="1">
            <a:off x="2124400" y="2854266"/>
            <a:ext cx="612400" cy="6589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Shape 321"/>
          <p:cNvCxnSpPr>
            <a:stCxn id="20" idx="3"/>
            <a:endCxn id="22" idx="1"/>
          </p:cNvCxnSpPr>
          <p:nvPr/>
        </p:nvCxnSpPr>
        <p:spPr>
          <a:xfrm>
            <a:off x="2124400" y="3513226"/>
            <a:ext cx="612400" cy="26032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Shape 322"/>
          <p:cNvSpPr txBox="1"/>
          <p:nvPr/>
        </p:nvSpPr>
        <p:spPr>
          <a:xfrm>
            <a:off x="5004048" y="3165150"/>
            <a:ext cx="3092884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 smtClean="0">
                <a:solidFill>
                  <a:schemeClr val="dk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Время</a:t>
            </a:r>
          </a:p>
          <a:p>
            <a:pPr lvl="0"/>
            <a:r>
              <a:rPr lang="en-US" sz="2000" dirty="0" smtClean="0">
                <a:solidFill>
                  <a:schemeClr val="dk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MH (Men Hours)</a:t>
            </a:r>
            <a:endParaRPr lang="ru-RU" sz="2000" dirty="0" smtClean="0">
              <a:solidFill>
                <a:schemeClr val="dk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/>
            <a:r>
              <a:rPr lang="ru-RU" sz="2000" dirty="0" smtClean="0">
                <a:solidFill>
                  <a:schemeClr val="dk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Фокус автоматизации</a:t>
            </a:r>
            <a:endParaRPr sz="2000" dirty="0">
              <a:solidFill>
                <a:schemeClr val="dk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pic>
        <p:nvPicPr>
          <p:cNvPr id="26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238" y="3391287"/>
            <a:ext cx="711425" cy="7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42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488150" y="308525"/>
            <a:ext cx="7638000" cy="10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РЕШЕНИЕ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sp>
        <p:nvSpPr>
          <p:cNvPr id="15" name="Shape 267"/>
          <p:cNvSpPr/>
          <p:nvPr/>
        </p:nvSpPr>
        <p:spPr>
          <a:xfrm>
            <a:off x="604550" y="1147250"/>
            <a:ext cx="1792500" cy="6396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Мониторинг</a:t>
            </a:r>
            <a:endParaRPr sz="18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" name="Shape 268"/>
          <p:cNvSpPr/>
          <p:nvPr/>
        </p:nvSpPr>
        <p:spPr>
          <a:xfrm>
            <a:off x="1812200" y="1147250"/>
            <a:ext cx="18342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Повторный </a:t>
            </a:r>
            <a:endParaRPr lang="en-US" sz="1600" b="1" dirty="0" smtClean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/>
            <a:r>
              <a:rPr lang="ru-RU" sz="16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анализ</a:t>
            </a:r>
            <a:endParaRPr lang="ru-RU" sz="16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7" name="Shape 269"/>
          <p:cNvSpPr/>
          <p:nvPr/>
        </p:nvSpPr>
        <p:spPr>
          <a:xfrm>
            <a:off x="3086800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QA</a:t>
            </a:r>
            <a:endParaRPr sz="1800" b="1" dirty="0">
              <a:solidFill>
                <a:schemeClr val="bg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РЕШЕНИЕ</a:t>
            </a:r>
            <a:r>
              <a:rPr lang="en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 </a:t>
            </a:r>
            <a:endParaRPr sz="1800" b="1" dirty="0">
              <a:solidFill>
                <a:schemeClr val="bg1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8" name="Shape 283"/>
          <p:cNvSpPr/>
          <p:nvPr/>
        </p:nvSpPr>
        <p:spPr>
          <a:xfrm>
            <a:off x="4458400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PO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/>
            <a:r>
              <a:rPr lang="ru-RU" sz="1800" b="1" dirty="0" smtClean="0">
                <a:solidFill>
                  <a:schemeClr val="bg1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РЕШЕНИЕ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5715975" y="1147250"/>
            <a:ext cx="1951500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TP</a:t>
            </a:r>
          </a:p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Обзор</a:t>
            </a:r>
            <a:endParaRPr sz="18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7" name="Shape 335"/>
          <p:cNvSpPr/>
          <p:nvPr/>
        </p:nvSpPr>
        <p:spPr>
          <a:xfrm>
            <a:off x="6660232" y="1147250"/>
            <a:ext cx="1987643" cy="6396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Тестирование</a:t>
            </a:r>
            <a:endParaRPr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pic>
        <p:nvPicPr>
          <p:cNvPr id="28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6600" y="1939250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30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reenshot_6.png"/>
          <p:cNvPicPr>
            <a:picLocks noChangeAspect="1"/>
          </p:cNvPicPr>
          <p:nvPr/>
        </p:nvPicPr>
        <p:blipFill>
          <a:blip r:embed="rId3"/>
          <a:srcRect l="39335" r="1660" b="1613"/>
          <a:stretch>
            <a:fillRect/>
          </a:stretch>
        </p:blipFill>
        <p:spPr>
          <a:xfrm>
            <a:off x="4283968" y="339502"/>
            <a:ext cx="4536504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0000"/>
                </a:solidFill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dirty="0">
              <a:solidFill>
                <a:srgbClr val="FF0000"/>
              </a:solidFill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95536" y="1733203"/>
            <a:ext cx="388843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800" b="1" dirty="0" smtClean="0">
                <a:solidFill>
                  <a:srgbClr val="FF0000"/>
                </a:solidFill>
                <a:latin typeface="Oswald" pitchFamily="2" charset="-52"/>
              </a:rPr>
              <a:t>BEST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800" b="1" dirty="0" smtClean="0">
                <a:solidFill>
                  <a:srgbClr val="FF0000"/>
                </a:solidFill>
                <a:latin typeface="Oswald" pitchFamily="2" charset="-52"/>
              </a:rPr>
              <a:t>PRACTICES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cs typeface="Arial" pitchFamily="34" charset="0"/>
            </a:endParaRPr>
          </a:p>
        </p:txBody>
      </p:sp>
      <p:sp>
        <p:nvSpPr>
          <p:cNvPr id="12" name="Shape 93"/>
          <p:cNvSpPr txBox="1"/>
          <p:nvPr/>
        </p:nvSpPr>
        <p:spPr>
          <a:xfrm>
            <a:off x="6516216" y="339502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 smtClean="0">
                <a:solidFill>
                  <a:srgbClr val="FF0000"/>
                </a:solidFill>
                <a:latin typeface="Work Sans"/>
                <a:ea typeface="Work Sans"/>
                <a:cs typeface="Work Sans"/>
                <a:sym typeface="Work Sans"/>
              </a:rPr>
              <a:t>4</a:t>
            </a:r>
            <a:r>
              <a:rPr lang="en" sz="9600" b="1" dirty="0" smtClean="0">
                <a:solidFill>
                  <a:srgbClr val="FF0000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solidFill>
                <a:srgbClr val="FF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6516216" y="3579862"/>
            <a:ext cx="1944216" cy="1080120"/>
          </a:xfrm>
          <a:prstGeom prst="cloudCallout">
            <a:avLst>
              <a:gd name="adj1" fmla="val -22346"/>
              <a:gd name="adj2" fmla="val -121489"/>
            </a:avLst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Мы знаем, как будет лучше..</a:t>
            </a:r>
            <a:endParaRPr lang="ru-RU" dirty="0">
              <a:solidFill>
                <a:srgbClr val="FF0000"/>
              </a:solidFill>
              <a:latin typeface="v_BadaBoom BB" pitchFamily="34" charset="-128"/>
              <a:ea typeface="v_BadaBoom BB" pitchFamily="34" charset="-128"/>
            </a:endParaRPr>
          </a:p>
        </p:txBody>
      </p:sp>
      <p:pic>
        <p:nvPicPr>
          <p:cNvPr id="9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4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869150" y="923518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4800" dirty="0" smtClean="0">
                <a:latin typeface="Oswald" pitchFamily="2" charset="-52"/>
              </a:rPr>
              <a:t>КОМАНДНЫЙ ПОДХОД</a:t>
            </a:r>
            <a:endParaRPr sz="4800" dirty="0">
              <a:latin typeface="Oswald" pitchFamily="2" charset="-52"/>
            </a:endParaRPr>
          </a:p>
        </p:txBody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har char="■"/>
            </a:pPr>
            <a:r>
              <a:rPr lang="ru-RU" sz="2400" dirty="0" smtClean="0">
                <a:latin typeface="Oswald" pitchFamily="2" charset="-52"/>
              </a:rPr>
              <a:t>Все тестируют</a:t>
            </a:r>
          </a:p>
          <a:p>
            <a:pPr lvl="0">
              <a:buChar char="■"/>
            </a:pPr>
            <a:r>
              <a:rPr lang="ru-RU" sz="2400" dirty="0" smtClean="0">
                <a:latin typeface="Oswald" pitchFamily="2" charset="-52"/>
              </a:rPr>
              <a:t>Обратная связь UX во время разработки</a:t>
            </a:r>
          </a:p>
          <a:p>
            <a:pPr lvl="0">
              <a:buChar char="■"/>
            </a:pPr>
            <a:r>
              <a:rPr lang="ru-RU" sz="2400" dirty="0" smtClean="0">
                <a:latin typeface="Oswald" pitchFamily="2" charset="-52"/>
              </a:rPr>
              <a:t>Вся команда, а не только рабочая группа</a:t>
            </a:r>
          </a:p>
          <a:p>
            <a:pPr lvl="0">
              <a:buChar char="■"/>
            </a:pPr>
            <a:r>
              <a:rPr lang="ru-RU" sz="2400" dirty="0" smtClean="0">
                <a:latin typeface="Oswald" pitchFamily="2" charset="-52"/>
              </a:rPr>
              <a:t>Частые статус встречи</a:t>
            </a:r>
            <a:endParaRPr sz="2400" dirty="0">
              <a:latin typeface="Oswald" pitchFamily="2" charset="-52"/>
            </a:endParaRPr>
          </a:p>
        </p:txBody>
      </p:sp>
      <p:grpSp>
        <p:nvGrpSpPr>
          <p:cNvPr id="2" name="Shape 352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  <a:solidFill>
            <a:srgbClr val="FF0000"/>
          </a:solidFill>
        </p:grpSpPr>
        <p:sp>
          <p:nvSpPr>
            <p:cNvPr id="353" name="Shape 353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Shape 35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pic>
        <p:nvPicPr>
          <p:cNvPr id="1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1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  <p:pic>
        <p:nvPicPr>
          <p:cNvPr id="14" name="Рисунок 13" descr="580b585b2edbce24c47b294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2715766"/>
            <a:ext cx="2352303" cy="2016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797142" y="1059582"/>
            <a:ext cx="6799194" cy="26642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4800" dirty="0" smtClean="0">
                <a:latin typeface="Oswald" pitchFamily="2" charset="-52"/>
              </a:rPr>
              <a:t>АДАПТАЦИЯ</a:t>
            </a:r>
            <a:r>
              <a:rPr lang="en-US" sz="4800" dirty="0" smtClean="0">
                <a:latin typeface="Oswald" pitchFamily="2" charset="-52"/>
              </a:rPr>
              <a:t> </a:t>
            </a:r>
            <a:r>
              <a:rPr lang="ru-RU" sz="4800" dirty="0" smtClean="0">
                <a:latin typeface="Oswald" pitchFamily="2" charset="-52"/>
              </a:rPr>
              <a:t>ТРЕБОВАНИЙ</a:t>
            </a:r>
            <a:endParaRPr sz="4800" dirty="0">
              <a:latin typeface="Oswald" pitchFamily="2" charset="-52"/>
            </a:endParaRPr>
          </a:p>
        </p:txBody>
      </p:sp>
      <p:grpSp>
        <p:nvGrpSpPr>
          <p:cNvPr id="2" name="Shape 363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  <a:solidFill>
            <a:srgbClr val="FF0000"/>
          </a:solidFill>
        </p:grpSpPr>
        <p:sp>
          <p:nvSpPr>
            <p:cNvPr id="364" name="Shape 364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Shape 36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  <p:pic>
        <p:nvPicPr>
          <p:cNvPr id="9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0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  <p:pic>
        <p:nvPicPr>
          <p:cNvPr id="11" name="Рисунок 10" descr="blood-photo-png-39819.png"/>
          <p:cNvPicPr>
            <a:picLocks noChangeAspect="1"/>
          </p:cNvPicPr>
          <p:nvPr/>
        </p:nvPicPr>
        <p:blipFill>
          <a:blip r:embed="rId5"/>
          <a:srcRect l="59512" b="38401"/>
          <a:stretch>
            <a:fillRect/>
          </a:stretch>
        </p:blipFill>
        <p:spPr>
          <a:xfrm>
            <a:off x="7236296" y="1347614"/>
            <a:ext cx="105993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blood-photo-png-39819.png"/>
          <p:cNvPicPr>
            <a:picLocks noChangeAspect="1"/>
          </p:cNvPicPr>
          <p:nvPr/>
        </p:nvPicPr>
        <p:blipFill>
          <a:blip r:embed="rId3"/>
          <a:srcRect l="9742" r="32496" b="8001"/>
          <a:stretch>
            <a:fillRect/>
          </a:stretch>
        </p:blipFill>
        <p:spPr>
          <a:xfrm>
            <a:off x="6876256" y="1275606"/>
            <a:ext cx="1446411" cy="2880320"/>
          </a:xfrm>
          <a:prstGeom prst="rect">
            <a:avLst/>
          </a:prstGeom>
        </p:spPr>
      </p:pic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827584" y="915566"/>
            <a:ext cx="6727186" cy="23762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4800" dirty="0" smtClean="0">
                <a:latin typeface="Oswald" pitchFamily="2" charset="-52"/>
              </a:rPr>
              <a:t>ФОКУС</a:t>
            </a:r>
            <a:r>
              <a:rPr lang="en-US" sz="4800" dirty="0" smtClean="0">
                <a:latin typeface="Oswald" pitchFamily="2" charset="-52"/>
              </a:rPr>
              <a:t/>
            </a:r>
            <a:br>
              <a:rPr lang="en-US" sz="4800" dirty="0" smtClean="0">
                <a:latin typeface="Oswald" pitchFamily="2" charset="-52"/>
              </a:rPr>
            </a:br>
            <a:r>
              <a:rPr lang="ru-RU" sz="4800" dirty="0" smtClean="0">
                <a:latin typeface="Oswald" pitchFamily="2" charset="-52"/>
              </a:rPr>
              <a:t/>
            </a:r>
            <a:br>
              <a:rPr lang="ru-RU" sz="4800" dirty="0" smtClean="0">
                <a:latin typeface="Oswald" pitchFamily="2" charset="-52"/>
              </a:rPr>
            </a:br>
            <a:endParaRPr sz="2400" dirty="0">
              <a:latin typeface="Oswald" pitchFamily="2" charset="-52"/>
            </a:endParaRPr>
          </a:p>
        </p:txBody>
      </p:sp>
      <p:grpSp>
        <p:nvGrpSpPr>
          <p:cNvPr id="2" name="Shape 374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  <a:solidFill>
            <a:srgbClr val="FF0000"/>
          </a:solidFill>
        </p:grpSpPr>
        <p:sp>
          <p:nvSpPr>
            <p:cNvPr id="375" name="Shape 375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pic>
        <p:nvPicPr>
          <p:cNvPr id="9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0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  <p:sp>
        <p:nvSpPr>
          <p:cNvPr id="12" name="Shape 351"/>
          <p:cNvSpPr txBox="1">
            <a:spLocks noGrp="1"/>
          </p:cNvSpPr>
          <p:nvPr>
            <p:ph type="body" idx="1"/>
          </p:nvPr>
        </p:nvSpPr>
        <p:spPr>
          <a:xfrm>
            <a:off x="971600" y="1923678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har char="■"/>
            </a:pPr>
            <a:r>
              <a:rPr lang="ru-RU" sz="2400" dirty="0" smtClean="0">
                <a:latin typeface="Oswald" pitchFamily="2" charset="-52"/>
              </a:rPr>
              <a:t>ЧЕК ЛИСТЫ</a:t>
            </a:r>
            <a:endParaRPr lang="en-US" sz="2400" dirty="0" smtClean="0">
              <a:latin typeface="Oswald" pitchFamily="2" charset="-52"/>
            </a:endParaRPr>
          </a:p>
          <a:p>
            <a:pPr lvl="0">
              <a:buChar char="■"/>
            </a:pPr>
            <a:r>
              <a:rPr lang="ru-RU" sz="2400" dirty="0" smtClean="0">
                <a:latin typeface="Oswald" pitchFamily="2" charset="-52"/>
              </a:rPr>
              <a:t>ДНЕВНОЙ ПЛАН</a:t>
            </a:r>
            <a:endParaRPr sz="2400" dirty="0">
              <a:latin typeface="Oswald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pic>
        <p:nvPicPr>
          <p:cNvPr id="9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0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  <p:pic>
        <p:nvPicPr>
          <p:cNvPr id="12" name="Рисунок 11" descr="Screenshot_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555526"/>
            <a:ext cx="6356185" cy="40342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403648" y="3579862"/>
            <a:ext cx="6336704" cy="936104"/>
          </a:xfrm>
        </p:spPr>
        <p:txBody>
          <a:bodyPr anchor="ctr"/>
          <a:lstStyle/>
          <a:p>
            <a:pPr algn="ctr"/>
            <a:r>
              <a:rPr lang="ru-RU" sz="6600" b="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Вот и все..</a:t>
            </a:r>
            <a:endParaRPr lang="ru-RU" sz="6600" b="0" dirty="0">
              <a:solidFill>
                <a:srgbClr val="FF0000"/>
              </a:solidFill>
              <a:latin typeface="v_BadaBoom BB" pitchFamily="34" charset="-128"/>
              <a:ea typeface="v_BadaBoom B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lh5.googleusercontent.com/nQ8qhuIrhrwk6jAWI11fulpeM2HdwJ3qLMrufXtMXVAazP-ojWsx71343NntY6tA25FFGawBr9eCC-r-tRG8xX56WZXfztI7gPPlTT7BV3iKAQl14nCVMmAr_i5QOwbxARSYFaf4iH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056" y="411510"/>
            <a:ext cx="3672408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95536" y="555526"/>
            <a:ext cx="4608512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4800" b="1" dirty="0" smtClean="0">
                <a:latin typeface="Oswald" pitchFamily="2" charset="-52"/>
                <a:ea typeface="Segoe UI Black" pitchFamily="34" charset="0"/>
                <a:cs typeface="Segoe UI Black" pitchFamily="34" charset="0"/>
              </a:rPr>
              <a:t>Обо мне</a:t>
            </a:r>
            <a:endParaRPr lang="en-US" sz="4800" b="1" dirty="0" smtClean="0">
              <a:latin typeface="Oswald" pitchFamily="2" charset="-52"/>
              <a:ea typeface="Segoe UI Black" pitchFamily="34" charset="0"/>
              <a:cs typeface="Segoe UI Black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ea typeface="Segoe UI Black" pitchFamily="34" charset="0"/>
              <a:cs typeface="Segoe UI Black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3200" b="1" dirty="0" smtClean="0">
                <a:latin typeface="Oswald" pitchFamily="2" charset="-52"/>
                <a:ea typeface="Segoe UI Black" pitchFamily="34" charset="0"/>
                <a:cs typeface="Segoe UI Black" pitchFamily="34" charset="0"/>
              </a:rPr>
              <a:t>Игорь </a:t>
            </a:r>
            <a:r>
              <a:rPr lang="ru-RU" sz="3200" b="1" dirty="0" err="1" smtClean="0">
                <a:latin typeface="Oswald" pitchFamily="2" charset="-52"/>
                <a:ea typeface="Segoe UI Black" pitchFamily="34" charset="0"/>
                <a:cs typeface="Segoe UI Black" pitchFamily="34" charset="0"/>
              </a:rPr>
              <a:t>Гольдшмидт</a:t>
            </a:r>
            <a:endParaRPr lang="en-US" sz="3200" b="1" dirty="0" smtClean="0">
              <a:latin typeface="Oswald" pitchFamily="2" charset="-52"/>
              <a:ea typeface="Segoe UI Black" pitchFamily="34" charset="0"/>
              <a:cs typeface="Segoe UI Black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swald" pitchFamily="2" charset="-52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QA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Engineer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 @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Oswald" pitchFamily="2" charset="-52"/>
                <a:cs typeface="Arial" pitchFamily="34" charset="0"/>
              </a:rPr>
              <a:t>Gett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swald" pitchFamily="2" charset="-52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Testing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Geek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Quality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Freak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Test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community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activist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swald" pitchFamily="2" charset="-52"/>
                <a:cs typeface="Arial" pitchFamily="34" charset="0"/>
              </a:rPr>
              <a:t>Blogger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cs typeface="Arial" pitchFamily="34" charset="0"/>
            </a:endParaRPr>
          </a:p>
        </p:txBody>
      </p:sp>
      <p:pic>
        <p:nvPicPr>
          <p:cNvPr id="5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6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reenshot_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22" y="411510"/>
            <a:ext cx="4640204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139952" y="2355726"/>
            <a:ext cx="4824536" cy="23762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6000" b="0" spc="3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Когда</a:t>
            </a:r>
            <a:r>
              <a:rPr lang="en-US" sz="7200" b="0" spc="3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/>
            </a:r>
            <a:br>
              <a:rPr lang="en-US" sz="7200" b="0" spc="3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</a:br>
            <a:r>
              <a:rPr lang="en-US" sz="3600" b="0" spc="3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QA Estimation failed?</a:t>
            </a:r>
            <a:endParaRPr sz="7200" b="0" spc="300" dirty="0">
              <a:solidFill>
                <a:srgbClr val="FF0000"/>
              </a:solidFill>
              <a:latin typeface="v_BadaBoom BB" pitchFamily="34" charset="-128"/>
              <a:ea typeface="v_BadaBoom BB" pitchFamily="34" charset="-128"/>
            </a:endParaRPr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0000"/>
                </a:solidFill>
              </a:rPr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7" y="1563638"/>
            <a:ext cx="37444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Oswald" pitchFamily="2" charset="-52"/>
              </a:rPr>
              <a:t>А ЧТО ВЫ</a:t>
            </a:r>
            <a:endParaRPr lang="en-US" sz="6600" b="1" dirty="0" smtClean="0">
              <a:solidFill>
                <a:srgbClr val="FF0000"/>
              </a:solidFill>
              <a:latin typeface="Oswald" pitchFamily="2" charset="-52"/>
            </a:endParaRPr>
          </a:p>
          <a:p>
            <a:r>
              <a:rPr lang="ru-RU" sz="6600" b="1" dirty="0" smtClean="0">
                <a:solidFill>
                  <a:srgbClr val="FF0000"/>
                </a:solidFill>
                <a:latin typeface="Oswald" pitchFamily="2" charset="-52"/>
                <a:ea typeface="v_BadaBoom BB" pitchFamily="34" charset="-128"/>
              </a:rPr>
              <a:t>ДЕЛАЕТЕ</a:t>
            </a:r>
            <a:r>
              <a:rPr lang="en-US" sz="6600" b="1" dirty="0" smtClean="0">
                <a:solidFill>
                  <a:srgbClr val="FF0000"/>
                </a:solidFill>
                <a:latin typeface="Oswald" pitchFamily="2" charset="-52"/>
                <a:ea typeface="v_BadaBoom BB" pitchFamily="34" charset="-128"/>
              </a:rPr>
              <a:t>?</a:t>
            </a:r>
            <a:endParaRPr lang="ru-RU" sz="6600" b="1" dirty="0">
              <a:latin typeface="Oswald" pitchFamily="2" charset="-52"/>
            </a:endParaRPr>
          </a:p>
        </p:txBody>
      </p:sp>
      <p:pic>
        <p:nvPicPr>
          <p:cNvPr id="1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1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ctrTitle" idx="4294967295"/>
          </p:nvPr>
        </p:nvSpPr>
        <p:spPr>
          <a:xfrm>
            <a:off x="395536" y="411510"/>
            <a:ext cx="4538464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6600" dirty="0" smtClean="0">
                <a:solidFill>
                  <a:srgbClr val="FF0000"/>
                </a:solidFill>
                <a:latin typeface="Oswald" pitchFamily="2" charset="-52"/>
              </a:rPr>
              <a:t>СПАСИБО</a:t>
            </a:r>
            <a:endParaRPr sz="6600" dirty="0">
              <a:solidFill>
                <a:srgbClr val="FF0000"/>
              </a:solidFill>
              <a:latin typeface="Oswald" pitchFamily="2" charset="-52"/>
            </a:endParaRPr>
          </a:p>
        </p:txBody>
      </p:sp>
      <p:sp>
        <p:nvSpPr>
          <p:cNvPr id="385" name="Shape 385"/>
          <p:cNvSpPr txBox="1">
            <a:spLocks noGrp="1"/>
          </p:cNvSpPr>
          <p:nvPr>
            <p:ph type="subTitle" idx="4294967295"/>
          </p:nvPr>
        </p:nvSpPr>
        <p:spPr>
          <a:xfrm>
            <a:off x="685800" y="1923678"/>
            <a:ext cx="3238128" cy="20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Oswald" pitchFamily="2" charset="-52"/>
              </a:rPr>
              <a:t>Вопросы?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dirty="0" smtClean="0">
                <a:solidFill>
                  <a:schemeClr val="tx1"/>
                </a:solidFill>
                <a:latin typeface="Oswald" pitchFamily="2" charset="-52"/>
              </a:rPr>
              <a:t>Со мной можно связаться 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>
                <a:latin typeface="Oswald" pitchFamily="2" charset="-52"/>
              </a:rPr>
              <a:t>       @</a:t>
            </a:r>
            <a:r>
              <a:rPr lang="en" dirty="0">
                <a:latin typeface="Oswald" pitchFamily="2" charset="-52"/>
              </a:rPr>
              <a:t>Igor Goldshmidt</a:t>
            </a:r>
            <a:endParaRPr dirty="0">
              <a:latin typeface="Oswald" pitchFamily="2" charset="-52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latin typeface="Oswald" pitchFamily="2" charset="-52"/>
              </a:rPr>
              <a:t>      </a:t>
            </a:r>
            <a:r>
              <a:rPr lang="en" dirty="0" smtClean="0">
                <a:latin typeface="Oswald" pitchFamily="2" charset="-52"/>
              </a:rPr>
              <a:t> @</a:t>
            </a:r>
            <a:r>
              <a:rPr lang="en" dirty="0">
                <a:latin typeface="Oswald" pitchFamily="2" charset="-52"/>
              </a:rPr>
              <a:t>IgorGolds</a:t>
            </a:r>
            <a:endParaRPr dirty="0">
              <a:latin typeface="Oswald" pitchFamily="2" charset="-52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latin typeface="Oswald" pitchFamily="2" charset="-52"/>
              </a:rPr>
              <a:t>      </a:t>
            </a:r>
            <a:r>
              <a:rPr lang="en" dirty="0" smtClean="0">
                <a:latin typeface="Oswald" pitchFamily="2" charset="-52"/>
              </a:rPr>
              <a:t> iggmaster.com</a:t>
            </a:r>
            <a:endParaRPr dirty="0">
              <a:latin typeface="Oswald" pitchFamily="2" charset="-52"/>
            </a:endParaRPr>
          </a:p>
        </p:txBody>
      </p:sp>
      <p:sp>
        <p:nvSpPr>
          <p:cNvPr id="386" name="Shape 38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pic>
        <p:nvPicPr>
          <p:cNvPr id="387" name="Shape 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50" y="2762830"/>
            <a:ext cx="337400" cy="3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250" y="3520880"/>
            <a:ext cx="337400" cy="3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250" y="3141855"/>
            <a:ext cx="337400" cy="3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Screenshot_8.png"/>
          <p:cNvPicPr>
            <a:picLocks noChangeAspect="1"/>
          </p:cNvPicPr>
          <p:nvPr/>
        </p:nvPicPr>
        <p:blipFill>
          <a:blip r:embed="rId6"/>
          <a:srcRect l="32152"/>
          <a:stretch>
            <a:fillRect/>
          </a:stretch>
        </p:blipFill>
        <p:spPr>
          <a:xfrm>
            <a:off x="4067944" y="411510"/>
            <a:ext cx="4710524" cy="4390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sbt2j1pr3397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54427">
            <a:off x="4476403" y="2173167"/>
            <a:ext cx="567671" cy="352944"/>
          </a:xfrm>
          <a:prstGeom prst="rect">
            <a:avLst/>
          </a:prstGeom>
        </p:spPr>
      </p:pic>
      <p:pic>
        <p:nvPicPr>
          <p:cNvPr id="13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4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147814"/>
            <a:ext cx="3220290" cy="1619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244408" y="444395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/>
          </a:p>
        </p:txBody>
      </p:sp>
      <p:pic>
        <p:nvPicPr>
          <p:cNvPr id="70658" name="Picture 2" descr="C:\Users\IgorG\Desktop\logo-get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656" y="627534"/>
            <a:ext cx="3024336" cy="1411750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411510"/>
            <a:ext cx="3220290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83568" y="2571750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Oswald" pitchFamily="2" charset="-52"/>
              </a:rPr>
              <a:t>У нас есть</a:t>
            </a:r>
            <a:r>
              <a:rPr lang="en-US" sz="3600" b="1" dirty="0" smtClean="0">
                <a:solidFill>
                  <a:schemeClr val="tx1"/>
                </a:solidFill>
                <a:latin typeface="Oswald" pitchFamily="2" charset="-52"/>
              </a:rPr>
              <a:t>:</a:t>
            </a:r>
            <a:r>
              <a:rPr lang="ru-RU" sz="3600" b="1" dirty="0" smtClean="0">
                <a:solidFill>
                  <a:schemeClr val="tx1"/>
                </a:solidFill>
                <a:latin typeface="Oswald" pitchFamily="2" charset="-52"/>
              </a:rPr>
              <a:t> </a:t>
            </a:r>
            <a:endParaRPr lang="en-US" sz="3600" b="1" dirty="0" smtClean="0">
              <a:solidFill>
                <a:schemeClr val="tx1"/>
              </a:solidFill>
              <a:latin typeface="Oswald" pitchFamily="2" charset="-52"/>
            </a:endParaRPr>
          </a:p>
          <a:p>
            <a:pPr marL="0" lvl="0" indent="0">
              <a:buNone/>
            </a:pPr>
            <a:r>
              <a:rPr lang="en-US" sz="3600" b="1" dirty="0" err="1" smtClean="0">
                <a:solidFill>
                  <a:schemeClr val="tx1"/>
                </a:solidFill>
                <a:latin typeface="Oswald" pitchFamily="2" charset="-52"/>
              </a:rPr>
              <a:t>RnD</a:t>
            </a:r>
            <a:r>
              <a:rPr lang="ru-RU" sz="3600" b="1" dirty="0" smtClean="0">
                <a:solidFill>
                  <a:schemeClr val="tx1"/>
                </a:solidFill>
                <a:latin typeface="Oswald" pitchFamily="2" charset="-52"/>
              </a:rPr>
              <a:t> офис в Москве</a:t>
            </a:r>
            <a:endParaRPr lang="en-US" sz="3600" b="1" dirty="0" smtClean="0">
              <a:solidFill>
                <a:schemeClr val="tx1"/>
              </a:solidFill>
              <a:latin typeface="Oswald" pitchFamily="2" charset="-52"/>
            </a:endParaRPr>
          </a:p>
          <a:p>
            <a:pPr marL="0" lv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Oswald" pitchFamily="2" charset="-52"/>
              </a:rPr>
              <a:t>AI + Machine Learning</a:t>
            </a:r>
            <a:r>
              <a:rPr lang="ru-RU" sz="3600" b="1" dirty="0" smtClean="0">
                <a:solidFill>
                  <a:srgbClr val="FF0000"/>
                </a:solidFill>
                <a:latin typeface="Oswald" pitchFamily="2" charset="-52"/>
              </a:rPr>
              <a:t> </a:t>
            </a:r>
            <a:endParaRPr lang="ru-RU" sz="3600" dirty="0" smtClean="0">
              <a:solidFill>
                <a:srgbClr val="FF0000"/>
              </a:solidFill>
              <a:latin typeface="Oswald" pitchFamily="2" charset="-52"/>
            </a:endParaRPr>
          </a:p>
        </p:txBody>
      </p:sp>
      <p:pic>
        <p:nvPicPr>
          <p:cNvPr id="1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1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:\Users\IgorG\Desktop\SinCity\13904539_6234c91fdfe69b70c7c50bcf517f8f63_1280re0.jpg"/>
          <p:cNvPicPr>
            <a:picLocks noChangeAspect="1" noChangeArrowheads="1"/>
          </p:cNvPicPr>
          <p:nvPr/>
        </p:nvPicPr>
        <p:blipFill>
          <a:blip r:embed="rId3"/>
          <a:srcRect l="26795" r="21121" b="418"/>
          <a:stretch>
            <a:fillRect/>
          </a:stretch>
        </p:blipFill>
        <p:spPr bwMode="auto">
          <a:xfrm>
            <a:off x="4644008" y="411510"/>
            <a:ext cx="4084243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0000"/>
                </a:solidFill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>
              <a:solidFill>
                <a:srgbClr val="FF0000"/>
              </a:solidFill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95536" y="987574"/>
            <a:ext cx="4176464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4800" b="1" dirty="0" smtClean="0">
                <a:solidFill>
                  <a:srgbClr val="FF0000"/>
                </a:solidFill>
                <a:latin typeface="Oswald" pitchFamily="2" charset="-52"/>
              </a:rPr>
              <a:t>НАШ ГЕРОЙ</a:t>
            </a:r>
            <a:r>
              <a:rPr lang="en-US" sz="4800" b="1" dirty="0" smtClean="0">
                <a:solidFill>
                  <a:srgbClr val="FF0000"/>
                </a:solidFill>
                <a:latin typeface="Oswald" pitchFamily="2" charset="-52"/>
              </a:rPr>
              <a:t>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4800" b="1" dirty="0" smtClean="0">
              <a:solidFill>
                <a:srgbClr val="FF0000"/>
              </a:solidFill>
              <a:latin typeface="Oswald" pitchFamily="2" charset="-52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4800" b="1" dirty="0" smtClean="0">
                <a:solidFill>
                  <a:schemeClr val="tx1"/>
                </a:solidFill>
                <a:latin typeface="Oswald" pitchFamily="2" charset="-52"/>
                <a:cs typeface="Arial" pitchFamily="34" charset="0"/>
              </a:rPr>
              <a:t>МАРВ</a:t>
            </a:r>
            <a:endParaRPr lang="en-US" sz="4800" b="1" dirty="0" smtClean="0">
              <a:solidFill>
                <a:schemeClr val="tx1"/>
              </a:solidFill>
              <a:latin typeface="Oswald" pitchFamily="2" charset="-52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b="1" dirty="0" smtClean="0">
              <a:solidFill>
                <a:schemeClr val="tx1"/>
              </a:solidFill>
              <a:latin typeface="Oswald" pitchFamily="2" charset="-52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  <a:t>QA Engineer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649029">
            <a:off x="3396945" y="3167330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AGILE</a:t>
            </a:r>
            <a:endParaRPr lang="ru-RU" sz="2400" dirty="0">
              <a:solidFill>
                <a:srgbClr val="FF0000"/>
              </a:solidFill>
              <a:latin typeface="v_BadaBoom BB" pitchFamily="34" charset="-128"/>
              <a:ea typeface="v_BadaBoom BB" pitchFamily="34" charset="-128"/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4644008" y="411510"/>
            <a:ext cx="1656184" cy="1008112"/>
          </a:xfrm>
          <a:prstGeom prst="cloudCallout">
            <a:avLst>
              <a:gd name="adj1" fmla="val 52534"/>
              <a:gd name="adj2" fmla="val 41729"/>
            </a:avLst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За качество</a:t>
            </a:r>
            <a:r>
              <a:rPr lang="en-US" sz="18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..</a:t>
            </a:r>
            <a:r>
              <a:rPr lang="ru-RU" sz="18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 </a:t>
            </a:r>
            <a:endParaRPr lang="en-US" sz="1800" dirty="0" smtClean="0">
              <a:solidFill>
                <a:srgbClr val="FF0000"/>
              </a:solidFill>
              <a:latin typeface="v_BadaBoom BB" pitchFamily="34" charset="-128"/>
              <a:ea typeface="v_BadaBoom BB" pitchFamily="34" charset="-128"/>
            </a:endParaRPr>
          </a:p>
          <a:p>
            <a:r>
              <a:rPr lang="ru-RU" sz="18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порву</a:t>
            </a:r>
            <a:r>
              <a:rPr lang="en-US" sz="1800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…</a:t>
            </a:r>
            <a:endParaRPr lang="ru-RU" sz="1800" dirty="0">
              <a:solidFill>
                <a:srgbClr val="FF0000"/>
              </a:solidFill>
              <a:latin typeface="v_BadaBoom BB" pitchFamily="34" charset="-128"/>
              <a:ea typeface="v_BadaBoom BB" pitchFamily="34" charset="-128"/>
            </a:endParaRPr>
          </a:p>
        </p:txBody>
      </p:sp>
      <p:pic>
        <p:nvPicPr>
          <p:cNvPr id="12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3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1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 l="6604" r="32075"/>
          <a:stretch>
            <a:fillRect/>
          </a:stretch>
        </p:blipFill>
        <p:spPr bwMode="auto">
          <a:xfrm>
            <a:off x="4644008" y="411510"/>
            <a:ext cx="4104456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0000"/>
                </a:solidFill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>
              <a:solidFill>
                <a:srgbClr val="FF0000"/>
              </a:solidFill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95536" y="1419622"/>
            <a:ext cx="417646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800" b="1" dirty="0" smtClean="0">
                <a:solidFill>
                  <a:srgbClr val="FF0000"/>
                </a:solidFill>
                <a:latin typeface="Oswald" pitchFamily="2" charset="-52"/>
              </a:rPr>
              <a:t>QA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800" b="1" dirty="0" smtClean="0">
                <a:solidFill>
                  <a:srgbClr val="FF0000"/>
                </a:solidFill>
                <a:latin typeface="Oswald" pitchFamily="2" charset="-52"/>
              </a:rPr>
              <a:t>ESTIMATION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4000" b="1" dirty="0" smtClean="0">
                <a:solidFill>
                  <a:schemeClr val="tx1"/>
                </a:solidFill>
                <a:latin typeface="Oswald" pitchFamily="2" charset="-52"/>
              </a:rPr>
              <a:t>в процессе разработки</a:t>
            </a:r>
            <a:endParaRPr lang="en-US" sz="4000" b="1" dirty="0" smtClean="0">
              <a:solidFill>
                <a:schemeClr val="tx1"/>
              </a:solidFill>
              <a:latin typeface="Oswald" pitchFamily="2" charset="-52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4800" b="1" dirty="0" smtClean="0">
              <a:solidFill>
                <a:srgbClr val="FF0000"/>
              </a:solidFill>
              <a:latin typeface="Oswald" pitchFamily="2" charset="-5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 pitchFamily="2" charset="-52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swald" pitchFamily="2" charset="-52"/>
              <a:cs typeface="Arial" pitchFamily="34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4860032" y="3651870"/>
            <a:ext cx="1656183" cy="864096"/>
          </a:xfrm>
          <a:prstGeom prst="cloudCallout">
            <a:avLst>
              <a:gd name="adj1" fmla="val -27"/>
              <a:gd name="adj2" fmla="val -156369"/>
            </a:avLst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FF0000"/>
                </a:solidFill>
                <a:latin typeface="v_BadaBoom BB" pitchFamily="34" charset="-128"/>
                <a:ea typeface="v_BadaBoom BB" pitchFamily="34" charset="-128"/>
              </a:rPr>
              <a:t>Я выясню, как это произошло...</a:t>
            </a:r>
            <a:endParaRPr lang="ru-RU" dirty="0">
              <a:solidFill>
                <a:srgbClr val="FF0000"/>
              </a:solidFill>
              <a:latin typeface="v_BadaBoom BB" pitchFamily="34" charset="-128"/>
              <a:ea typeface="v_BadaBoom BB" pitchFamily="34" charset="-128"/>
            </a:endParaRPr>
          </a:p>
        </p:txBody>
      </p:sp>
      <p:sp>
        <p:nvSpPr>
          <p:cNvPr id="12" name="Shape 93"/>
          <p:cNvSpPr txBox="1"/>
          <p:nvPr/>
        </p:nvSpPr>
        <p:spPr>
          <a:xfrm>
            <a:off x="6516216" y="339502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 dirty="0">
                <a:solidFill>
                  <a:srgbClr val="FF0000"/>
                </a:solidFill>
                <a:latin typeface="Work Sans"/>
                <a:ea typeface="Work Sans"/>
                <a:cs typeface="Work Sans"/>
                <a:sym typeface="Work Sans"/>
              </a:rPr>
              <a:t>1</a:t>
            </a:r>
            <a:r>
              <a:rPr lang="en" sz="9600" b="1" dirty="0">
                <a:solidFill>
                  <a:srgbClr val="FF0000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 dirty="0">
              <a:solidFill>
                <a:srgbClr val="FF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3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4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19" name="Shape 79"/>
          <p:cNvSpPr txBox="1">
            <a:spLocks noGrp="1"/>
          </p:cNvSpPr>
          <p:nvPr>
            <p:ph type="title"/>
          </p:nvPr>
        </p:nvSpPr>
        <p:spPr>
          <a:xfrm>
            <a:off x="611560" y="41151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4400" dirty="0" smtClean="0">
                <a:solidFill>
                  <a:schemeClr val="tx1"/>
                </a:solidFill>
                <a:latin typeface="Oswald" pitchFamily="2" charset="-52"/>
              </a:rPr>
              <a:t>Процесс </a:t>
            </a:r>
            <a:r>
              <a:rPr lang="en-US" sz="4400" dirty="0" smtClean="0">
                <a:solidFill>
                  <a:schemeClr val="tx1"/>
                </a:solidFill>
                <a:latin typeface="Oswald" pitchFamily="2" charset="-52"/>
              </a:rPr>
              <a:t/>
            </a:r>
            <a:br>
              <a:rPr lang="en-US" sz="4400" dirty="0" smtClean="0">
                <a:solidFill>
                  <a:schemeClr val="tx1"/>
                </a:solidFill>
                <a:latin typeface="Oswald" pitchFamily="2" charset="-52"/>
              </a:rPr>
            </a:br>
            <a:r>
              <a:rPr lang="ru-RU" sz="4400" dirty="0" smtClean="0">
                <a:solidFill>
                  <a:schemeClr val="tx1"/>
                </a:solidFill>
                <a:latin typeface="Oswald" pitchFamily="2" charset="-52"/>
              </a:rPr>
              <a:t>Разработки</a:t>
            </a:r>
            <a:endParaRPr sz="4400" dirty="0"/>
          </a:p>
        </p:txBody>
      </p:sp>
      <p:sp>
        <p:nvSpPr>
          <p:cNvPr id="20" name="Shape 80"/>
          <p:cNvSpPr/>
          <p:nvPr/>
        </p:nvSpPr>
        <p:spPr>
          <a:xfrm>
            <a:off x="1005025" y="2214050"/>
            <a:ext cx="2555400" cy="13251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2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Предварительное планирование</a:t>
            </a:r>
            <a:endParaRPr sz="22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1" name="Shape 81"/>
          <p:cNvSpPr/>
          <p:nvPr/>
        </p:nvSpPr>
        <p:spPr>
          <a:xfrm>
            <a:off x="3221095" y="2214050"/>
            <a:ext cx="2604600" cy="13251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0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Планирование</a:t>
            </a:r>
            <a:endParaRPr sz="20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22" name="Shape 82"/>
          <p:cNvSpPr/>
          <p:nvPr/>
        </p:nvSpPr>
        <p:spPr>
          <a:xfrm>
            <a:off x="5486307" y="2214050"/>
            <a:ext cx="2604600" cy="13251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Разработка</a:t>
            </a:r>
            <a:endParaRPr sz="24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 algn="ctr"/>
            <a:r>
              <a:rPr lang="ru-RU" sz="1100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Включая</a:t>
            </a:r>
            <a:r>
              <a:rPr lang="en-US" sz="1100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QA</a:t>
            </a:r>
            <a:r>
              <a:rPr lang="en-US" sz="1100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 </a:t>
            </a:r>
            <a:r>
              <a:rPr lang="ru-RU" sz="1100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мероприятия</a:t>
            </a:r>
            <a:endParaRPr sz="1100" b="1" dirty="0">
              <a:solidFill>
                <a:srgbClr val="FF0000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grpSp>
        <p:nvGrpSpPr>
          <p:cNvPr id="23" name="Shape 83"/>
          <p:cNvGrpSpPr/>
          <p:nvPr/>
        </p:nvGrpSpPr>
        <p:grpSpPr>
          <a:xfrm>
            <a:off x="7232180" y="711728"/>
            <a:ext cx="1187144" cy="878332"/>
            <a:chOff x="5255200" y="3006475"/>
            <a:chExt cx="511700" cy="378575"/>
          </a:xfrm>
        </p:grpSpPr>
        <p:sp>
          <p:nvSpPr>
            <p:cNvPr id="24" name="Shape 84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85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Shape 87"/>
          <p:cNvSpPr txBox="1">
            <a:spLocks/>
          </p:cNvSpPr>
          <p:nvPr/>
        </p:nvSpPr>
        <p:spPr>
          <a:xfrm>
            <a:off x="3692750" y="3590350"/>
            <a:ext cx="2401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Oswald" pitchFamily="2" charset="-52"/>
                <a:ea typeface="Work Sans"/>
                <a:cs typeface="Work Sans"/>
                <a:sym typeface="Work Sans"/>
              </a:rPr>
              <a:t>QA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Oswald" pitchFamily="2" charset="-52"/>
                <a:ea typeface="Work Sans"/>
                <a:cs typeface="Work Sans"/>
                <a:sym typeface="Work Sans"/>
              </a:rPr>
              <a:t>Estimation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grpSp>
        <p:nvGrpSpPr>
          <p:cNvPr id="27" name="Shape 88"/>
          <p:cNvGrpSpPr/>
          <p:nvPr/>
        </p:nvGrpSpPr>
        <p:grpSpPr>
          <a:xfrm>
            <a:off x="3326477" y="3615344"/>
            <a:ext cx="406984" cy="529296"/>
            <a:chOff x="1246775" y="910975"/>
            <a:chExt cx="439650" cy="523900"/>
          </a:xfrm>
        </p:grpSpPr>
        <p:sp>
          <p:nvSpPr>
            <p:cNvPr id="28" name="Shape 89"/>
            <p:cNvSpPr/>
            <p:nvPr/>
          </p:nvSpPr>
          <p:spPr>
            <a:xfrm>
              <a:off x="1246775" y="970800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6" y="25"/>
                  </a:lnTo>
                  <a:lnTo>
                    <a:pt x="489" y="50"/>
                  </a:lnTo>
                  <a:lnTo>
                    <a:pt x="343" y="123"/>
                  </a:lnTo>
                  <a:lnTo>
                    <a:pt x="220" y="221"/>
                  </a:lnTo>
                  <a:lnTo>
                    <a:pt x="123" y="318"/>
                  </a:lnTo>
                  <a:lnTo>
                    <a:pt x="74" y="465"/>
                  </a:lnTo>
                  <a:lnTo>
                    <a:pt x="25" y="587"/>
                  </a:lnTo>
                  <a:lnTo>
                    <a:pt x="1" y="758"/>
                  </a:lnTo>
                  <a:lnTo>
                    <a:pt x="1" y="17756"/>
                  </a:lnTo>
                  <a:lnTo>
                    <a:pt x="25" y="17903"/>
                  </a:lnTo>
                  <a:lnTo>
                    <a:pt x="74" y="18049"/>
                  </a:lnTo>
                  <a:lnTo>
                    <a:pt x="123" y="18196"/>
                  </a:lnTo>
                  <a:lnTo>
                    <a:pt x="220" y="18318"/>
                  </a:lnTo>
                  <a:lnTo>
                    <a:pt x="343" y="18416"/>
                  </a:lnTo>
                  <a:lnTo>
                    <a:pt x="489" y="18489"/>
                  </a:lnTo>
                  <a:lnTo>
                    <a:pt x="636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8"/>
                  </a:lnTo>
                  <a:lnTo>
                    <a:pt x="14654" y="18489"/>
                  </a:lnTo>
                  <a:lnTo>
                    <a:pt x="14801" y="18416"/>
                  </a:lnTo>
                  <a:lnTo>
                    <a:pt x="14923" y="18318"/>
                  </a:lnTo>
                  <a:lnTo>
                    <a:pt x="15021" y="18196"/>
                  </a:lnTo>
                  <a:lnTo>
                    <a:pt x="15070" y="18049"/>
                  </a:lnTo>
                  <a:lnTo>
                    <a:pt x="15118" y="17903"/>
                  </a:lnTo>
                  <a:lnTo>
                    <a:pt x="15143" y="17756"/>
                  </a:lnTo>
                  <a:lnTo>
                    <a:pt x="15143" y="16608"/>
                  </a:lnTo>
                  <a:lnTo>
                    <a:pt x="2736" y="16608"/>
                  </a:lnTo>
                  <a:lnTo>
                    <a:pt x="2589" y="16584"/>
                  </a:lnTo>
                  <a:lnTo>
                    <a:pt x="2443" y="16535"/>
                  </a:lnTo>
                  <a:lnTo>
                    <a:pt x="2296" y="16462"/>
                  </a:lnTo>
                  <a:lnTo>
                    <a:pt x="2174" y="16364"/>
                  </a:lnTo>
                  <a:lnTo>
                    <a:pt x="2077" y="16242"/>
                  </a:lnTo>
                  <a:lnTo>
                    <a:pt x="2028" y="16096"/>
                  </a:lnTo>
                  <a:lnTo>
                    <a:pt x="1979" y="15949"/>
                  </a:lnTo>
                  <a:lnTo>
                    <a:pt x="1954" y="15802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90"/>
            <p:cNvSpPr/>
            <p:nvPr/>
          </p:nvSpPr>
          <p:spPr>
            <a:xfrm>
              <a:off x="1307825" y="910975"/>
              <a:ext cx="378600" cy="464050"/>
            </a:xfrm>
            <a:custGeom>
              <a:avLst/>
              <a:gdLst/>
              <a:ahLst/>
              <a:cxnLst/>
              <a:rect l="0" t="0" r="0" b="0"/>
              <a:pathLst>
                <a:path w="15144" h="18562" extrusionOk="0">
                  <a:moveTo>
                    <a:pt x="782" y="0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4"/>
                  </a:lnTo>
                  <a:lnTo>
                    <a:pt x="123" y="342"/>
                  </a:lnTo>
                  <a:lnTo>
                    <a:pt x="74" y="489"/>
                  </a:lnTo>
                  <a:lnTo>
                    <a:pt x="25" y="635"/>
                  </a:lnTo>
                  <a:lnTo>
                    <a:pt x="1" y="782"/>
                  </a:lnTo>
                  <a:lnTo>
                    <a:pt x="1" y="17780"/>
                  </a:lnTo>
                  <a:lnTo>
                    <a:pt x="25" y="17951"/>
                  </a:lnTo>
                  <a:lnTo>
                    <a:pt x="74" y="18098"/>
                  </a:lnTo>
                  <a:lnTo>
                    <a:pt x="123" y="18220"/>
                  </a:lnTo>
                  <a:lnTo>
                    <a:pt x="221" y="18342"/>
                  </a:lnTo>
                  <a:lnTo>
                    <a:pt x="343" y="18440"/>
                  </a:lnTo>
                  <a:lnTo>
                    <a:pt x="489" y="18513"/>
                  </a:lnTo>
                  <a:lnTo>
                    <a:pt x="636" y="18562"/>
                  </a:lnTo>
                  <a:lnTo>
                    <a:pt x="14508" y="18562"/>
                  </a:lnTo>
                  <a:lnTo>
                    <a:pt x="14655" y="18513"/>
                  </a:lnTo>
                  <a:lnTo>
                    <a:pt x="14801" y="18440"/>
                  </a:lnTo>
                  <a:lnTo>
                    <a:pt x="14923" y="18342"/>
                  </a:lnTo>
                  <a:lnTo>
                    <a:pt x="15021" y="18220"/>
                  </a:lnTo>
                  <a:lnTo>
                    <a:pt x="15070" y="18098"/>
                  </a:lnTo>
                  <a:lnTo>
                    <a:pt x="15119" y="17951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6" y="3835"/>
                  </a:lnTo>
                  <a:lnTo>
                    <a:pt x="12066" y="3761"/>
                  </a:lnTo>
                  <a:lnTo>
                    <a:pt x="11846" y="3664"/>
                  </a:lnTo>
                  <a:lnTo>
                    <a:pt x="11651" y="3493"/>
                  </a:lnTo>
                  <a:lnTo>
                    <a:pt x="11504" y="3297"/>
                  </a:lnTo>
                  <a:lnTo>
                    <a:pt x="11382" y="3102"/>
                  </a:lnTo>
                  <a:lnTo>
                    <a:pt x="11309" y="2858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91"/>
            <p:cNvSpPr/>
            <p:nvPr/>
          </p:nvSpPr>
          <p:spPr>
            <a:xfrm>
              <a:off x="1602125" y="910975"/>
              <a:ext cx="84300" cy="84275"/>
            </a:xfrm>
            <a:custGeom>
              <a:avLst/>
              <a:gdLst/>
              <a:ahLst/>
              <a:cxnLst/>
              <a:rect l="0" t="0" r="0" b="0"/>
              <a:pathLst>
                <a:path w="3372" h="3371" extrusionOk="0">
                  <a:moveTo>
                    <a:pt x="1" y="0"/>
                  </a:moveTo>
                  <a:lnTo>
                    <a:pt x="1" y="2589"/>
                  </a:lnTo>
                  <a:lnTo>
                    <a:pt x="1" y="2760"/>
                  </a:lnTo>
                  <a:lnTo>
                    <a:pt x="50" y="2907"/>
                  </a:lnTo>
                  <a:lnTo>
                    <a:pt x="123" y="3029"/>
                  </a:lnTo>
                  <a:lnTo>
                    <a:pt x="221" y="3151"/>
                  </a:lnTo>
                  <a:lnTo>
                    <a:pt x="343" y="3249"/>
                  </a:lnTo>
                  <a:lnTo>
                    <a:pt x="465" y="3322"/>
                  </a:lnTo>
                  <a:lnTo>
                    <a:pt x="611" y="3371"/>
                  </a:lnTo>
                  <a:lnTo>
                    <a:pt x="3371" y="33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Shape 92"/>
          <p:cNvSpPr/>
          <p:nvPr/>
        </p:nvSpPr>
        <p:spPr>
          <a:xfrm rot="-5400000">
            <a:off x="2904975" y="3718275"/>
            <a:ext cx="639300" cy="20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33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716750" y="6190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 pitchFamily="2" charset="-52"/>
              </a:rPr>
              <a:t>QA </a:t>
            </a:r>
            <a:endParaRPr dirty="0">
              <a:latin typeface="Oswald" pitchFamily="2" charset="-52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 pitchFamily="2" charset="-52"/>
              </a:rPr>
              <a:t>Estimation</a:t>
            </a:r>
            <a:endParaRPr dirty="0">
              <a:latin typeface="Oswald" pitchFamily="2" charset="-52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1005024" y="1985450"/>
            <a:ext cx="2198823" cy="1325100"/>
          </a:xfrm>
          <a:prstGeom prst="homePlate">
            <a:avLst>
              <a:gd name="adj" fmla="val 30129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4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Первичный Анализ</a:t>
            </a:r>
            <a:endParaRPr sz="24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2771800" y="1985450"/>
            <a:ext cx="2448271" cy="13251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400" b="1" dirty="0" smtClean="0">
                <a:solidFill>
                  <a:srgbClr val="FFFFFF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Анализ рабочей группы</a:t>
            </a:r>
            <a:endParaRPr sz="2400" b="1" dirty="0">
              <a:solidFill>
                <a:srgbClr val="FFFFFF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4788024" y="1985450"/>
            <a:ext cx="2808311" cy="1325100"/>
          </a:xfrm>
          <a:prstGeom prst="chevron">
            <a:avLst>
              <a:gd name="adj" fmla="val 29853"/>
            </a:avLst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QA Estimation</a:t>
            </a:r>
            <a:endParaRPr sz="1100" b="1" dirty="0">
              <a:solidFill>
                <a:srgbClr val="FF0000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grpSp>
        <p:nvGrpSpPr>
          <p:cNvPr id="2" name="Shape 101"/>
          <p:cNvGrpSpPr/>
          <p:nvPr/>
        </p:nvGrpSpPr>
        <p:grpSpPr>
          <a:xfrm>
            <a:off x="7232180" y="711728"/>
            <a:ext cx="1187144" cy="878332"/>
            <a:chOff x="5255200" y="3006475"/>
            <a:chExt cx="511700" cy="378575"/>
          </a:xfrm>
        </p:grpSpPr>
        <p:sp>
          <p:nvSpPr>
            <p:cNvPr id="102" name="Shape 102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grpSp>
        <p:nvGrpSpPr>
          <p:cNvPr id="3" name="Shape 106"/>
          <p:cNvGrpSpPr/>
          <p:nvPr/>
        </p:nvGrpSpPr>
        <p:grpSpPr>
          <a:xfrm>
            <a:off x="4860032" y="3310544"/>
            <a:ext cx="406984" cy="529296"/>
            <a:chOff x="1246775" y="910975"/>
            <a:chExt cx="439650" cy="523900"/>
          </a:xfrm>
        </p:grpSpPr>
        <p:sp>
          <p:nvSpPr>
            <p:cNvPr id="107" name="Shape 107"/>
            <p:cNvSpPr/>
            <p:nvPr/>
          </p:nvSpPr>
          <p:spPr>
            <a:xfrm>
              <a:off x="1246775" y="970800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6" y="25"/>
                  </a:lnTo>
                  <a:lnTo>
                    <a:pt x="489" y="50"/>
                  </a:lnTo>
                  <a:lnTo>
                    <a:pt x="343" y="123"/>
                  </a:lnTo>
                  <a:lnTo>
                    <a:pt x="220" y="221"/>
                  </a:lnTo>
                  <a:lnTo>
                    <a:pt x="123" y="318"/>
                  </a:lnTo>
                  <a:lnTo>
                    <a:pt x="74" y="465"/>
                  </a:lnTo>
                  <a:lnTo>
                    <a:pt x="25" y="587"/>
                  </a:lnTo>
                  <a:lnTo>
                    <a:pt x="1" y="758"/>
                  </a:lnTo>
                  <a:lnTo>
                    <a:pt x="1" y="17756"/>
                  </a:lnTo>
                  <a:lnTo>
                    <a:pt x="25" y="17903"/>
                  </a:lnTo>
                  <a:lnTo>
                    <a:pt x="74" y="18049"/>
                  </a:lnTo>
                  <a:lnTo>
                    <a:pt x="123" y="18196"/>
                  </a:lnTo>
                  <a:lnTo>
                    <a:pt x="220" y="18318"/>
                  </a:lnTo>
                  <a:lnTo>
                    <a:pt x="343" y="18416"/>
                  </a:lnTo>
                  <a:lnTo>
                    <a:pt x="489" y="18489"/>
                  </a:lnTo>
                  <a:lnTo>
                    <a:pt x="636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8"/>
                  </a:lnTo>
                  <a:lnTo>
                    <a:pt x="14654" y="18489"/>
                  </a:lnTo>
                  <a:lnTo>
                    <a:pt x="14801" y="18416"/>
                  </a:lnTo>
                  <a:lnTo>
                    <a:pt x="14923" y="18318"/>
                  </a:lnTo>
                  <a:lnTo>
                    <a:pt x="15021" y="18196"/>
                  </a:lnTo>
                  <a:lnTo>
                    <a:pt x="15070" y="18049"/>
                  </a:lnTo>
                  <a:lnTo>
                    <a:pt x="15118" y="17903"/>
                  </a:lnTo>
                  <a:lnTo>
                    <a:pt x="15143" y="17756"/>
                  </a:lnTo>
                  <a:lnTo>
                    <a:pt x="15143" y="16608"/>
                  </a:lnTo>
                  <a:lnTo>
                    <a:pt x="2736" y="16608"/>
                  </a:lnTo>
                  <a:lnTo>
                    <a:pt x="2589" y="16584"/>
                  </a:lnTo>
                  <a:lnTo>
                    <a:pt x="2443" y="16535"/>
                  </a:lnTo>
                  <a:lnTo>
                    <a:pt x="2296" y="16462"/>
                  </a:lnTo>
                  <a:lnTo>
                    <a:pt x="2174" y="16364"/>
                  </a:lnTo>
                  <a:lnTo>
                    <a:pt x="2077" y="16242"/>
                  </a:lnTo>
                  <a:lnTo>
                    <a:pt x="2028" y="16096"/>
                  </a:lnTo>
                  <a:lnTo>
                    <a:pt x="1979" y="15949"/>
                  </a:lnTo>
                  <a:lnTo>
                    <a:pt x="1954" y="15802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1307825" y="910975"/>
              <a:ext cx="378600" cy="464050"/>
            </a:xfrm>
            <a:custGeom>
              <a:avLst/>
              <a:gdLst/>
              <a:ahLst/>
              <a:cxnLst/>
              <a:rect l="0" t="0" r="0" b="0"/>
              <a:pathLst>
                <a:path w="15144" h="18562" extrusionOk="0">
                  <a:moveTo>
                    <a:pt x="782" y="0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4"/>
                  </a:lnTo>
                  <a:lnTo>
                    <a:pt x="123" y="342"/>
                  </a:lnTo>
                  <a:lnTo>
                    <a:pt x="74" y="489"/>
                  </a:lnTo>
                  <a:lnTo>
                    <a:pt x="25" y="635"/>
                  </a:lnTo>
                  <a:lnTo>
                    <a:pt x="1" y="782"/>
                  </a:lnTo>
                  <a:lnTo>
                    <a:pt x="1" y="17780"/>
                  </a:lnTo>
                  <a:lnTo>
                    <a:pt x="25" y="17951"/>
                  </a:lnTo>
                  <a:lnTo>
                    <a:pt x="74" y="18098"/>
                  </a:lnTo>
                  <a:lnTo>
                    <a:pt x="123" y="18220"/>
                  </a:lnTo>
                  <a:lnTo>
                    <a:pt x="221" y="18342"/>
                  </a:lnTo>
                  <a:lnTo>
                    <a:pt x="343" y="18440"/>
                  </a:lnTo>
                  <a:lnTo>
                    <a:pt x="489" y="18513"/>
                  </a:lnTo>
                  <a:lnTo>
                    <a:pt x="636" y="18562"/>
                  </a:lnTo>
                  <a:lnTo>
                    <a:pt x="14508" y="18562"/>
                  </a:lnTo>
                  <a:lnTo>
                    <a:pt x="14655" y="18513"/>
                  </a:lnTo>
                  <a:lnTo>
                    <a:pt x="14801" y="18440"/>
                  </a:lnTo>
                  <a:lnTo>
                    <a:pt x="14923" y="18342"/>
                  </a:lnTo>
                  <a:lnTo>
                    <a:pt x="15021" y="18220"/>
                  </a:lnTo>
                  <a:lnTo>
                    <a:pt x="15070" y="18098"/>
                  </a:lnTo>
                  <a:lnTo>
                    <a:pt x="15119" y="17951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6" y="3835"/>
                  </a:lnTo>
                  <a:lnTo>
                    <a:pt x="12066" y="3761"/>
                  </a:lnTo>
                  <a:lnTo>
                    <a:pt x="11846" y="3664"/>
                  </a:lnTo>
                  <a:lnTo>
                    <a:pt x="11651" y="3493"/>
                  </a:lnTo>
                  <a:lnTo>
                    <a:pt x="11504" y="3297"/>
                  </a:lnTo>
                  <a:lnTo>
                    <a:pt x="11382" y="3102"/>
                  </a:lnTo>
                  <a:lnTo>
                    <a:pt x="11309" y="2858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1602125" y="910975"/>
              <a:ext cx="84300" cy="84275"/>
            </a:xfrm>
            <a:custGeom>
              <a:avLst/>
              <a:gdLst/>
              <a:ahLst/>
              <a:cxnLst/>
              <a:rect l="0" t="0" r="0" b="0"/>
              <a:pathLst>
                <a:path w="3372" h="3371" extrusionOk="0">
                  <a:moveTo>
                    <a:pt x="1" y="0"/>
                  </a:moveTo>
                  <a:lnTo>
                    <a:pt x="1" y="2589"/>
                  </a:lnTo>
                  <a:lnTo>
                    <a:pt x="1" y="2760"/>
                  </a:lnTo>
                  <a:lnTo>
                    <a:pt x="50" y="2907"/>
                  </a:lnTo>
                  <a:lnTo>
                    <a:pt x="123" y="3029"/>
                  </a:lnTo>
                  <a:lnTo>
                    <a:pt x="221" y="3151"/>
                  </a:lnTo>
                  <a:lnTo>
                    <a:pt x="343" y="3249"/>
                  </a:lnTo>
                  <a:lnTo>
                    <a:pt x="465" y="3322"/>
                  </a:lnTo>
                  <a:lnTo>
                    <a:pt x="611" y="3371"/>
                  </a:lnTo>
                  <a:lnTo>
                    <a:pt x="3371" y="33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Shape 110"/>
          <p:cNvSpPr/>
          <p:nvPr/>
        </p:nvSpPr>
        <p:spPr>
          <a:xfrm>
            <a:off x="7975824" y="747402"/>
            <a:ext cx="406969" cy="393591"/>
          </a:xfrm>
          <a:custGeom>
            <a:avLst/>
            <a:gdLst/>
            <a:ahLst/>
            <a:cxnLst/>
            <a:rect l="0" t="0" r="0" b="0"/>
            <a:pathLst>
              <a:path w="7963" h="7963" extrusionOk="0">
                <a:moveTo>
                  <a:pt x="3933" y="2296"/>
                </a:moveTo>
                <a:lnTo>
                  <a:pt x="4103" y="2321"/>
                </a:lnTo>
                <a:lnTo>
                  <a:pt x="4274" y="2321"/>
                </a:lnTo>
                <a:lnTo>
                  <a:pt x="4421" y="2370"/>
                </a:lnTo>
                <a:lnTo>
                  <a:pt x="4592" y="2419"/>
                </a:lnTo>
                <a:lnTo>
                  <a:pt x="4738" y="2492"/>
                </a:lnTo>
                <a:lnTo>
                  <a:pt x="4885" y="2565"/>
                </a:lnTo>
                <a:lnTo>
                  <a:pt x="5032" y="2663"/>
                </a:lnTo>
                <a:lnTo>
                  <a:pt x="5154" y="2785"/>
                </a:lnTo>
                <a:lnTo>
                  <a:pt x="5276" y="2883"/>
                </a:lnTo>
                <a:lnTo>
                  <a:pt x="5373" y="3029"/>
                </a:lnTo>
                <a:lnTo>
                  <a:pt x="5447" y="3151"/>
                </a:lnTo>
                <a:lnTo>
                  <a:pt x="5520" y="3298"/>
                </a:lnTo>
                <a:lnTo>
                  <a:pt x="5593" y="3444"/>
                </a:lnTo>
                <a:lnTo>
                  <a:pt x="5618" y="3615"/>
                </a:lnTo>
                <a:lnTo>
                  <a:pt x="5642" y="3762"/>
                </a:lnTo>
                <a:lnTo>
                  <a:pt x="5667" y="3933"/>
                </a:lnTo>
                <a:lnTo>
                  <a:pt x="5667" y="4079"/>
                </a:lnTo>
                <a:lnTo>
                  <a:pt x="5642" y="4250"/>
                </a:lnTo>
                <a:lnTo>
                  <a:pt x="5618" y="4421"/>
                </a:lnTo>
                <a:lnTo>
                  <a:pt x="5569" y="4568"/>
                </a:lnTo>
                <a:lnTo>
                  <a:pt x="5496" y="4739"/>
                </a:lnTo>
                <a:lnTo>
                  <a:pt x="5398" y="4885"/>
                </a:lnTo>
                <a:lnTo>
                  <a:pt x="5300" y="5007"/>
                </a:lnTo>
                <a:lnTo>
                  <a:pt x="5203" y="5154"/>
                </a:lnTo>
                <a:lnTo>
                  <a:pt x="5080" y="5252"/>
                </a:lnTo>
                <a:lnTo>
                  <a:pt x="4958" y="5349"/>
                </a:lnTo>
                <a:lnTo>
                  <a:pt x="4812" y="5447"/>
                </a:lnTo>
                <a:lnTo>
                  <a:pt x="4665" y="5520"/>
                </a:lnTo>
                <a:lnTo>
                  <a:pt x="4519" y="5569"/>
                </a:lnTo>
                <a:lnTo>
                  <a:pt x="4372" y="5618"/>
                </a:lnTo>
                <a:lnTo>
                  <a:pt x="4201" y="5642"/>
                </a:lnTo>
                <a:lnTo>
                  <a:pt x="4055" y="5667"/>
                </a:lnTo>
                <a:lnTo>
                  <a:pt x="3884" y="5642"/>
                </a:lnTo>
                <a:lnTo>
                  <a:pt x="3713" y="5642"/>
                </a:lnTo>
                <a:lnTo>
                  <a:pt x="3566" y="5594"/>
                </a:lnTo>
                <a:lnTo>
                  <a:pt x="3395" y="5545"/>
                </a:lnTo>
                <a:lnTo>
                  <a:pt x="3249" y="5471"/>
                </a:lnTo>
                <a:lnTo>
                  <a:pt x="3102" y="5398"/>
                </a:lnTo>
                <a:lnTo>
                  <a:pt x="2956" y="5300"/>
                </a:lnTo>
                <a:lnTo>
                  <a:pt x="2833" y="5178"/>
                </a:lnTo>
                <a:lnTo>
                  <a:pt x="2711" y="5081"/>
                </a:lnTo>
                <a:lnTo>
                  <a:pt x="2614" y="4934"/>
                </a:lnTo>
                <a:lnTo>
                  <a:pt x="2540" y="4812"/>
                </a:lnTo>
                <a:lnTo>
                  <a:pt x="2467" y="4665"/>
                </a:lnTo>
                <a:lnTo>
                  <a:pt x="2394" y="4519"/>
                </a:lnTo>
                <a:lnTo>
                  <a:pt x="2369" y="4348"/>
                </a:lnTo>
                <a:lnTo>
                  <a:pt x="2321" y="4201"/>
                </a:lnTo>
                <a:lnTo>
                  <a:pt x="2321" y="4030"/>
                </a:lnTo>
                <a:lnTo>
                  <a:pt x="2321" y="3884"/>
                </a:lnTo>
                <a:lnTo>
                  <a:pt x="2345" y="3713"/>
                </a:lnTo>
                <a:lnTo>
                  <a:pt x="2369" y="3542"/>
                </a:lnTo>
                <a:lnTo>
                  <a:pt x="2418" y="3395"/>
                </a:lnTo>
                <a:lnTo>
                  <a:pt x="2492" y="3224"/>
                </a:lnTo>
                <a:lnTo>
                  <a:pt x="2589" y="3078"/>
                </a:lnTo>
                <a:lnTo>
                  <a:pt x="2687" y="2956"/>
                </a:lnTo>
                <a:lnTo>
                  <a:pt x="2785" y="2809"/>
                </a:lnTo>
                <a:lnTo>
                  <a:pt x="2907" y="2712"/>
                </a:lnTo>
                <a:lnTo>
                  <a:pt x="3029" y="2614"/>
                </a:lnTo>
                <a:lnTo>
                  <a:pt x="3175" y="2516"/>
                </a:lnTo>
                <a:lnTo>
                  <a:pt x="3322" y="2443"/>
                </a:lnTo>
                <a:lnTo>
                  <a:pt x="3468" y="2394"/>
                </a:lnTo>
                <a:lnTo>
                  <a:pt x="3615" y="2345"/>
                </a:lnTo>
                <a:lnTo>
                  <a:pt x="3786" y="2321"/>
                </a:lnTo>
                <a:lnTo>
                  <a:pt x="3933" y="2296"/>
                </a:lnTo>
                <a:close/>
                <a:moveTo>
                  <a:pt x="3053" y="1"/>
                </a:moveTo>
                <a:lnTo>
                  <a:pt x="2980" y="25"/>
                </a:lnTo>
                <a:lnTo>
                  <a:pt x="2443" y="196"/>
                </a:lnTo>
                <a:lnTo>
                  <a:pt x="2369" y="220"/>
                </a:lnTo>
                <a:lnTo>
                  <a:pt x="2296" y="269"/>
                </a:lnTo>
                <a:lnTo>
                  <a:pt x="2198" y="391"/>
                </a:lnTo>
                <a:lnTo>
                  <a:pt x="2150" y="538"/>
                </a:lnTo>
                <a:lnTo>
                  <a:pt x="2150" y="611"/>
                </a:lnTo>
                <a:lnTo>
                  <a:pt x="2150" y="684"/>
                </a:lnTo>
                <a:lnTo>
                  <a:pt x="2394" y="1832"/>
                </a:lnTo>
                <a:lnTo>
                  <a:pt x="2223" y="1954"/>
                </a:lnTo>
                <a:lnTo>
                  <a:pt x="2076" y="2101"/>
                </a:lnTo>
                <a:lnTo>
                  <a:pt x="1002" y="1686"/>
                </a:lnTo>
                <a:lnTo>
                  <a:pt x="928" y="1686"/>
                </a:lnTo>
                <a:lnTo>
                  <a:pt x="831" y="1661"/>
                </a:lnTo>
                <a:lnTo>
                  <a:pt x="684" y="1710"/>
                </a:lnTo>
                <a:lnTo>
                  <a:pt x="562" y="1784"/>
                </a:lnTo>
                <a:lnTo>
                  <a:pt x="513" y="1832"/>
                </a:lnTo>
                <a:lnTo>
                  <a:pt x="464" y="1906"/>
                </a:lnTo>
                <a:lnTo>
                  <a:pt x="220" y="2394"/>
                </a:lnTo>
                <a:lnTo>
                  <a:pt x="196" y="2467"/>
                </a:lnTo>
                <a:lnTo>
                  <a:pt x="171" y="2541"/>
                </a:lnTo>
                <a:lnTo>
                  <a:pt x="196" y="2712"/>
                </a:lnTo>
                <a:lnTo>
                  <a:pt x="245" y="2834"/>
                </a:lnTo>
                <a:lnTo>
                  <a:pt x="293" y="2907"/>
                </a:lnTo>
                <a:lnTo>
                  <a:pt x="367" y="2956"/>
                </a:lnTo>
                <a:lnTo>
                  <a:pt x="1344" y="3591"/>
                </a:lnTo>
                <a:lnTo>
                  <a:pt x="1319" y="3786"/>
                </a:lnTo>
                <a:lnTo>
                  <a:pt x="1295" y="4006"/>
                </a:lnTo>
                <a:lnTo>
                  <a:pt x="245" y="4494"/>
                </a:lnTo>
                <a:lnTo>
                  <a:pt x="196" y="4519"/>
                </a:lnTo>
                <a:lnTo>
                  <a:pt x="123" y="4568"/>
                </a:lnTo>
                <a:lnTo>
                  <a:pt x="49" y="4714"/>
                </a:lnTo>
                <a:lnTo>
                  <a:pt x="0" y="4861"/>
                </a:lnTo>
                <a:lnTo>
                  <a:pt x="25" y="4934"/>
                </a:lnTo>
                <a:lnTo>
                  <a:pt x="25" y="5007"/>
                </a:lnTo>
                <a:lnTo>
                  <a:pt x="220" y="5545"/>
                </a:lnTo>
                <a:lnTo>
                  <a:pt x="245" y="5594"/>
                </a:lnTo>
                <a:lnTo>
                  <a:pt x="293" y="5667"/>
                </a:lnTo>
                <a:lnTo>
                  <a:pt x="391" y="5764"/>
                </a:lnTo>
                <a:lnTo>
                  <a:pt x="538" y="5813"/>
                </a:lnTo>
                <a:lnTo>
                  <a:pt x="684" y="5813"/>
                </a:lnTo>
                <a:lnTo>
                  <a:pt x="1832" y="5569"/>
                </a:lnTo>
                <a:lnTo>
                  <a:pt x="1954" y="5740"/>
                </a:lnTo>
                <a:lnTo>
                  <a:pt x="2101" y="5887"/>
                </a:lnTo>
                <a:lnTo>
                  <a:pt x="1710" y="6986"/>
                </a:lnTo>
                <a:lnTo>
                  <a:pt x="1686" y="7059"/>
                </a:lnTo>
                <a:lnTo>
                  <a:pt x="1686" y="7132"/>
                </a:lnTo>
                <a:lnTo>
                  <a:pt x="1710" y="7279"/>
                </a:lnTo>
                <a:lnTo>
                  <a:pt x="1783" y="7401"/>
                </a:lnTo>
                <a:lnTo>
                  <a:pt x="1857" y="7450"/>
                </a:lnTo>
                <a:lnTo>
                  <a:pt x="1905" y="7499"/>
                </a:lnTo>
                <a:lnTo>
                  <a:pt x="2418" y="7743"/>
                </a:lnTo>
                <a:lnTo>
                  <a:pt x="2492" y="7792"/>
                </a:lnTo>
                <a:lnTo>
                  <a:pt x="2711" y="7792"/>
                </a:lnTo>
                <a:lnTo>
                  <a:pt x="2858" y="7718"/>
                </a:lnTo>
                <a:lnTo>
                  <a:pt x="2907" y="7669"/>
                </a:lnTo>
                <a:lnTo>
                  <a:pt x="2956" y="7621"/>
                </a:lnTo>
                <a:lnTo>
                  <a:pt x="3591" y="6644"/>
                </a:lnTo>
                <a:lnTo>
                  <a:pt x="3810" y="6668"/>
                </a:lnTo>
                <a:lnTo>
                  <a:pt x="4006" y="6668"/>
                </a:lnTo>
                <a:lnTo>
                  <a:pt x="4494" y="7718"/>
                </a:lnTo>
                <a:lnTo>
                  <a:pt x="4543" y="7792"/>
                </a:lnTo>
                <a:lnTo>
                  <a:pt x="4592" y="7840"/>
                </a:lnTo>
                <a:lnTo>
                  <a:pt x="4714" y="7914"/>
                </a:lnTo>
                <a:lnTo>
                  <a:pt x="4861" y="7963"/>
                </a:lnTo>
                <a:lnTo>
                  <a:pt x="4934" y="7963"/>
                </a:lnTo>
                <a:lnTo>
                  <a:pt x="5007" y="7938"/>
                </a:lnTo>
                <a:lnTo>
                  <a:pt x="5544" y="7767"/>
                </a:lnTo>
                <a:lnTo>
                  <a:pt x="5618" y="7743"/>
                </a:lnTo>
                <a:lnTo>
                  <a:pt x="5667" y="7694"/>
                </a:lnTo>
                <a:lnTo>
                  <a:pt x="5764" y="7572"/>
                </a:lnTo>
                <a:lnTo>
                  <a:pt x="5838" y="7425"/>
                </a:lnTo>
                <a:lnTo>
                  <a:pt x="5838" y="7352"/>
                </a:lnTo>
                <a:lnTo>
                  <a:pt x="5838" y="7279"/>
                </a:lnTo>
                <a:lnTo>
                  <a:pt x="5593" y="6131"/>
                </a:lnTo>
                <a:lnTo>
                  <a:pt x="5740" y="6009"/>
                </a:lnTo>
                <a:lnTo>
                  <a:pt x="5911" y="5862"/>
                </a:lnTo>
                <a:lnTo>
                  <a:pt x="6985" y="6277"/>
                </a:lnTo>
                <a:lnTo>
                  <a:pt x="7059" y="6277"/>
                </a:lnTo>
                <a:lnTo>
                  <a:pt x="7132" y="6302"/>
                </a:lnTo>
                <a:lnTo>
                  <a:pt x="7278" y="6253"/>
                </a:lnTo>
                <a:lnTo>
                  <a:pt x="7425" y="6180"/>
                </a:lnTo>
                <a:lnTo>
                  <a:pt x="7474" y="6131"/>
                </a:lnTo>
                <a:lnTo>
                  <a:pt x="7523" y="6058"/>
                </a:lnTo>
                <a:lnTo>
                  <a:pt x="7767" y="5545"/>
                </a:lnTo>
                <a:lnTo>
                  <a:pt x="7791" y="5496"/>
                </a:lnTo>
                <a:lnTo>
                  <a:pt x="7816" y="5398"/>
                </a:lnTo>
                <a:lnTo>
                  <a:pt x="7791" y="5252"/>
                </a:lnTo>
                <a:lnTo>
                  <a:pt x="7718" y="5129"/>
                </a:lnTo>
                <a:lnTo>
                  <a:pt x="7669" y="5056"/>
                </a:lnTo>
                <a:lnTo>
                  <a:pt x="7620" y="5007"/>
                </a:lnTo>
                <a:lnTo>
                  <a:pt x="6643" y="4372"/>
                </a:lnTo>
                <a:lnTo>
                  <a:pt x="6668" y="4177"/>
                </a:lnTo>
                <a:lnTo>
                  <a:pt x="6668" y="3957"/>
                </a:lnTo>
                <a:lnTo>
                  <a:pt x="7718" y="3469"/>
                </a:lnTo>
                <a:lnTo>
                  <a:pt x="7791" y="3444"/>
                </a:lnTo>
                <a:lnTo>
                  <a:pt x="7865" y="3395"/>
                </a:lnTo>
                <a:lnTo>
                  <a:pt x="7938" y="3249"/>
                </a:lnTo>
                <a:lnTo>
                  <a:pt x="7962" y="3102"/>
                </a:lnTo>
                <a:lnTo>
                  <a:pt x="7962" y="3029"/>
                </a:lnTo>
                <a:lnTo>
                  <a:pt x="7962" y="2956"/>
                </a:lnTo>
                <a:lnTo>
                  <a:pt x="7767" y="2419"/>
                </a:lnTo>
                <a:lnTo>
                  <a:pt x="7743" y="2345"/>
                </a:lnTo>
                <a:lnTo>
                  <a:pt x="7694" y="2296"/>
                </a:lnTo>
                <a:lnTo>
                  <a:pt x="7572" y="2199"/>
                </a:lnTo>
                <a:lnTo>
                  <a:pt x="7449" y="2150"/>
                </a:lnTo>
                <a:lnTo>
                  <a:pt x="7278" y="2150"/>
                </a:lnTo>
                <a:lnTo>
                  <a:pt x="6155" y="2394"/>
                </a:lnTo>
                <a:lnTo>
                  <a:pt x="6033" y="2223"/>
                </a:lnTo>
                <a:lnTo>
                  <a:pt x="5886" y="2077"/>
                </a:lnTo>
                <a:lnTo>
                  <a:pt x="6277" y="978"/>
                </a:lnTo>
                <a:lnTo>
                  <a:pt x="6302" y="904"/>
                </a:lnTo>
                <a:lnTo>
                  <a:pt x="6302" y="831"/>
                </a:lnTo>
                <a:lnTo>
                  <a:pt x="6277" y="684"/>
                </a:lnTo>
                <a:lnTo>
                  <a:pt x="6179" y="562"/>
                </a:lnTo>
                <a:lnTo>
                  <a:pt x="6131" y="489"/>
                </a:lnTo>
                <a:lnTo>
                  <a:pt x="6082" y="465"/>
                </a:lnTo>
                <a:lnTo>
                  <a:pt x="5569" y="196"/>
                </a:lnTo>
                <a:lnTo>
                  <a:pt x="5496" y="172"/>
                </a:lnTo>
                <a:lnTo>
                  <a:pt x="5276" y="172"/>
                </a:lnTo>
                <a:lnTo>
                  <a:pt x="5129" y="245"/>
                </a:lnTo>
                <a:lnTo>
                  <a:pt x="5080" y="294"/>
                </a:lnTo>
                <a:lnTo>
                  <a:pt x="5032" y="343"/>
                </a:lnTo>
                <a:lnTo>
                  <a:pt x="4397" y="1319"/>
                </a:lnTo>
                <a:lnTo>
                  <a:pt x="4177" y="1295"/>
                </a:lnTo>
                <a:lnTo>
                  <a:pt x="3981" y="1295"/>
                </a:lnTo>
                <a:lnTo>
                  <a:pt x="3493" y="245"/>
                </a:lnTo>
                <a:lnTo>
                  <a:pt x="3444" y="172"/>
                </a:lnTo>
                <a:lnTo>
                  <a:pt x="3395" y="123"/>
                </a:lnTo>
                <a:lnTo>
                  <a:pt x="3273" y="49"/>
                </a:lnTo>
                <a:lnTo>
                  <a:pt x="3127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Прямоугольник 15"/>
          <p:cNvSpPr/>
          <p:nvPr/>
        </p:nvSpPr>
        <p:spPr>
          <a:xfrm>
            <a:off x="5310019" y="3291830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Oswald" pitchFamily="2" charset="-52"/>
              </a:rPr>
              <a:t> </a:t>
            </a:r>
            <a:r>
              <a:rPr lang="ru-RU" sz="2000" dirty="0" smtClean="0">
                <a:latin typeface="Oswald" pitchFamily="2" charset="-52"/>
              </a:rPr>
              <a:t>Буферы 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Oswald" pitchFamily="2" charset="-52"/>
              </a:rPr>
              <a:t> </a:t>
            </a:r>
            <a:r>
              <a:rPr lang="ru-RU" sz="2000" dirty="0" smtClean="0">
                <a:latin typeface="Oswald" pitchFamily="2" charset="-52"/>
              </a:rPr>
              <a:t>HTLP 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Oswald" pitchFamily="2" charset="-52"/>
              </a:rPr>
              <a:t> </a:t>
            </a:r>
            <a:r>
              <a:rPr lang="ru-RU" sz="2000" dirty="0" smtClean="0">
                <a:latin typeface="Oswald" pitchFamily="2" charset="-52"/>
              </a:rPr>
              <a:t>“Мозговой штурм” 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Oswald" pitchFamily="2" charset="-52"/>
              </a:rPr>
              <a:t> </a:t>
            </a:r>
            <a:r>
              <a:rPr lang="ru-RU" sz="2000" dirty="0" smtClean="0">
                <a:latin typeface="Oswald" pitchFamily="2" charset="-52"/>
              </a:rPr>
              <a:t>Управление рисками</a:t>
            </a:r>
            <a:endParaRPr lang="ru-RU" sz="2000" dirty="0">
              <a:latin typeface="Oswald" pitchFamily="2" charset="-52"/>
            </a:endParaRPr>
          </a:p>
        </p:txBody>
      </p:sp>
      <p:pic>
        <p:nvPicPr>
          <p:cNvPr id="18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9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683568" y="627534"/>
            <a:ext cx="3744416" cy="18401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>
                <a:latin typeface="Oswald" pitchFamily="2" charset="-52"/>
              </a:rPr>
              <a:t>Проблемы Определения</a:t>
            </a:r>
            <a:r>
              <a:rPr lang="en-US" dirty="0" smtClean="0">
                <a:latin typeface="Oswald" pitchFamily="2" charset="-52"/>
              </a:rPr>
              <a:t/>
            </a:r>
            <a:br>
              <a:rPr lang="en-US" dirty="0" smtClean="0">
                <a:latin typeface="Oswald" pitchFamily="2" charset="-52"/>
              </a:rPr>
            </a:br>
            <a:r>
              <a:rPr lang="ru-RU" dirty="0" smtClean="0">
                <a:latin typeface="Oswald" pitchFamily="2" charset="-52"/>
              </a:rPr>
              <a:t>Оценки</a:t>
            </a:r>
            <a:endParaRPr dirty="0">
              <a:latin typeface="Oswald" pitchFamily="2" charset="-52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4682171" y="627534"/>
            <a:ext cx="1884900" cy="19344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 smtClean="0">
              <a:latin typeface="Work Sans Light"/>
              <a:ea typeface="Work Sans"/>
              <a:cs typeface="Work Sans"/>
              <a:sym typeface="Work Sans Light"/>
            </a:endParaRP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Время</a:t>
            </a:r>
            <a:endParaRPr sz="1800" b="1" dirty="0">
              <a:solidFill>
                <a:srgbClr val="FF0000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3635896" y="1754734"/>
            <a:ext cx="1884900" cy="18825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1600" dirty="0">
                <a:latin typeface="Work Sans Light"/>
                <a:ea typeface="Work Sans Light"/>
                <a:cs typeface="Work Sans Light"/>
                <a:sym typeface="Work Sans Light"/>
              </a:rPr>
              <a:t>Not </a:t>
            </a:r>
            <a:r>
              <a:rPr lang="ru-RU" sz="1700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Требования</a:t>
            </a:r>
            <a:endParaRPr sz="1700" dirty="0">
              <a:latin typeface="Oswald" pitchFamily="2" charset="-52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5910746" y="1637559"/>
            <a:ext cx="1901100" cy="18825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Work Sans Light"/>
              <a:ea typeface="Work Sans Light"/>
              <a:cs typeface="Work Sans Light"/>
              <a:sym typeface="Work Sans Light"/>
            </a:endParaRPr>
          </a:p>
          <a:p>
            <a:pPr lvl="0" algn="ctr"/>
            <a:endParaRPr lang="en-US" sz="1800" b="1" dirty="0" smtClean="0">
              <a:solidFill>
                <a:srgbClr val="FF0000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 algn="ctr"/>
            <a:r>
              <a:rPr lang="ru-RU" sz="1800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«Темные </a:t>
            </a:r>
            <a:endParaRPr lang="en-US" sz="1800" b="1" dirty="0" smtClean="0">
              <a:solidFill>
                <a:srgbClr val="FF0000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  <a:p>
            <a:pPr lvl="0" algn="ctr"/>
            <a:r>
              <a:rPr lang="ru-RU" sz="1800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зоны»</a:t>
            </a:r>
            <a:endParaRPr sz="1800" b="1" dirty="0">
              <a:solidFill>
                <a:srgbClr val="FF0000"/>
              </a:solidFill>
              <a:latin typeface="Oswald" pitchFamily="2" charset="-52"/>
              <a:ea typeface="Work Sans"/>
              <a:cs typeface="Work Sans"/>
              <a:sym typeface="Work Sans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4767896" y="2787059"/>
            <a:ext cx="1884900" cy="18825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600" b="1" dirty="0" smtClean="0">
              <a:solidFill>
                <a:srgbClr val="FF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lvl="0" algn="ctr"/>
            <a:r>
              <a:rPr lang="ru-RU" sz="1800" b="1" dirty="0" smtClean="0">
                <a:solidFill>
                  <a:srgbClr val="FF0000"/>
                </a:solidFill>
                <a:latin typeface="Oswald" pitchFamily="2" charset="-52"/>
                <a:ea typeface="Work Sans"/>
                <a:cs typeface="Work Sans"/>
                <a:sym typeface="Work Sans"/>
              </a:rPr>
              <a:t>Интеграция</a:t>
            </a:r>
          </a:p>
        </p:txBody>
      </p:sp>
      <p:sp>
        <p:nvSpPr>
          <p:cNvPr id="8" name="Shape 116"/>
          <p:cNvSpPr/>
          <p:nvPr/>
        </p:nvSpPr>
        <p:spPr>
          <a:xfrm>
            <a:off x="4179470" y="1867471"/>
            <a:ext cx="792088" cy="78227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" name="Shape 116"/>
          <p:cNvSpPr/>
          <p:nvPr/>
        </p:nvSpPr>
        <p:spPr>
          <a:xfrm>
            <a:off x="5187582" y="715343"/>
            <a:ext cx="864096" cy="854280"/>
          </a:xfrm>
          <a:prstGeom prst="ellipse">
            <a:avLst/>
          </a:prstGeom>
          <a:blipFill>
            <a:blip r:embed="rId4">
              <a:grayscl/>
            </a:blip>
            <a:stretch>
              <a:fillRect/>
            </a:stretch>
          </a:blip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" name="Shape 116"/>
          <p:cNvSpPr/>
          <p:nvPr/>
        </p:nvSpPr>
        <p:spPr>
          <a:xfrm>
            <a:off x="6411718" y="1723455"/>
            <a:ext cx="792088" cy="782272"/>
          </a:xfrm>
          <a:prstGeom prst="ellipse">
            <a:avLst/>
          </a:prstGeom>
          <a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2" name="Shape 116"/>
          <p:cNvSpPr/>
          <p:nvPr/>
        </p:nvSpPr>
        <p:spPr>
          <a:xfrm>
            <a:off x="5331598" y="2875583"/>
            <a:ext cx="792088" cy="78227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3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9942"/>
            <a:ext cx="216024" cy="428398"/>
          </a:xfrm>
          <a:prstGeom prst="rect">
            <a:avLst/>
          </a:prstGeom>
        </p:spPr>
      </p:pic>
      <p:pic>
        <p:nvPicPr>
          <p:cNvPr id="14" name="Picture 3" descr="C:\Users\IgorG\Desktop\SinCity\sqadays2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576" y="4371950"/>
            <a:ext cx="478291" cy="296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cquenet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2819</TotalTime>
  <Words>450</Words>
  <Application>Microsoft Office PowerPoint</Application>
  <PresentationFormat>On-screen Show (16:9)</PresentationFormat>
  <Paragraphs>248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v_BadaBoom BB</vt:lpstr>
      <vt:lpstr>Oswald</vt:lpstr>
      <vt:lpstr>Oswald Light</vt:lpstr>
      <vt:lpstr>Segoe UI Black</vt:lpstr>
      <vt:lpstr>Work Sans</vt:lpstr>
      <vt:lpstr>Work Sans Light</vt:lpstr>
      <vt:lpstr>Wingdings</vt:lpstr>
      <vt:lpstr>Jacquenetta template</vt:lpstr>
      <vt:lpstr>QA  ESTIMATION   МИССИЯ НЕВЫПОЛНИМА</vt:lpstr>
      <vt:lpstr>QA ESTIMATION</vt:lpstr>
      <vt:lpstr>PowerPoint Presentation</vt:lpstr>
      <vt:lpstr>PowerPoint Presentation</vt:lpstr>
      <vt:lpstr>PowerPoint Presentation</vt:lpstr>
      <vt:lpstr>PowerPoint Presentation</vt:lpstr>
      <vt:lpstr>Процесс  Разработки</vt:lpstr>
      <vt:lpstr>QA  Estimation</vt:lpstr>
      <vt:lpstr>Проблемы Определения Оценки</vt:lpstr>
      <vt:lpstr>PowerPoint Presentation</vt:lpstr>
      <vt:lpstr>Причины: Содержание</vt:lpstr>
      <vt:lpstr>Причины: Ошибка DEV оценки</vt:lpstr>
      <vt:lpstr>Причины: Ошибка TEST оценки</vt:lpstr>
      <vt:lpstr>Причины: Фокус</vt:lpstr>
      <vt:lpstr>PowerPoint Presentation</vt:lpstr>
      <vt:lpstr>РЕШЕНИЕ:Общая Картина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PowerPoint Presentation</vt:lpstr>
      <vt:lpstr>КОМАНДНЫЙ ПОДХОД</vt:lpstr>
      <vt:lpstr>АДАПТАЦИЯ ТРЕБОВАНИЙ</vt:lpstr>
      <vt:lpstr>ФОКУС  </vt:lpstr>
      <vt:lpstr>Вот и все..</vt:lpstr>
      <vt:lpstr>Когда QA Estimation failed?</vt:lpstr>
      <vt:lpstr>СПАСИБО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IgorG</dc:creator>
  <cp:lastModifiedBy>Alexander Lebedev</cp:lastModifiedBy>
  <cp:revision>210</cp:revision>
  <dcterms:modified xsi:type="dcterms:W3CDTF">2018-05-31T07:49:33Z</dcterms:modified>
</cp:coreProperties>
</file>