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71" r:id="rId4"/>
    <p:sldId id="277" r:id="rId5"/>
    <p:sldId id="278" r:id="rId6"/>
    <p:sldId id="262" r:id="rId7"/>
    <p:sldId id="281" r:id="rId8"/>
    <p:sldId id="283" r:id="rId9"/>
    <p:sldId id="279" r:id="rId10"/>
    <p:sldId id="284" r:id="rId11"/>
    <p:sldId id="268" r:id="rId12"/>
    <p:sldId id="286" r:id="rId13"/>
    <p:sldId id="270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66963" autoAdjust="0"/>
  </p:normalViewPr>
  <p:slideViewPr>
    <p:cSldViewPr snapToGrid="0">
      <p:cViewPr>
        <p:scale>
          <a:sx n="66" d="100"/>
          <a:sy n="66" d="100"/>
        </p:scale>
        <p:origin x="-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1828668" cy="182866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811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6652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665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013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91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270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053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053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509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530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530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81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hyperlink" Target="http://www.linkedin.com/pub/nataliya-holodiuk/26/a84/6ab" TargetMode="Externa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en-US" sz="3400" dirty="0" smtClean="0">
                <a:latin typeface="Arial" charset="0"/>
              </a:rPr>
              <a:t>Quality Assurance </a:t>
            </a:r>
            <a:r>
              <a:rPr lang="ru-RU" sz="3400" dirty="0" smtClean="0">
                <a:latin typeface="Arial" charset="0"/>
              </a:rPr>
              <a:t>в условиях тотального </a:t>
            </a:r>
            <a:r>
              <a:rPr lang="en-US" sz="3400" dirty="0" smtClean="0">
                <a:latin typeface="Arial" charset="0"/>
              </a:rPr>
              <a:t>A/B </a:t>
            </a:r>
            <a:r>
              <a:rPr lang="ru-RU" sz="3400" dirty="0" err="1" smtClean="0">
                <a:latin typeface="Arial" charset="0"/>
              </a:rPr>
              <a:t>тестировани</a:t>
            </a:r>
            <a:r>
              <a:rPr lang="uk-UA" sz="3400" dirty="0">
                <a:latin typeface="Arial" charset="0"/>
              </a:rPr>
              <a:t>я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Наталия Голодюк. </a:t>
            </a:r>
            <a:r>
              <a:rPr lang="en-US" dirty="0" err="1" smtClean="0">
                <a:solidFill>
                  <a:srgbClr val="898989"/>
                </a:solidFill>
              </a:rPr>
              <a:t>Luxoft</a:t>
            </a:r>
            <a:r>
              <a:rPr lang="en-US" dirty="0">
                <a:solidFill>
                  <a:srgbClr val="898989"/>
                </a:solidFill>
              </a:rPr>
              <a:t>,</a:t>
            </a:r>
            <a:r>
              <a:rPr lang="en-US" dirty="0" smtClean="0">
                <a:solidFill>
                  <a:srgbClr val="898989"/>
                </a:solidFill>
              </a:rPr>
              <a:t> Hotwire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685427" y="338703"/>
            <a:ext cx="6525123" cy="1143000"/>
          </a:xfrm>
        </p:spPr>
        <p:txBody>
          <a:bodyPr/>
          <a:lstStyle/>
          <a:p>
            <a:r>
              <a:rPr lang="ru-RU" dirty="0" smtClean="0"/>
              <a:t>Что тестировать в таких условиях?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4935" y="1996053"/>
            <a:ext cx="6464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Что разработанные версии соответствуют требованиям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4936" y="25354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dirty="0" smtClean="0"/>
              <a:t>Что процентное соотношение траффика корректно выставлено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4931" y="3309223"/>
            <a:ext cx="532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Что версии отслеживаются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2132" y="5188297"/>
            <a:ext cx="6969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Тестировать все комбинации версий разных элементов на странице</a:t>
            </a:r>
            <a:endParaRPr lang="ru-RU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 bwMode="auto">
          <a:xfrm>
            <a:off x="929433" y="4432161"/>
            <a:ext cx="6363198" cy="64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9pPr>
          </a:lstStyle>
          <a:p>
            <a:r>
              <a:rPr lang="ru-RU" dirty="0" smtClean="0"/>
              <a:t>Не нужно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54931" y="3790235"/>
            <a:ext cx="77377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Что в рамках одной сессии пользователь видит только одну версию элемента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5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lky\Downloads\software-testing-company-123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5" r="10393"/>
          <a:stretch/>
        </p:blipFill>
        <p:spPr bwMode="auto">
          <a:xfrm>
            <a:off x="4970758" y="2667679"/>
            <a:ext cx="3941014" cy="368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Как автоматизировать в таких условиях?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8358" y="6233885"/>
            <a:ext cx="548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http://blog.qatestlab.com/wp-content/uploads/2013/03/software-testing-company-1230.png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9415" y="2001603"/>
            <a:ext cx="57842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Просто – автоматизация кейсов для стабильных элементов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9415" y="29700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dirty="0" smtClean="0"/>
              <a:t>Сложно – добиться </a:t>
            </a:r>
            <a:r>
              <a:rPr lang="ru-RU" dirty="0" err="1" smtClean="0"/>
              <a:t>детерминистичности</a:t>
            </a:r>
            <a:r>
              <a:rPr lang="ru-RU" dirty="0" smtClean="0"/>
              <a:t> тестов </a:t>
            </a:r>
            <a:r>
              <a:rPr lang="ru-RU" dirty="0" err="1" smtClean="0"/>
              <a:t>версионного</a:t>
            </a:r>
            <a:r>
              <a:rPr lang="ru-RU" dirty="0" smtClean="0"/>
              <a:t> функционала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59415" y="4082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dirty="0" smtClean="0"/>
              <a:t>Вариант – разработка «выключателя» версионности (</a:t>
            </a:r>
            <a:r>
              <a:rPr lang="en-US" dirty="0" err="1" smtClean="0"/>
              <a:t>vt.ALL</a:t>
            </a:r>
            <a:r>
              <a:rPr lang="en-US" dirty="0" smtClean="0"/>
              <a:t>=0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831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lky\Downloads\software-testing-company-123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5" r="10393"/>
          <a:stretch/>
        </p:blipFill>
        <p:spPr bwMode="auto">
          <a:xfrm>
            <a:off x="4970758" y="2667679"/>
            <a:ext cx="3941014" cy="368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автоматизировать в таких условиях?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8358" y="6233885"/>
            <a:ext cx="548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http://blog.qatestlab.com/wp-content/uploads/2013/03/software-testing-company-1230.png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9415" y="1910655"/>
            <a:ext cx="5784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Алгоритм распределения траффика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9415" y="27958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dirty="0" smtClean="0"/>
              <a:t>Контрольные версии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2286" y="4711701"/>
            <a:ext cx="5532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Или все версии – если они долгожители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2286" y="3514273"/>
            <a:ext cx="4021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 smtClean="0"/>
              <a:t>Версию, что «победила» и включается на 100%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39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Спасибо!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914400" y="1862237"/>
            <a:ext cx="2709863" cy="817563"/>
            <a:chOff x="914400" y="1600199"/>
            <a:chExt cx="2709863" cy="817563"/>
          </a:xfrm>
        </p:grpSpPr>
        <p:pic>
          <p:nvPicPr>
            <p:cNvPr id="1026" name="Picture 2" descr="C:\Users\NGolodiuk\Documents\mzl.lhkvxtk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600199"/>
              <a:ext cx="817563" cy="8175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795463" y="2029934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natali.holodiuk</a:t>
              </a:r>
              <a:endParaRPr lang="en-US" dirty="0"/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850899" y="3037908"/>
            <a:ext cx="7378702" cy="944564"/>
            <a:chOff x="850899" y="2784474"/>
            <a:chExt cx="7378702" cy="944564"/>
          </a:xfrm>
        </p:grpSpPr>
        <p:pic>
          <p:nvPicPr>
            <p:cNvPr id="3074" name="Picture 2" descr="C:\Users\silky\Downloads\images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899" y="2784474"/>
              <a:ext cx="944564" cy="9445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795463" y="3263662"/>
              <a:ext cx="64341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natali.holodiuk@gmail.com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795463" y="4843043"/>
            <a:ext cx="643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www.linkedin.com/pub/nataliya-holodiuk/26/a84/6ab</a:t>
            </a:r>
            <a:r>
              <a:rPr lang="uk-UA" dirty="0" smtClean="0"/>
              <a:t> </a:t>
            </a:r>
            <a:endParaRPr lang="en-US" dirty="0"/>
          </a:p>
        </p:txBody>
      </p:sp>
      <p:pic>
        <p:nvPicPr>
          <p:cNvPr id="2051" name="Picture 3" descr="C:\Users\silky\Downloads\LinkedIn-Logo-0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86" y="4372784"/>
            <a:ext cx="981189" cy="98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38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A/B </a:t>
            </a:r>
            <a:r>
              <a:rPr lang="ru-RU" dirty="0" smtClean="0">
                <a:latin typeface="Arial" charset="0"/>
              </a:rPr>
              <a:t>тестирование</a:t>
            </a:r>
            <a:r>
              <a:rPr lang="en-US" dirty="0" smtClean="0">
                <a:latin typeface="Arial" charset="0"/>
              </a:rPr>
              <a:t> 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5943600" cy="54265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Тестируем страницы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42859"/>
            <a:ext cx="7552383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48358" y="6233885"/>
            <a:ext cx="548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https://visualwebsiteoptimizer.com/ab-testing/images/what-is-ab-testing.png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lky\Downloads\multivariate-testing-conversionx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663" y="2004045"/>
            <a:ext cx="5918200" cy="4337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>
                <a:latin typeface="Arial" charset="0"/>
              </a:rPr>
              <a:t>Мультивариантное тестирование</a:t>
            </a:r>
            <a:r>
              <a:rPr lang="en-US" dirty="0" smtClean="0">
                <a:latin typeface="Arial" charset="0"/>
              </a:rPr>
              <a:t> 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4114800" cy="61964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Тестируем элементы на странице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6233885"/>
            <a:ext cx="62915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source: http://conversionxl.markitektou.netdna-cdn.com/wp-content/uploads/2013/05/multivariate-testing-conversionxl.jpg</a:t>
            </a:r>
          </a:p>
        </p:txBody>
      </p:sp>
    </p:spTree>
    <p:extLst>
      <p:ext uri="{BB962C8B-B14F-4D97-AF65-F5344CB8AC3E}">
        <p14:creationId xmlns:p14="http://schemas.microsoft.com/office/powerpoint/2010/main" val="21738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Жизненный цикл теста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806278" y="1600200"/>
            <a:ext cx="3212931" cy="910481"/>
          </a:xfrm>
          <a:custGeom>
            <a:avLst/>
            <a:gdLst>
              <a:gd name="connsiteX0" fmla="*/ 0 w 3212931"/>
              <a:gd name="connsiteY0" fmla="*/ 91048 h 910481"/>
              <a:gd name="connsiteX1" fmla="*/ 91048 w 3212931"/>
              <a:gd name="connsiteY1" fmla="*/ 0 h 910481"/>
              <a:gd name="connsiteX2" fmla="*/ 3121883 w 3212931"/>
              <a:gd name="connsiteY2" fmla="*/ 0 h 910481"/>
              <a:gd name="connsiteX3" fmla="*/ 3212931 w 3212931"/>
              <a:gd name="connsiteY3" fmla="*/ 91048 h 910481"/>
              <a:gd name="connsiteX4" fmla="*/ 3212931 w 3212931"/>
              <a:gd name="connsiteY4" fmla="*/ 819433 h 910481"/>
              <a:gd name="connsiteX5" fmla="*/ 3121883 w 3212931"/>
              <a:gd name="connsiteY5" fmla="*/ 910481 h 910481"/>
              <a:gd name="connsiteX6" fmla="*/ 91048 w 3212931"/>
              <a:gd name="connsiteY6" fmla="*/ 910481 h 910481"/>
              <a:gd name="connsiteX7" fmla="*/ 0 w 3212931"/>
              <a:gd name="connsiteY7" fmla="*/ 819433 h 910481"/>
              <a:gd name="connsiteX8" fmla="*/ 0 w 3212931"/>
              <a:gd name="connsiteY8" fmla="*/ 91048 h 910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910481">
                <a:moveTo>
                  <a:pt x="0" y="91048"/>
                </a:moveTo>
                <a:cubicBezTo>
                  <a:pt x="0" y="40764"/>
                  <a:pt x="40764" y="0"/>
                  <a:pt x="91048" y="0"/>
                </a:cubicBezTo>
                <a:lnTo>
                  <a:pt x="3121883" y="0"/>
                </a:lnTo>
                <a:cubicBezTo>
                  <a:pt x="3172167" y="0"/>
                  <a:pt x="3212931" y="40764"/>
                  <a:pt x="3212931" y="91048"/>
                </a:cubicBezTo>
                <a:lnTo>
                  <a:pt x="3212931" y="819433"/>
                </a:lnTo>
                <a:cubicBezTo>
                  <a:pt x="3212931" y="869717"/>
                  <a:pt x="3172167" y="910481"/>
                  <a:pt x="3121883" y="910481"/>
                </a:cubicBezTo>
                <a:lnTo>
                  <a:pt x="91048" y="910481"/>
                </a:lnTo>
                <a:cubicBezTo>
                  <a:pt x="40764" y="910481"/>
                  <a:pt x="0" y="869717"/>
                  <a:pt x="0" y="819433"/>
                </a:cubicBezTo>
                <a:lnTo>
                  <a:pt x="0" y="91048"/>
                </a:lnTo>
                <a:close/>
              </a:path>
            </a:pathLst>
          </a:custGeom>
          <a:solidFill>
            <a:srgbClr val="E63A28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867" tIns="102867" rIns="102867" bIns="1028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/>
              <a:t>Гипотеза</a:t>
            </a:r>
            <a:endParaRPr lang="en-US" sz="2000" b="1" kern="1200" dirty="0"/>
          </a:p>
        </p:txBody>
      </p:sp>
      <p:sp>
        <p:nvSpPr>
          <p:cNvPr id="17" name="Полилиния 16"/>
          <p:cNvSpPr/>
          <p:nvPr/>
        </p:nvSpPr>
        <p:spPr>
          <a:xfrm>
            <a:off x="2157411" y="2581606"/>
            <a:ext cx="510665" cy="425554"/>
          </a:xfrm>
          <a:custGeom>
            <a:avLst/>
            <a:gdLst>
              <a:gd name="connsiteX0" fmla="*/ 0 w 425553"/>
              <a:gd name="connsiteY0" fmla="*/ 102133 h 510664"/>
              <a:gd name="connsiteX1" fmla="*/ 212777 w 425553"/>
              <a:gd name="connsiteY1" fmla="*/ 102133 h 510664"/>
              <a:gd name="connsiteX2" fmla="*/ 212777 w 425553"/>
              <a:gd name="connsiteY2" fmla="*/ 0 h 510664"/>
              <a:gd name="connsiteX3" fmla="*/ 425553 w 425553"/>
              <a:gd name="connsiteY3" fmla="*/ 255332 h 510664"/>
              <a:gd name="connsiteX4" fmla="*/ 212777 w 425553"/>
              <a:gd name="connsiteY4" fmla="*/ 510664 h 510664"/>
              <a:gd name="connsiteX5" fmla="*/ 212777 w 425553"/>
              <a:gd name="connsiteY5" fmla="*/ 408531 h 510664"/>
              <a:gd name="connsiteX6" fmla="*/ 0 w 425553"/>
              <a:gd name="connsiteY6" fmla="*/ 408531 h 510664"/>
              <a:gd name="connsiteX7" fmla="*/ 0 w 425553"/>
              <a:gd name="connsiteY7" fmla="*/ 102133 h 51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553" h="510664">
                <a:moveTo>
                  <a:pt x="340442" y="1"/>
                </a:moveTo>
                <a:lnTo>
                  <a:pt x="340442" y="255333"/>
                </a:lnTo>
                <a:lnTo>
                  <a:pt x="425553" y="255333"/>
                </a:lnTo>
                <a:lnTo>
                  <a:pt x="212777" y="510663"/>
                </a:lnTo>
                <a:lnTo>
                  <a:pt x="0" y="255333"/>
                </a:lnTo>
                <a:lnTo>
                  <a:pt x="85111" y="255333"/>
                </a:lnTo>
                <a:lnTo>
                  <a:pt x="85111" y="1"/>
                </a:lnTo>
                <a:lnTo>
                  <a:pt x="340442" y="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134" tIns="0" rIns="102133" bIns="1276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kern="1200"/>
          </a:p>
        </p:txBody>
      </p:sp>
      <p:sp>
        <p:nvSpPr>
          <p:cNvPr id="18" name="Полилиния 17"/>
          <p:cNvSpPr/>
          <p:nvPr/>
        </p:nvSpPr>
        <p:spPr>
          <a:xfrm>
            <a:off x="806278" y="3078086"/>
            <a:ext cx="3212931" cy="1014943"/>
          </a:xfrm>
          <a:custGeom>
            <a:avLst/>
            <a:gdLst>
              <a:gd name="connsiteX0" fmla="*/ 0 w 3212931"/>
              <a:gd name="connsiteY0" fmla="*/ 73720 h 737195"/>
              <a:gd name="connsiteX1" fmla="*/ 73720 w 3212931"/>
              <a:gd name="connsiteY1" fmla="*/ 0 h 737195"/>
              <a:gd name="connsiteX2" fmla="*/ 3139212 w 3212931"/>
              <a:gd name="connsiteY2" fmla="*/ 0 h 737195"/>
              <a:gd name="connsiteX3" fmla="*/ 3212932 w 3212931"/>
              <a:gd name="connsiteY3" fmla="*/ 73720 h 737195"/>
              <a:gd name="connsiteX4" fmla="*/ 3212931 w 3212931"/>
              <a:gd name="connsiteY4" fmla="*/ 663476 h 737195"/>
              <a:gd name="connsiteX5" fmla="*/ 3139211 w 3212931"/>
              <a:gd name="connsiteY5" fmla="*/ 737196 h 737195"/>
              <a:gd name="connsiteX6" fmla="*/ 73720 w 3212931"/>
              <a:gd name="connsiteY6" fmla="*/ 737195 h 737195"/>
              <a:gd name="connsiteX7" fmla="*/ 0 w 3212931"/>
              <a:gd name="connsiteY7" fmla="*/ 663475 h 737195"/>
              <a:gd name="connsiteX8" fmla="*/ 0 w 3212931"/>
              <a:gd name="connsiteY8" fmla="*/ 73720 h 737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737195">
                <a:moveTo>
                  <a:pt x="0" y="73720"/>
                </a:moveTo>
                <a:cubicBezTo>
                  <a:pt x="0" y="33006"/>
                  <a:pt x="33006" y="0"/>
                  <a:pt x="73720" y="0"/>
                </a:cubicBezTo>
                <a:lnTo>
                  <a:pt x="3139212" y="0"/>
                </a:lnTo>
                <a:cubicBezTo>
                  <a:pt x="3179926" y="0"/>
                  <a:pt x="3212932" y="33006"/>
                  <a:pt x="3212932" y="73720"/>
                </a:cubicBezTo>
                <a:cubicBezTo>
                  <a:pt x="3212932" y="270305"/>
                  <a:pt x="3212931" y="466891"/>
                  <a:pt x="3212931" y="663476"/>
                </a:cubicBezTo>
                <a:cubicBezTo>
                  <a:pt x="3212931" y="704190"/>
                  <a:pt x="3179925" y="737196"/>
                  <a:pt x="3139211" y="737196"/>
                </a:cubicBezTo>
                <a:lnTo>
                  <a:pt x="73720" y="737195"/>
                </a:lnTo>
                <a:cubicBezTo>
                  <a:pt x="33006" y="737195"/>
                  <a:pt x="0" y="704189"/>
                  <a:pt x="0" y="663475"/>
                </a:cubicBezTo>
                <a:lnTo>
                  <a:pt x="0" y="73720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792" tIns="97792" rIns="97792" bIns="9779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Уточняем/аргументируем </a:t>
            </a:r>
            <a:r>
              <a:rPr lang="ru-RU" sz="2000" dirty="0" smtClean="0"/>
              <a:t>ожидаемое улучшение</a:t>
            </a:r>
            <a:endParaRPr lang="en-US" sz="2000" kern="1200" dirty="0"/>
          </a:p>
        </p:txBody>
      </p:sp>
      <p:sp>
        <p:nvSpPr>
          <p:cNvPr id="19" name="Полилиния 18"/>
          <p:cNvSpPr/>
          <p:nvPr/>
        </p:nvSpPr>
        <p:spPr>
          <a:xfrm>
            <a:off x="2157409" y="4303162"/>
            <a:ext cx="510665" cy="425554"/>
          </a:xfrm>
          <a:custGeom>
            <a:avLst/>
            <a:gdLst>
              <a:gd name="connsiteX0" fmla="*/ 0 w 425553"/>
              <a:gd name="connsiteY0" fmla="*/ 102133 h 510664"/>
              <a:gd name="connsiteX1" fmla="*/ 212777 w 425553"/>
              <a:gd name="connsiteY1" fmla="*/ 102133 h 510664"/>
              <a:gd name="connsiteX2" fmla="*/ 212777 w 425553"/>
              <a:gd name="connsiteY2" fmla="*/ 0 h 510664"/>
              <a:gd name="connsiteX3" fmla="*/ 425553 w 425553"/>
              <a:gd name="connsiteY3" fmla="*/ 255332 h 510664"/>
              <a:gd name="connsiteX4" fmla="*/ 212777 w 425553"/>
              <a:gd name="connsiteY4" fmla="*/ 510664 h 510664"/>
              <a:gd name="connsiteX5" fmla="*/ 212777 w 425553"/>
              <a:gd name="connsiteY5" fmla="*/ 408531 h 510664"/>
              <a:gd name="connsiteX6" fmla="*/ 0 w 425553"/>
              <a:gd name="connsiteY6" fmla="*/ 408531 h 510664"/>
              <a:gd name="connsiteX7" fmla="*/ 0 w 425553"/>
              <a:gd name="connsiteY7" fmla="*/ 102133 h 51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553" h="510664">
                <a:moveTo>
                  <a:pt x="340442" y="1"/>
                </a:moveTo>
                <a:lnTo>
                  <a:pt x="340442" y="255333"/>
                </a:lnTo>
                <a:lnTo>
                  <a:pt x="425553" y="255333"/>
                </a:lnTo>
                <a:lnTo>
                  <a:pt x="212777" y="510663"/>
                </a:lnTo>
                <a:lnTo>
                  <a:pt x="0" y="255333"/>
                </a:lnTo>
                <a:lnTo>
                  <a:pt x="85111" y="255333"/>
                </a:lnTo>
                <a:lnTo>
                  <a:pt x="85111" y="1"/>
                </a:lnTo>
                <a:lnTo>
                  <a:pt x="340442" y="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134" tIns="0" rIns="102133" bIns="1276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kern="1200"/>
          </a:p>
        </p:txBody>
      </p:sp>
      <p:sp>
        <p:nvSpPr>
          <p:cNvPr id="20" name="Полилиния 19"/>
          <p:cNvSpPr/>
          <p:nvPr/>
        </p:nvSpPr>
        <p:spPr>
          <a:xfrm>
            <a:off x="806277" y="4823030"/>
            <a:ext cx="3212931" cy="1134810"/>
          </a:xfrm>
          <a:custGeom>
            <a:avLst/>
            <a:gdLst>
              <a:gd name="connsiteX0" fmla="*/ 0 w 3212931"/>
              <a:gd name="connsiteY0" fmla="*/ 113481 h 1134810"/>
              <a:gd name="connsiteX1" fmla="*/ 113481 w 3212931"/>
              <a:gd name="connsiteY1" fmla="*/ 0 h 1134810"/>
              <a:gd name="connsiteX2" fmla="*/ 3099450 w 3212931"/>
              <a:gd name="connsiteY2" fmla="*/ 0 h 1134810"/>
              <a:gd name="connsiteX3" fmla="*/ 3212931 w 3212931"/>
              <a:gd name="connsiteY3" fmla="*/ 113481 h 1134810"/>
              <a:gd name="connsiteX4" fmla="*/ 3212931 w 3212931"/>
              <a:gd name="connsiteY4" fmla="*/ 1021329 h 1134810"/>
              <a:gd name="connsiteX5" fmla="*/ 3099450 w 3212931"/>
              <a:gd name="connsiteY5" fmla="*/ 1134810 h 1134810"/>
              <a:gd name="connsiteX6" fmla="*/ 113481 w 3212931"/>
              <a:gd name="connsiteY6" fmla="*/ 1134810 h 1134810"/>
              <a:gd name="connsiteX7" fmla="*/ 0 w 3212931"/>
              <a:gd name="connsiteY7" fmla="*/ 1021329 h 1134810"/>
              <a:gd name="connsiteX8" fmla="*/ 0 w 3212931"/>
              <a:gd name="connsiteY8" fmla="*/ 113481 h 1134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1134810">
                <a:moveTo>
                  <a:pt x="0" y="113481"/>
                </a:moveTo>
                <a:cubicBezTo>
                  <a:pt x="0" y="50807"/>
                  <a:pt x="50807" y="0"/>
                  <a:pt x="113481" y="0"/>
                </a:cubicBezTo>
                <a:lnTo>
                  <a:pt x="3099450" y="0"/>
                </a:lnTo>
                <a:cubicBezTo>
                  <a:pt x="3162124" y="0"/>
                  <a:pt x="3212931" y="50807"/>
                  <a:pt x="3212931" y="113481"/>
                </a:cubicBezTo>
                <a:lnTo>
                  <a:pt x="3212931" y="1021329"/>
                </a:lnTo>
                <a:cubicBezTo>
                  <a:pt x="3212931" y="1084003"/>
                  <a:pt x="3162124" y="1134810"/>
                  <a:pt x="3099450" y="1134810"/>
                </a:cubicBezTo>
                <a:lnTo>
                  <a:pt x="113481" y="1134810"/>
                </a:lnTo>
                <a:cubicBezTo>
                  <a:pt x="50807" y="1134810"/>
                  <a:pt x="0" y="1084003"/>
                  <a:pt x="0" y="1021329"/>
                </a:cubicBezTo>
                <a:lnTo>
                  <a:pt x="0" y="113481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437" tIns="109437" rIns="109437" bIns="1094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Готовим две-три версии формы</a:t>
            </a:r>
            <a:endParaRPr lang="en-US" sz="2000" kern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1658276"/>
            <a:ext cx="33432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600" dirty="0"/>
              <a:t>«Если добавить опцию поиска эко-отелей</a:t>
            </a:r>
            <a:r>
              <a:rPr lang="ru-RU" sz="1600" dirty="0" smtClean="0"/>
              <a:t>,</a:t>
            </a:r>
          </a:p>
          <a:p>
            <a:pPr marL="0" indent="0" algn="just">
              <a:buNone/>
            </a:pPr>
            <a:r>
              <a:rPr lang="ru-RU" sz="1600" dirty="0" smtClean="0"/>
              <a:t>конверсия </a:t>
            </a:r>
            <a:r>
              <a:rPr lang="ru-RU" sz="1600" dirty="0"/>
              <a:t>возрастет.»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2732045"/>
            <a:ext cx="35718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«Количество людей</a:t>
            </a:r>
            <a:r>
              <a:rPr lang="ru-RU" sz="1600" dirty="0"/>
              <a:t>, желающих приобрести номер в э</a:t>
            </a:r>
            <a:r>
              <a:rPr lang="ru-RU" sz="1600" dirty="0" smtClean="0"/>
              <a:t>ко-отеле</a:t>
            </a:r>
            <a:r>
              <a:rPr lang="ru-RU" sz="1600" dirty="0"/>
              <a:t>, возросло на 10% за последние полгода. Если мы упростим поиск таких отелей на нашем сайте, это может увеличить количество </a:t>
            </a:r>
            <a:r>
              <a:rPr lang="ru-RU" sz="1600" dirty="0" smtClean="0"/>
              <a:t>бронирований на </a:t>
            </a:r>
            <a:r>
              <a:rPr lang="ru-RU" sz="1600" dirty="0"/>
              <a:t>2-7%.»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4728716"/>
            <a:ext cx="365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600" dirty="0"/>
              <a:t>«Версия А: текущее состояние формы поиска – без этой опции;</a:t>
            </a:r>
          </a:p>
          <a:p>
            <a:pPr marL="0" indent="0">
              <a:buNone/>
            </a:pPr>
            <a:r>
              <a:rPr lang="ru-RU" sz="1600" dirty="0"/>
              <a:t>Версия Б: опция в виде </a:t>
            </a:r>
            <a:r>
              <a:rPr lang="ru-RU" sz="1600" dirty="0" err="1"/>
              <a:t>чекбокса</a:t>
            </a:r>
            <a:r>
              <a:rPr lang="ru-RU" sz="1600" dirty="0"/>
              <a:t>;</a:t>
            </a:r>
          </a:p>
          <a:p>
            <a:pPr marL="0" indent="0">
              <a:buNone/>
            </a:pPr>
            <a:r>
              <a:rPr lang="ru-RU" sz="1600" dirty="0"/>
              <a:t>Версия В: </a:t>
            </a:r>
            <a:r>
              <a:rPr lang="ru-RU" sz="1600" dirty="0" smtClean="0"/>
              <a:t>ссылка на </a:t>
            </a:r>
            <a:r>
              <a:rPr lang="ru-RU" sz="1600" dirty="0"/>
              <a:t>список всех эко-отелей»</a:t>
            </a:r>
          </a:p>
        </p:txBody>
      </p:sp>
    </p:spTree>
    <p:extLst>
      <p:ext uri="{BB962C8B-B14F-4D97-AF65-F5344CB8AC3E}">
        <p14:creationId xmlns:p14="http://schemas.microsoft.com/office/powerpoint/2010/main" val="412716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Жизненный цикл теста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806278" y="1600200"/>
            <a:ext cx="3212931" cy="910481"/>
          </a:xfrm>
          <a:custGeom>
            <a:avLst/>
            <a:gdLst>
              <a:gd name="connsiteX0" fmla="*/ 0 w 3212931"/>
              <a:gd name="connsiteY0" fmla="*/ 91048 h 910481"/>
              <a:gd name="connsiteX1" fmla="*/ 91048 w 3212931"/>
              <a:gd name="connsiteY1" fmla="*/ 0 h 910481"/>
              <a:gd name="connsiteX2" fmla="*/ 3121883 w 3212931"/>
              <a:gd name="connsiteY2" fmla="*/ 0 h 910481"/>
              <a:gd name="connsiteX3" fmla="*/ 3212931 w 3212931"/>
              <a:gd name="connsiteY3" fmla="*/ 91048 h 910481"/>
              <a:gd name="connsiteX4" fmla="*/ 3212931 w 3212931"/>
              <a:gd name="connsiteY4" fmla="*/ 819433 h 910481"/>
              <a:gd name="connsiteX5" fmla="*/ 3121883 w 3212931"/>
              <a:gd name="connsiteY5" fmla="*/ 910481 h 910481"/>
              <a:gd name="connsiteX6" fmla="*/ 91048 w 3212931"/>
              <a:gd name="connsiteY6" fmla="*/ 910481 h 910481"/>
              <a:gd name="connsiteX7" fmla="*/ 0 w 3212931"/>
              <a:gd name="connsiteY7" fmla="*/ 819433 h 910481"/>
              <a:gd name="connsiteX8" fmla="*/ 0 w 3212931"/>
              <a:gd name="connsiteY8" fmla="*/ 91048 h 910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910481">
                <a:moveTo>
                  <a:pt x="0" y="91048"/>
                </a:moveTo>
                <a:cubicBezTo>
                  <a:pt x="0" y="40764"/>
                  <a:pt x="40764" y="0"/>
                  <a:pt x="91048" y="0"/>
                </a:cubicBezTo>
                <a:lnTo>
                  <a:pt x="3121883" y="0"/>
                </a:lnTo>
                <a:cubicBezTo>
                  <a:pt x="3172167" y="0"/>
                  <a:pt x="3212931" y="40764"/>
                  <a:pt x="3212931" y="91048"/>
                </a:cubicBezTo>
                <a:lnTo>
                  <a:pt x="3212931" y="819433"/>
                </a:lnTo>
                <a:cubicBezTo>
                  <a:pt x="3212931" y="869717"/>
                  <a:pt x="3172167" y="910481"/>
                  <a:pt x="3121883" y="910481"/>
                </a:cubicBezTo>
                <a:lnTo>
                  <a:pt x="91048" y="910481"/>
                </a:lnTo>
                <a:cubicBezTo>
                  <a:pt x="40764" y="910481"/>
                  <a:pt x="0" y="869717"/>
                  <a:pt x="0" y="819433"/>
                </a:cubicBezTo>
                <a:lnTo>
                  <a:pt x="0" y="91048"/>
                </a:lnTo>
                <a:close/>
              </a:path>
            </a:pathLst>
          </a:custGeom>
          <a:solidFill>
            <a:srgbClr val="E63A28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867" tIns="102867" rIns="102867" bIns="1028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err="1" smtClean="0"/>
              <a:t>Релизим</a:t>
            </a:r>
            <a:endParaRPr lang="en-US" sz="2000" b="1" kern="1200" dirty="0"/>
          </a:p>
        </p:txBody>
      </p:sp>
      <p:sp>
        <p:nvSpPr>
          <p:cNvPr id="17" name="Полилиния 16"/>
          <p:cNvSpPr/>
          <p:nvPr/>
        </p:nvSpPr>
        <p:spPr>
          <a:xfrm>
            <a:off x="2157411" y="2581606"/>
            <a:ext cx="510665" cy="425554"/>
          </a:xfrm>
          <a:custGeom>
            <a:avLst/>
            <a:gdLst>
              <a:gd name="connsiteX0" fmla="*/ 0 w 425553"/>
              <a:gd name="connsiteY0" fmla="*/ 102133 h 510664"/>
              <a:gd name="connsiteX1" fmla="*/ 212777 w 425553"/>
              <a:gd name="connsiteY1" fmla="*/ 102133 h 510664"/>
              <a:gd name="connsiteX2" fmla="*/ 212777 w 425553"/>
              <a:gd name="connsiteY2" fmla="*/ 0 h 510664"/>
              <a:gd name="connsiteX3" fmla="*/ 425553 w 425553"/>
              <a:gd name="connsiteY3" fmla="*/ 255332 h 510664"/>
              <a:gd name="connsiteX4" fmla="*/ 212777 w 425553"/>
              <a:gd name="connsiteY4" fmla="*/ 510664 h 510664"/>
              <a:gd name="connsiteX5" fmla="*/ 212777 w 425553"/>
              <a:gd name="connsiteY5" fmla="*/ 408531 h 510664"/>
              <a:gd name="connsiteX6" fmla="*/ 0 w 425553"/>
              <a:gd name="connsiteY6" fmla="*/ 408531 h 510664"/>
              <a:gd name="connsiteX7" fmla="*/ 0 w 425553"/>
              <a:gd name="connsiteY7" fmla="*/ 102133 h 51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553" h="510664">
                <a:moveTo>
                  <a:pt x="340442" y="1"/>
                </a:moveTo>
                <a:lnTo>
                  <a:pt x="340442" y="255333"/>
                </a:lnTo>
                <a:lnTo>
                  <a:pt x="425553" y="255333"/>
                </a:lnTo>
                <a:lnTo>
                  <a:pt x="212777" y="510663"/>
                </a:lnTo>
                <a:lnTo>
                  <a:pt x="0" y="255333"/>
                </a:lnTo>
                <a:lnTo>
                  <a:pt x="85111" y="255333"/>
                </a:lnTo>
                <a:lnTo>
                  <a:pt x="85111" y="1"/>
                </a:lnTo>
                <a:lnTo>
                  <a:pt x="340442" y="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134" tIns="0" rIns="102133" bIns="1276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kern="1200"/>
          </a:p>
        </p:txBody>
      </p:sp>
      <p:sp>
        <p:nvSpPr>
          <p:cNvPr id="18" name="Полилиния 17"/>
          <p:cNvSpPr/>
          <p:nvPr/>
        </p:nvSpPr>
        <p:spPr>
          <a:xfrm>
            <a:off x="806278" y="3078086"/>
            <a:ext cx="3212931" cy="737195"/>
          </a:xfrm>
          <a:custGeom>
            <a:avLst/>
            <a:gdLst>
              <a:gd name="connsiteX0" fmla="*/ 0 w 3212931"/>
              <a:gd name="connsiteY0" fmla="*/ 73720 h 737195"/>
              <a:gd name="connsiteX1" fmla="*/ 73720 w 3212931"/>
              <a:gd name="connsiteY1" fmla="*/ 0 h 737195"/>
              <a:gd name="connsiteX2" fmla="*/ 3139212 w 3212931"/>
              <a:gd name="connsiteY2" fmla="*/ 0 h 737195"/>
              <a:gd name="connsiteX3" fmla="*/ 3212932 w 3212931"/>
              <a:gd name="connsiteY3" fmla="*/ 73720 h 737195"/>
              <a:gd name="connsiteX4" fmla="*/ 3212931 w 3212931"/>
              <a:gd name="connsiteY4" fmla="*/ 663476 h 737195"/>
              <a:gd name="connsiteX5" fmla="*/ 3139211 w 3212931"/>
              <a:gd name="connsiteY5" fmla="*/ 737196 h 737195"/>
              <a:gd name="connsiteX6" fmla="*/ 73720 w 3212931"/>
              <a:gd name="connsiteY6" fmla="*/ 737195 h 737195"/>
              <a:gd name="connsiteX7" fmla="*/ 0 w 3212931"/>
              <a:gd name="connsiteY7" fmla="*/ 663475 h 737195"/>
              <a:gd name="connsiteX8" fmla="*/ 0 w 3212931"/>
              <a:gd name="connsiteY8" fmla="*/ 73720 h 737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737195">
                <a:moveTo>
                  <a:pt x="0" y="73720"/>
                </a:moveTo>
                <a:cubicBezTo>
                  <a:pt x="0" y="33006"/>
                  <a:pt x="33006" y="0"/>
                  <a:pt x="73720" y="0"/>
                </a:cubicBezTo>
                <a:lnTo>
                  <a:pt x="3139212" y="0"/>
                </a:lnTo>
                <a:cubicBezTo>
                  <a:pt x="3179926" y="0"/>
                  <a:pt x="3212932" y="33006"/>
                  <a:pt x="3212932" y="73720"/>
                </a:cubicBezTo>
                <a:cubicBezTo>
                  <a:pt x="3212932" y="270305"/>
                  <a:pt x="3212931" y="466891"/>
                  <a:pt x="3212931" y="663476"/>
                </a:cubicBezTo>
                <a:cubicBezTo>
                  <a:pt x="3212931" y="704190"/>
                  <a:pt x="3179925" y="737196"/>
                  <a:pt x="3139211" y="737196"/>
                </a:cubicBezTo>
                <a:lnTo>
                  <a:pt x="73720" y="737195"/>
                </a:lnTo>
                <a:cubicBezTo>
                  <a:pt x="33006" y="737195"/>
                  <a:pt x="0" y="704189"/>
                  <a:pt x="0" y="663475"/>
                </a:cubicBezTo>
                <a:lnTo>
                  <a:pt x="0" y="73720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792" tIns="97792" rIns="97792" bIns="97792" numCol="1" spcCol="1270" anchor="ctr" anchorCtr="0">
            <a:noAutofit/>
          </a:bodyPr>
          <a:lstStyle/>
          <a:p>
            <a:pPr marL="0" indent="0" algn="ctr">
              <a:buNone/>
            </a:pPr>
            <a:r>
              <a:rPr lang="ru-RU" sz="2000" dirty="0"/>
              <a:t>Анализируем результаты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2157411" y="3886207"/>
            <a:ext cx="510665" cy="425554"/>
          </a:xfrm>
          <a:custGeom>
            <a:avLst/>
            <a:gdLst>
              <a:gd name="connsiteX0" fmla="*/ 0 w 425553"/>
              <a:gd name="connsiteY0" fmla="*/ 102133 h 510664"/>
              <a:gd name="connsiteX1" fmla="*/ 212777 w 425553"/>
              <a:gd name="connsiteY1" fmla="*/ 102133 h 510664"/>
              <a:gd name="connsiteX2" fmla="*/ 212777 w 425553"/>
              <a:gd name="connsiteY2" fmla="*/ 0 h 510664"/>
              <a:gd name="connsiteX3" fmla="*/ 425553 w 425553"/>
              <a:gd name="connsiteY3" fmla="*/ 255332 h 510664"/>
              <a:gd name="connsiteX4" fmla="*/ 212777 w 425553"/>
              <a:gd name="connsiteY4" fmla="*/ 510664 h 510664"/>
              <a:gd name="connsiteX5" fmla="*/ 212777 w 425553"/>
              <a:gd name="connsiteY5" fmla="*/ 408531 h 510664"/>
              <a:gd name="connsiteX6" fmla="*/ 0 w 425553"/>
              <a:gd name="connsiteY6" fmla="*/ 408531 h 510664"/>
              <a:gd name="connsiteX7" fmla="*/ 0 w 425553"/>
              <a:gd name="connsiteY7" fmla="*/ 102133 h 51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553" h="510664">
                <a:moveTo>
                  <a:pt x="340442" y="1"/>
                </a:moveTo>
                <a:lnTo>
                  <a:pt x="340442" y="255333"/>
                </a:lnTo>
                <a:lnTo>
                  <a:pt x="425553" y="255333"/>
                </a:lnTo>
                <a:lnTo>
                  <a:pt x="212777" y="510663"/>
                </a:lnTo>
                <a:lnTo>
                  <a:pt x="0" y="255333"/>
                </a:lnTo>
                <a:lnTo>
                  <a:pt x="85111" y="255333"/>
                </a:lnTo>
                <a:lnTo>
                  <a:pt x="85111" y="1"/>
                </a:lnTo>
                <a:lnTo>
                  <a:pt x="340442" y="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134" tIns="0" rIns="102133" bIns="1276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kern="1200"/>
          </a:p>
        </p:txBody>
      </p:sp>
      <p:sp>
        <p:nvSpPr>
          <p:cNvPr id="20" name="Полилиния 19"/>
          <p:cNvSpPr/>
          <p:nvPr/>
        </p:nvSpPr>
        <p:spPr>
          <a:xfrm>
            <a:off x="806278" y="4382687"/>
            <a:ext cx="3212931" cy="1134810"/>
          </a:xfrm>
          <a:custGeom>
            <a:avLst/>
            <a:gdLst>
              <a:gd name="connsiteX0" fmla="*/ 0 w 3212931"/>
              <a:gd name="connsiteY0" fmla="*/ 113481 h 1134810"/>
              <a:gd name="connsiteX1" fmla="*/ 113481 w 3212931"/>
              <a:gd name="connsiteY1" fmla="*/ 0 h 1134810"/>
              <a:gd name="connsiteX2" fmla="*/ 3099450 w 3212931"/>
              <a:gd name="connsiteY2" fmla="*/ 0 h 1134810"/>
              <a:gd name="connsiteX3" fmla="*/ 3212931 w 3212931"/>
              <a:gd name="connsiteY3" fmla="*/ 113481 h 1134810"/>
              <a:gd name="connsiteX4" fmla="*/ 3212931 w 3212931"/>
              <a:gd name="connsiteY4" fmla="*/ 1021329 h 1134810"/>
              <a:gd name="connsiteX5" fmla="*/ 3099450 w 3212931"/>
              <a:gd name="connsiteY5" fmla="*/ 1134810 h 1134810"/>
              <a:gd name="connsiteX6" fmla="*/ 113481 w 3212931"/>
              <a:gd name="connsiteY6" fmla="*/ 1134810 h 1134810"/>
              <a:gd name="connsiteX7" fmla="*/ 0 w 3212931"/>
              <a:gd name="connsiteY7" fmla="*/ 1021329 h 1134810"/>
              <a:gd name="connsiteX8" fmla="*/ 0 w 3212931"/>
              <a:gd name="connsiteY8" fmla="*/ 113481 h 1134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2931" h="1134810">
                <a:moveTo>
                  <a:pt x="0" y="113481"/>
                </a:moveTo>
                <a:cubicBezTo>
                  <a:pt x="0" y="50807"/>
                  <a:pt x="50807" y="0"/>
                  <a:pt x="113481" y="0"/>
                </a:cubicBezTo>
                <a:lnTo>
                  <a:pt x="3099450" y="0"/>
                </a:lnTo>
                <a:cubicBezTo>
                  <a:pt x="3162124" y="0"/>
                  <a:pt x="3212931" y="50807"/>
                  <a:pt x="3212931" y="113481"/>
                </a:cubicBezTo>
                <a:lnTo>
                  <a:pt x="3212931" y="1021329"/>
                </a:lnTo>
                <a:cubicBezTo>
                  <a:pt x="3212931" y="1084003"/>
                  <a:pt x="3162124" y="1134810"/>
                  <a:pt x="3099450" y="1134810"/>
                </a:cubicBezTo>
                <a:lnTo>
                  <a:pt x="113481" y="1134810"/>
                </a:lnTo>
                <a:cubicBezTo>
                  <a:pt x="50807" y="1134810"/>
                  <a:pt x="0" y="1084003"/>
                  <a:pt x="0" y="1021329"/>
                </a:cubicBezTo>
                <a:lnTo>
                  <a:pt x="0" y="113481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437" tIns="109437" rIns="109437" bIns="109437" numCol="1" spcCol="1270" anchor="ctr" anchorCtr="0">
            <a:noAutofit/>
          </a:bodyPr>
          <a:lstStyle/>
          <a:p>
            <a:pPr marL="0" indent="0" algn="ctr">
              <a:buNone/>
            </a:pPr>
            <a:r>
              <a:rPr lang="ru-RU" sz="2000" dirty="0"/>
              <a:t>Оставляем версию, что принесла больше </a:t>
            </a:r>
            <a:r>
              <a:rPr lang="ru-RU" sz="2000" dirty="0" smtClean="0"/>
              <a:t>пользователей/денег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2732045"/>
            <a:ext cx="35718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«Отдел аналитиков говорит, что общее количество проданных отелей возросло на 5%, именно благодаря всплеску продаж комнат в эко-отелях.»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4657704"/>
            <a:ext cx="365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600" dirty="0" smtClean="0"/>
              <a:t>«</a:t>
            </a:r>
            <a:r>
              <a:rPr lang="uk-UA" sz="1600" dirty="0" err="1"/>
              <a:t>Версия</a:t>
            </a:r>
            <a:r>
              <a:rPr lang="uk-UA" sz="1600" dirty="0"/>
              <a:t> Б – </a:t>
            </a:r>
            <a:r>
              <a:rPr lang="uk-UA" sz="1600" dirty="0" err="1"/>
              <a:t>опция</a:t>
            </a:r>
            <a:r>
              <a:rPr lang="uk-UA" sz="1600" dirty="0"/>
              <a:t> в </a:t>
            </a:r>
            <a:r>
              <a:rPr lang="uk-UA" sz="1600" dirty="0" err="1"/>
              <a:t>виде</a:t>
            </a:r>
            <a:r>
              <a:rPr lang="uk-UA" sz="1600" dirty="0"/>
              <a:t> </a:t>
            </a:r>
            <a:r>
              <a:rPr lang="uk-UA" sz="1600" dirty="0" err="1" smtClean="0"/>
              <a:t>чекбокса</a:t>
            </a:r>
            <a:r>
              <a:rPr lang="uk-UA" sz="1600" dirty="0" smtClean="0"/>
              <a:t> – в </a:t>
            </a:r>
            <a:r>
              <a:rPr lang="uk-UA" sz="1600" dirty="0" err="1" smtClean="0"/>
              <a:t>жизнь</a:t>
            </a:r>
            <a:r>
              <a:rPr lang="uk-UA" sz="1600" dirty="0" smtClean="0"/>
              <a:t> на 100%.</a:t>
            </a:r>
            <a:r>
              <a:rPr lang="ru-RU" sz="1600" dirty="0" smtClean="0"/>
              <a:t>»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5471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Как </a:t>
            </a:r>
            <a:r>
              <a:rPr lang="ru-RU" sz="3600" dirty="0"/>
              <a:t>тестировать мультивариантный функционал? </a:t>
            </a:r>
          </a:p>
          <a:p>
            <a:pPr marL="0" indent="0" algn="ctr">
              <a:buNone/>
            </a:pPr>
            <a:endParaRPr lang="ru-RU" sz="3600" dirty="0" smtClean="0"/>
          </a:p>
        </p:txBody>
      </p:sp>
      <p:sp>
        <p:nvSpPr>
          <p:cNvPr id="6" name="Rectangle 2"/>
          <p:cNvSpPr txBox="1">
            <a:spLocks/>
          </p:cNvSpPr>
          <p:nvPr/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67" charset="0"/>
                <a:ea typeface="Verdana" pitchFamily="67" charset="0"/>
                <a:cs typeface="Verdana" pitchFamily="67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67" charset="0"/>
                <a:ea typeface="ＭＳ Ｐゴシック" pitchFamily="67" charset="-128"/>
              </a:defRPr>
            </a:lvl9pPr>
          </a:lstStyle>
          <a:p>
            <a:r>
              <a:rPr lang="ru-RU" dirty="0" smtClean="0">
                <a:latin typeface="Arial" charset="0"/>
              </a:rPr>
              <a:t>Главный вопрос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3258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ейс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1"/>
            <a:ext cx="7772400" cy="18288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30% - блок А присутствует на странице</a:t>
            </a:r>
          </a:p>
          <a:p>
            <a:pPr marL="0" indent="0" algn="ctr">
              <a:buNone/>
            </a:pPr>
            <a:r>
              <a:rPr lang="ru-RU" dirty="0"/>
              <a:t>40% - блок Б присутствует на </a:t>
            </a:r>
            <a:r>
              <a:rPr lang="ru-RU" dirty="0" smtClean="0"/>
              <a:t>странице</a:t>
            </a:r>
          </a:p>
          <a:p>
            <a:pPr marL="0" indent="0" algn="ctr">
              <a:buNone/>
            </a:pPr>
            <a:r>
              <a:rPr lang="ru-RU" dirty="0" smtClean="0"/>
              <a:t>30% - блок А отсутствует на странице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3686175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dirty="0"/>
              <a:t>И в это же время на </a:t>
            </a:r>
            <a:r>
              <a:rPr lang="ru-RU" dirty="0" smtClean="0"/>
              <a:t>странице у еще 5 других элементов есть по 3 версии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3050" y="4943475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dirty="0" smtClean="0"/>
              <a:t>Всего – 243 комбинации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23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lky\Downloads\magento-dem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1" y="0"/>
            <a:ext cx="8905875" cy="672465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39725" y="1599406"/>
            <a:ext cx="2578100" cy="243681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6924675" y="2057400"/>
            <a:ext cx="1940571" cy="108416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 flipV="1">
            <a:off x="3295651" y="2589212"/>
            <a:ext cx="609600" cy="37306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190500" y="1057324"/>
            <a:ext cx="2895600" cy="40000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Прямоугольник 19"/>
          <p:cNvSpPr/>
          <p:nvPr/>
        </p:nvSpPr>
        <p:spPr>
          <a:xfrm flipV="1">
            <a:off x="6924673" y="4074319"/>
            <a:ext cx="1940571" cy="108416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Как тестировать в таких условиях?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8358" y="6233885"/>
            <a:ext cx="548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Image source</a:t>
            </a:r>
            <a:r>
              <a:rPr lang="en-US" sz="800" dirty="0"/>
              <a:t>: http://blog.utest.com/wp-content/uploads/2013/05/Keep_Calm_And_Test.png</a:t>
            </a:r>
          </a:p>
        </p:txBody>
      </p:sp>
      <p:pic>
        <p:nvPicPr>
          <p:cNvPr id="6" name="Picture 2" descr="C:\Users\silky\Downloads\Keep_Calm_And_Test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8" t="22656"/>
          <a:stretch/>
        </p:blipFill>
        <p:spPr bwMode="auto">
          <a:xfrm>
            <a:off x="5734050" y="2319219"/>
            <a:ext cx="2975882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54936" y="2163128"/>
            <a:ext cx="3827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ru-RU" dirty="0" smtClean="0"/>
              <a:t>Нужен переключатель вариантов: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6775" y="2535435"/>
            <a:ext cx="52196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err="1"/>
              <a:t>vt.NBA</a:t>
            </a:r>
            <a:r>
              <a:rPr lang="en-US" dirty="0"/>
              <a:t>=1 </a:t>
            </a:r>
            <a:r>
              <a:rPr lang="en-US" dirty="0" smtClean="0"/>
              <a:t>–</a:t>
            </a:r>
            <a:r>
              <a:rPr lang="ru-RU" dirty="0" smtClean="0"/>
              <a:t> включает первую версию элемента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vt.NBA</a:t>
            </a:r>
            <a:r>
              <a:rPr lang="en-US" dirty="0" smtClean="0"/>
              <a:t>=2 </a:t>
            </a:r>
            <a:r>
              <a:rPr lang="ru-RU" dirty="0" smtClean="0"/>
              <a:t>– вторую </a:t>
            </a:r>
          </a:p>
          <a:p>
            <a:pPr marL="0" indent="0">
              <a:buNone/>
            </a:pPr>
            <a:r>
              <a:rPr lang="en-US" dirty="0" err="1" smtClean="0"/>
              <a:t>vt.NBA</a:t>
            </a:r>
            <a:r>
              <a:rPr lang="en-US" dirty="0" smtClean="0"/>
              <a:t>=3 </a:t>
            </a:r>
            <a:r>
              <a:rPr lang="ru-RU" dirty="0" smtClean="0"/>
              <a:t>– третью соответственно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4931" y="3857625"/>
            <a:ext cx="53219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Отдельно </a:t>
            </a:r>
            <a:r>
              <a:rPr lang="ru-RU" dirty="0" smtClean="0"/>
              <a:t>тестируем</a:t>
            </a:r>
            <a:r>
              <a:rPr lang="en-US" dirty="0" smtClean="0"/>
              <a:t> </a:t>
            </a:r>
            <a:r>
              <a:rPr lang="ru-RU" dirty="0" smtClean="0"/>
              <a:t>стабильный функционал </a:t>
            </a:r>
          </a:p>
          <a:p>
            <a:r>
              <a:rPr lang="ru-RU" dirty="0" smtClean="0"/>
              <a:t>И </a:t>
            </a:r>
            <a:r>
              <a:rPr lang="ru-RU" dirty="0"/>
              <a:t>отдельно – </a:t>
            </a:r>
            <a:r>
              <a:rPr lang="ru-RU" dirty="0" err="1" smtClean="0"/>
              <a:t>версионный</a:t>
            </a:r>
            <a:r>
              <a:rPr lang="ru-RU" dirty="0" smtClean="0"/>
              <a:t> функционал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72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2_Office Them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3552</TotalTime>
  <Words>397</Words>
  <Application>Microsoft Office PowerPoint</Application>
  <PresentationFormat>Экран (4:3)</PresentationFormat>
  <Paragraphs>77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2_Office Theme</vt:lpstr>
      <vt:lpstr>Quality Assurance в условиях тотального A/B тестирования</vt:lpstr>
      <vt:lpstr>A/B тестирование </vt:lpstr>
      <vt:lpstr>Мультивариантное тестирование </vt:lpstr>
      <vt:lpstr>Жизненный цикл теста</vt:lpstr>
      <vt:lpstr>Жизненный цикл теста</vt:lpstr>
      <vt:lpstr>Презентация PowerPoint</vt:lpstr>
      <vt:lpstr>Кейс</vt:lpstr>
      <vt:lpstr>Презентация PowerPoint</vt:lpstr>
      <vt:lpstr>Как тестировать в таких условиях? </vt:lpstr>
      <vt:lpstr>Что тестировать в таких условиях? </vt:lpstr>
      <vt:lpstr>Как автоматизировать в таких условиях? </vt:lpstr>
      <vt:lpstr>Что автоматизировать в таких условиях? </vt:lpstr>
      <vt:lpstr>Спасибо!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silky</cp:lastModifiedBy>
  <cp:revision>185</cp:revision>
  <dcterms:created xsi:type="dcterms:W3CDTF">2008-04-02T17:11:54Z</dcterms:created>
  <dcterms:modified xsi:type="dcterms:W3CDTF">2014-01-30T20:57:53Z</dcterms:modified>
</cp:coreProperties>
</file>