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9" r:id="rId3"/>
    <p:sldId id="296" r:id="rId4"/>
    <p:sldId id="297" r:id="rId5"/>
    <p:sldId id="298" r:id="rId6"/>
    <p:sldId id="299" r:id="rId7"/>
    <p:sldId id="257" r:id="rId8"/>
    <p:sldId id="300" r:id="rId9"/>
    <p:sldId id="290" r:id="rId10"/>
    <p:sldId id="301" r:id="rId11"/>
    <p:sldId id="261" r:id="rId12"/>
    <p:sldId id="263" r:id="rId13"/>
    <p:sldId id="262" r:id="rId14"/>
    <p:sldId id="302" r:id="rId15"/>
    <p:sldId id="291" r:id="rId16"/>
    <p:sldId id="306" r:id="rId17"/>
    <p:sldId id="264" r:id="rId18"/>
    <p:sldId id="303" r:id="rId19"/>
    <p:sldId id="259" r:id="rId20"/>
    <p:sldId id="309" r:id="rId21"/>
    <p:sldId id="310" r:id="rId22"/>
    <p:sldId id="311" r:id="rId23"/>
    <p:sldId id="312" r:id="rId24"/>
    <p:sldId id="313" r:id="rId25"/>
    <p:sldId id="319" r:id="rId26"/>
    <p:sldId id="314" r:id="rId27"/>
    <p:sldId id="307" r:id="rId28"/>
    <p:sldId id="315" r:id="rId29"/>
    <p:sldId id="316" r:id="rId30"/>
    <p:sldId id="317" r:id="rId31"/>
    <p:sldId id="318" r:id="rId32"/>
    <p:sldId id="308" r:id="rId33"/>
    <p:sldId id="283" r:id="rId34"/>
    <p:sldId id="304" r:id="rId35"/>
    <p:sldId id="266" r:id="rId36"/>
    <p:sldId id="293" r:id="rId37"/>
    <p:sldId id="322" r:id="rId38"/>
    <p:sldId id="320" r:id="rId39"/>
    <p:sldId id="305" r:id="rId40"/>
    <p:sldId id="274" r:id="rId41"/>
    <p:sldId id="275" r:id="rId42"/>
    <p:sldId id="260" r:id="rId43"/>
    <p:sldId id="294" r:id="rId44"/>
    <p:sldId id="295" r:id="rId45"/>
    <p:sldId id="28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32" autoAdjust="0"/>
  </p:normalViewPr>
  <p:slideViewPr>
    <p:cSldViewPr>
      <p:cViewPr>
        <p:scale>
          <a:sx n="50" d="100"/>
          <a:sy n="50" d="100"/>
        </p:scale>
        <p:origin x="-18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0D81-8A20-493B-9FA6-D8F53AFE502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A570-90EB-4570-A749-66365B7A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2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Эту презентацию нельзя назвать</a:t>
            </a:r>
            <a:r>
              <a:rPr lang="ru-RU" baseline="0" dirty="0" smtClean="0"/>
              <a:t> черновиком, скорее это прошлый вариант для выступления на внутреннем мероприятии, который будет перерабатываться.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0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Список устройств позволяет не</a:t>
            </a:r>
            <a:r>
              <a:rPr lang="ru-RU" baseline="0" dirty="0" smtClean="0"/>
              <a:t> заблудиться в многообразии девайсов, легко и быстро найти телефон с нужной версией </a:t>
            </a:r>
            <a:r>
              <a:rPr lang="ru-RU" baseline="0" dirty="0" err="1" smtClean="0"/>
              <a:t>андроида</a:t>
            </a:r>
            <a:r>
              <a:rPr lang="ru-RU" baseline="0" dirty="0" smtClean="0"/>
              <a:t>, например, или с нужным разрешением экрана для той или иной проверки. Кроме того, такой список позволяет отслеживать перемещения устройств, если кто-то из других отделов одалживает их на время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45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утром</a:t>
            </a:r>
            <a:r>
              <a:rPr lang="ru-RU" baseline="0" dirty="0" smtClean="0"/>
              <a:t> можно было прийти на работу и сразу начать тестировать, мы выработали правило не бросать телефоны без зарядки на ночь, потому что многие </a:t>
            </a:r>
            <a:r>
              <a:rPr lang="ru-RU" baseline="0" dirty="0" err="1" smtClean="0"/>
              <a:t>андроиды</a:t>
            </a:r>
            <a:r>
              <a:rPr lang="ru-RU" baseline="0" dirty="0" smtClean="0"/>
              <a:t>, например, такого не </a:t>
            </a:r>
            <a:r>
              <a:rPr lang="ru-RU" baseline="0" dirty="0" err="1" smtClean="0"/>
              <a:t>прееживают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49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Многие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айпады</a:t>
            </a:r>
            <a:r>
              <a:rPr lang="ru-RU" baseline="0" dirty="0" smtClean="0"/>
              <a:t> с виду на одно лицо. Чтобы не путаться в них и не вглядываться в пиксели, пытаясь понять, какой у него экран, мы ставим на экран блокировки вот такие заставки с нужной информацией об устройстве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1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андроида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айоса</a:t>
            </a:r>
            <a:r>
              <a:rPr lang="ru-RU" baseline="0" dirty="0" smtClean="0"/>
              <a:t> у нас разрабатываются разные приложения, у которых есть общие элементы внутри, но при этом еще и множество различий и внутри и снаружи. Поэтому тестирование приложения для этих платформ осуществляется независимо.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2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Собираются эти приложения так</a:t>
            </a:r>
            <a:r>
              <a:rPr lang="ru-RU" baseline="0" dirty="0" smtClean="0"/>
              <a:t> же независимо на разных </a:t>
            </a:r>
            <a:r>
              <a:rPr lang="ru-RU" baseline="0" dirty="0" err="1" smtClean="0"/>
              <a:t>билдсерверах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0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Которые позволяют</a:t>
            </a:r>
            <a:r>
              <a:rPr lang="ru-RU" baseline="0" dirty="0" smtClean="0"/>
              <a:t> сократить время установки. На текущий момент коды есть уже не только для </a:t>
            </a:r>
            <a:r>
              <a:rPr lang="ru-RU" baseline="0" dirty="0" err="1" smtClean="0"/>
              <a:t>андроида</a:t>
            </a:r>
            <a:r>
              <a:rPr lang="ru-RU" baseline="0" dirty="0" smtClean="0"/>
              <a:t>, но и для </a:t>
            </a:r>
            <a:r>
              <a:rPr lang="ru-RU" baseline="0" dirty="0" err="1" smtClean="0"/>
              <a:t>айоса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47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Тестирование различных платформ независимо</a:t>
            </a:r>
            <a:r>
              <a:rPr lang="ru-RU" baseline="0" dirty="0" smtClean="0"/>
              <a:t> друг от друга позволяет нам так же сконцентрироваться и на специфических особенностях этих платформ. Далее я расскажу про специфику каждой платформы отдельно.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4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первую очеред</a:t>
            </a:r>
            <a:r>
              <a:rPr lang="ru-RU" baseline="0" dirty="0" smtClean="0"/>
              <a:t>ь, </a:t>
            </a:r>
            <a:r>
              <a:rPr lang="ru-RU" baseline="0" dirty="0" err="1" smtClean="0"/>
              <a:t>андроид</a:t>
            </a:r>
            <a:r>
              <a:rPr lang="ru-RU" baseline="0" dirty="0" smtClean="0"/>
              <a:t> – это огромное разнообразие размеров экрана. Чтобы обеспечить правильный внешний вид приложения в </a:t>
            </a:r>
            <a:r>
              <a:rPr lang="ru-RU" baseline="0" dirty="0" err="1" smtClean="0"/>
              <a:t>люьой</a:t>
            </a:r>
            <a:r>
              <a:rPr lang="ru-RU" baseline="0" dirty="0" smtClean="0"/>
              <a:t> ситуации, мы ввели деление на темы, каждая из которых охватывает небольшой интервал размеров экрана; всего таких тем 5. Чтобы убедиться, что новые </a:t>
            </a:r>
            <a:r>
              <a:rPr lang="ru-RU" baseline="0" dirty="0" err="1" smtClean="0"/>
              <a:t>фичи</a:t>
            </a:r>
            <a:r>
              <a:rPr lang="ru-RU" baseline="0" dirty="0" smtClean="0"/>
              <a:t> хорошо выглядят на всех девайсах, мы обязательно проверяем все пять тем.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03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Поскольку</a:t>
            </a:r>
            <a:r>
              <a:rPr lang="ru-RU" baseline="0" dirty="0" smtClean="0"/>
              <a:t> приложение имеет довольно сложную внутреннюю архитектуру, нередко можно наблюдать ситуацию, когда из-за изменений в одном месте, ломается что-то в другом, совершенно неожиданном. Причем зачастую такие ошибки не выявит ни функциональное, ни регрессионное тестирование (сложный набор предусловий, нетривиальные сценарии). Поэтому между функциональны и регрессионным мы обязательно практикуем исследовательское тестирование.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43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андроиде</a:t>
            </a:r>
            <a:r>
              <a:rPr lang="ru-RU" dirty="0" smtClean="0"/>
              <a:t> вопрос расхода</a:t>
            </a:r>
            <a:r>
              <a:rPr lang="ru-RU" baseline="0" dirty="0" smtClean="0"/>
              <a:t> батареи стоит невероятно остро, поэтому нам очень важно следить за тем, чтобы мы не потребляли больше, чем необходимо. С этой целью мы стараемся перед каждым релизом проводить различные проверки с помощью сторонних утилит, пример одной из них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2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</a:t>
            </a:r>
            <a:r>
              <a:rPr lang="ru-RU" baseline="0" dirty="0" smtClean="0"/>
              <a:t> любим своих пользователей, поэтому стремимся поддержать как можно больше различных конфигураций телефонов; тогда даже пользователи со старыми, слабыми или очень </a:t>
            </a:r>
            <a:r>
              <a:rPr lang="ru-RU" baseline="0" dirty="0" err="1" smtClean="0"/>
              <a:t>кастомными</a:t>
            </a:r>
            <a:r>
              <a:rPr lang="ru-RU" baseline="0" dirty="0" smtClean="0"/>
              <a:t> телефонами смогут пользоваться нашим приложением с пользой и удовольствием.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78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так давно </a:t>
            </a:r>
            <a:r>
              <a:rPr lang="ru-RU" dirty="0" err="1" smtClean="0"/>
              <a:t>гуглплей</a:t>
            </a:r>
            <a:r>
              <a:rPr lang="ru-RU" dirty="0" smtClean="0"/>
              <a:t> запретил своим приложениям</a:t>
            </a:r>
            <a:r>
              <a:rPr lang="ru-RU" baseline="0" dirty="0" smtClean="0"/>
              <a:t> обновляться через другие источники, помимо самого </a:t>
            </a:r>
            <a:r>
              <a:rPr lang="ru-RU" baseline="0" dirty="0" err="1" smtClean="0"/>
              <a:t>гугл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плея</a:t>
            </a:r>
            <a:r>
              <a:rPr lang="ru-RU" baseline="0" dirty="0" smtClean="0"/>
              <a:t>. Мы послушались, и запретили обновление через сервера для тех ребят, которые установили приложение через </a:t>
            </a:r>
            <a:r>
              <a:rPr lang="ru-RU" baseline="0" dirty="0" err="1" smtClean="0"/>
              <a:t>маркет</a:t>
            </a:r>
            <a:r>
              <a:rPr lang="ru-RU" baseline="0" dirty="0" smtClean="0"/>
              <a:t>. И проверяем, что запрет работает перед релизом. </a:t>
            </a:r>
          </a:p>
          <a:p>
            <a:r>
              <a:rPr lang="ru-RU" baseline="0" dirty="0" smtClean="0"/>
              <a:t>Но кроме них у нас есть пользователи, у которых есть </a:t>
            </a:r>
            <a:r>
              <a:rPr lang="ru-RU" baseline="0" dirty="0" err="1" smtClean="0"/>
              <a:t>андроид</a:t>
            </a:r>
            <a:r>
              <a:rPr lang="ru-RU" baseline="0" dirty="0" smtClean="0"/>
              <a:t>, но нет </a:t>
            </a:r>
            <a:r>
              <a:rPr lang="ru-RU" baseline="0" dirty="0" err="1" smtClean="0"/>
              <a:t>гуглплея</a:t>
            </a:r>
            <a:r>
              <a:rPr lang="ru-RU" baseline="0" dirty="0" smtClean="0"/>
              <a:t>, для них мы оставили лазейку: если приложение установлено с нашего сайта, то обновить его можно через наши сервера, и тут мы можем не только проверить, что схема работает, но и что при обновлении пользователь не потеряет свое избранное и маршруты.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58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Соответственно перед релизом собирается</a:t>
            </a:r>
            <a:r>
              <a:rPr lang="ru-RU" baseline="0" dirty="0" smtClean="0"/>
              <a:t> несколько сборок: для </a:t>
            </a:r>
            <a:r>
              <a:rPr lang="ru-RU" baseline="0" dirty="0" err="1" smtClean="0"/>
              <a:t>маркета</a:t>
            </a:r>
            <a:r>
              <a:rPr lang="ru-RU" baseline="0" dirty="0" smtClean="0"/>
              <a:t>, для сервера, и еще пучок одинаковых сборок с разными метками: их мы раздаем </a:t>
            </a:r>
            <a:r>
              <a:rPr lang="ru-RU" baseline="0" dirty="0" err="1" smtClean="0"/>
              <a:t>вендорам</a:t>
            </a:r>
            <a:r>
              <a:rPr lang="ru-RU" baseline="0" dirty="0" smtClean="0"/>
              <a:t> для предустановки на телефоны. Соответственно все эти сборки мы проверяем: часть полными чек-листами на регрессию, часть – </a:t>
            </a:r>
            <a:r>
              <a:rPr lang="ru-RU" baseline="0" dirty="0" err="1" smtClean="0"/>
              <a:t>смоук</a:t>
            </a:r>
            <a:r>
              <a:rPr lang="ru-RU" baseline="0" dirty="0" smtClean="0"/>
              <a:t>-тестами.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73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специфических для </a:t>
            </a:r>
            <a:r>
              <a:rPr lang="ru-RU" dirty="0" err="1" smtClean="0"/>
              <a:t>андроида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79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Несмотря на унифицированные</a:t>
            </a:r>
            <a:r>
              <a:rPr lang="ru-RU" baseline="0" dirty="0" smtClean="0"/>
              <a:t> экраны, которые использует </a:t>
            </a:r>
            <a:r>
              <a:rPr lang="ru-RU" baseline="0" dirty="0" err="1" smtClean="0"/>
              <a:t>эппл</a:t>
            </a:r>
            <a:r>
              <a:rPr lang="ru-RU" baseline="0" dirty="0" smtClean="0"/>
              <a:t>, вариации все-таки остаются. Поэтому новые </a:t>
            </a:r>
            <a:r>
              <a:rPr lang="ru-RU" baseline="0" dirty="0" err="1" smtClean="0"/>
              <a:t>фичи</a:t>
            </a:r>
            <a:r>
              <a:rPr lang="ru-RU" baseline="0" dirty="0" smtClean="0"/>
              <a:t> так или иначе приходится проверять не на одном устройстве.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48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</a:t>
            </a:r>
            <a:r>
              <a:rPr lang="ru-RU" baseline="0" dirty="0" smtClean="0"/>
              <a:t> отправки сборки в </a:t>
            </a:r>
            <a:r>
              <a:rPr lang="ru-RU" baseline="0" dirty="0" err="1" smtClean="0"/>
              <a:t>аппстор</a:t>
            </a:r>
            <a:r>
              <a:rPr lang="ru-RU" baseline="0" dirty="0" smtClean="0"/>
              <a:t> до того, как она попадет к пользователям, может пройти от 3 дней до недели: </a:t>
            </a:r>
            <a:r>
              <a:rPr lang="ru-RU" baseline="0" dirty="0" err="1" smtClean="0"/>
              <a:t>аппстор</a:t>
            </a:r>
            <a:r>
              <a:rPr lang="ru-RU" baseline="0" dirty="0" smtClean="0"/>
              <a:t> проводит обязательную собственную проверку каждой сборки. Если же нам очень важно успеть к какому-то сроку, мы идем на хитрость и используем эта задержку в свою пользу.</a:t>
            </a:r>
          </a:p>
          <a:p>
            <a:r>
              <a:rPr lang="ru-RU" baseline="0" dirty="0" smtClean="0"/>
              <a:t>Когда сборка уже прошла все проверки кроме финальной </a:t>
            </a:r>
            <a:r>
              <a:rPr lang="ru-RU" baseline="0" dirty="0" err="1" smtClean="0"/>
              <a:t>регресси</a:t>
            </a:r>
            <a:r>
              <a:rPr lang="ru-RU" baseline="0" dirty="0" smtClean="0"/>
              <a:t>, мы отправляем ее в </a:t>
            </a:r>
            <a:r>
              <a:rPr lang="ru-RU" baseline="0" dirty="0" err="1" smtClean="0"/>
              <a:t>маркет</a:t>
            </a:r>
            <a:r>
              <a:rPr lang="ru-RU" baseline="0" dirty="0" smtClean="0"/>
              <a:t> и начинаем регрессию. Если за это время мы найдем какие-то ошибки – </a:t>
            </a:r>
            <a:r>
              <a:rPr lang="ru-RU" baseline="0" dirty="0" err="1" smtClean="0"/>
              <a:t>перезальем</a:t>
            </a:r>
            <a:r>
              <a:rPr lang="ru-RU" baseline="0" dirty="0" smtClean="0"/>
              <a:t> новую версию, если нет – к концу проверки в </a:t>
            </a:r>
            <a:r>
              <a:rPr lang="ru-RU" baseline="0" dirty="0" err="1" smtClean="0"/>
              <a:t>сторе</a:t>
            </a:r>
            <a:r>
              <a:rPr lang="ru-RU" baseline="0" dirty="0" smtClean="0"/>
              <a:t> у нас уже будет готовая к публикации прямо сейчас сборка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05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 раздел будет переработан, потому что релиз</a:t>
            </a:r>
            <a:r>
              <a:rPr lang="ru-RU" baseline="0" dirty="0" smtClean="0"/>
              <a:t> на ББ уже вышел, а на момент рассказа мы только начинали тестировать первые </a:t>
            </a:r>
            <a:r>
              <a:rPr lang="ru-RU" baseline="0" dirty="0" err="1" smtClean="0"/>
              <a:t>портированные</a:t>
            </a:r>
            <a:r>
              <a:rPr lang="ru-RU" baseline="0" dirty="0" smtClean="0"/>
              <a:t> версии.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30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96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Опубликовали несколько бета-версий средствами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собрали с пользователей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фидбек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специальной группе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+, что позволило решить подавляющее число проблем и создать актуальный список неподдерживаемых устройств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42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Часто в отзывах не хватает</a:t>
            </a:r>
            <a:r>
              <a:rPr lang="ru-RU" baseline="0" dirty="0" smtClean="0"/>
              <a:t> конкретики, по ним очень сложно или невозможно определить, в чем может крыться проблема.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05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популярный вопрос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6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вы думаете, сколько всего устройств находится сейчас в активном ручном тестировании?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95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37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Котики заполонили всю презентацию, потому что</a:t>
            </a:r>
            <a:r>
              <a:rPr lang="ru-RU" baseline="0" dirty="0" smtClean="0"/>
              <a:t> кот – это наш внутренний логотип мобильной команды.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(Информация уже</a:t>
            </a:r>
            <a:r>
              <a:rPr lang="ru-RU" baseline="0" dirty="0" smtClean="0"/>
              <a:t> устарела)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3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(Информация уже</a:t>
            </a:r>
            <a:r>
              <a:rPr lang="ru-RU" baseline="0" dirty="0" smtClean="0"/>
              <a:t> устарела)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3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того, для каждой платформы это</a:t>
            </a:r>
            <a:r>
              <a:rPr lang="ru-RU" baseline="0" dirty="0" smtClean="0"/>
              <a:t> еще и множество вариаций диагонали и разрешения экрана.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21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Указанные</a:t>
            </a:r>
            <a:r>
              <a:rPr lang="ru-RU" baseline="0" dirty="0" smtClean="0"/>
              <a:t> платформы уже не поддерживаются: новые версии для них больше не выходят. Данный слайд был отсылкой к прошлым временам, когда эти девайсы так же участвовали в тестировании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0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 со всем этим справиться без вреда для нервных клеток</a:t>
            </a:r>
            <a:r>
              <a:rPr lang="ru-RU" dirty="0" smtClean="0"/>
              <a:t>? Перейдем к способам организации процесса тестирования,</a:t>
            </a:r>
            <a:r>
              <a:rPr lang="ru-RU" baseline="0" dirty="0" smtClean="0"/>
              <a:t> которые позволяют нам обеспечивать максимальное покрытие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570-90EB-4570-A749-66365B7AB5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3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2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0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7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3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7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6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6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3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7C303-EEA5-4EF6-ACB9-8976A10DA74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49A1-F0CE-4A33-B40C-72C4C5E9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 жизнь мобильную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 мы тестируем и </a:t>
            </a:r>
            <a:r>
              <a:rPr lang="ru-RU" dirty="0" err="1" smtClean="0">
                <a:solidFill>
                  <a:schemeClr val="tx1"/>
                </a:solidFill>
              </a:rPr>
              <a:t>релизим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752328"/>
            <a:ext cx="5338936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Администрирование</a:t>
            </a:r>
            <a:endParaRPr lang="ru-RU" sz="4400" dirty="0"/>
          </a:p>
        </p:txBody>
      </p:sp>
      <p:sp>
        <p:nvSpPr>
          <p:cNvPr id="4" name="Овал 3"/>
          <p:cNvSpPr/>
          <p:nvPr/>
        </p:nvSpPr>
        <p:spPr>
          <a:xfrm>
            <a:off x="1619672" y="2708920"/>
            <a:ext cx="864096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Всегда актуальный список устройств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871999" cy="5141168"/>
          </a:xfrm>
        </p:spPr>
      </p:pic>
    </p:spTree>
    <p:extLst>
      <p:ext uri="{BB962C8B-B14F-4D97-AF65-F5344CB8AC3E}">
        <p14:creationId xmlns:p14="http://schemas.microsoft.com/office/powerpoint/2010/main" val="11942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Много девайсов – много зарядок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4276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393254" y="1694656"/>
            <a:ext cx="4032448" cy="4419219"/>
          </a:xfrm>
          <a:prstGeom prst="verticalScroll">
            <a:avLst>
              <a:gd name="adj" fmla="val 12945"/>
            </a:avLst>
          </a:prstGeom>
          <a:pattFill prst="pct10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Пошел домой – покорми телефон!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0"/>
            <a:ext cx="5174888" cy="6858000"/>
          </a:xfrm>
        </p:spPr>
      </p:pic>
    </p:spTree>
    <p:extLst>
      <p:ext uri="{BB962C8B-B14F-4D97-AF65-F5344CB8AC3E}">
        <p14:creationId xmlns:p14="http://schemas.microsoft.com/office/powerpoint/2010/main" val="28889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440" y="2752328"/>
            <a:ext cx="5482952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Управление </a:t>
            </a:r>
            <a:r>
              <a:rPr lang="ru-RU" sz="4400" dirty="0" err="1" smtClean="0"/>
              <a:t>билдами</a:t>
            </a:r>
            <a:endParaRPr lang="ru-RU" sz="4400" dirty="0"/>
          </a:p>
        </p:txBody>
      </p:sp>
      <p:sp>
        <p:nvSpPr>
          <p:cNvPr id="4" name="Овал 3"/>
          <p:cNvSpPr/>
          <p:nvPr/>
        </p:nvSpPr>
        <p:spPr>
          <a:xfrm>
            <a:off x="1619672" y="2708920"/>
            <a:ext cx="864096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Несколько платформ == несколько приложений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5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+mj-lt"/>
                <a:ea typeface="+mj-ea"/>
                <a:cs typeface="+mj-cs"/>
              </a:rPr>
              <a:t>Для каждой платформы свой </a:t>
            </a:r>
            <a:r>
              <a:rPr lang="ru-RU" sz="4000" dirty="0" err="1">
                <a:latin typeface="+mj-lt"/>
                <a:ea typeface="+mj-ea"/>
                <a:cs typeface="+mj-cs"/>
              </a:rPr>
              <a:t>билдсервер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7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QR-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коды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билдсервере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6" y="1124744"/>
            <a:ext cx="6197086" cy="5472608"/>
          </a:xfrm>
        </p:spPr>
      </p:pic>
    </p:spTree>
    <p:extLst>
      <p:ext uri="{BB962C8B-B14F-4D97-AF65-F5344CB8AC3E}">
        <p14:creationId xmlns:p14="http://schemas.microsoft.com/office/powerpoint/2010/main" val="11324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420888"/>
            <a:ext cx="627504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Сбалансированное тестирование</a:t>
            </a:r>
            <a:endParaRPr lang="ru-RU" sz="4400" dirty="0"/>
          </a:p>
        </p:txBody>
      </p:sp>
      <p:sp>
        <p:nvSpPr>
          <p:cNvPr id="4" name="Овал 3"/>
          <p:cNvSpPr/>
          <p:nvPr/>
        </p:nvSpPr>
        <p:spPr>
          <a:xfrm>
            <a:off x="1619672" y="2708920"/>
            <a:ext cx="864096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Android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1396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Толерантность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841838" cy="48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Новые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фичи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разных темах:</a:t>
            </a:r>
          </a:p>
          <a:p>
            <a:r>
              <a:rPr lang="ru-RU" dirty="0" smtClean="0"/>
              <a:t>300</a:t>
            </a:r>
          </a:p>
          <a:p>
            <a:r>
              <a:rPr lang="ru-RU" dirty="0" smtClean="0"/>
              <a:t>400</a:t>
            </a:r>
          </a:p>
          <a:p>
            <a:r>
              <a:rPr lang="ru-RU" dirty="0" smtClean="0"/>
              <a:t>500</a:t>
            </a:r>
          </a:p>
          <a:p>
            <a:r>
              <a:rPr lang="ru-RU" dirty="0" smtClean="0"/>
              <a:t>900</a:t>
            </a:r>
          </a:p>
          <a:p>
            <a:r>
              <a:rPr lang="ru-RU" dirty="0" smtClean="0"/>
              <a:t>1500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1584176" cy="2846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6444208" cy="43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Свободное тестирование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Зажор батарейки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4248472" cy="46699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Снимаем </a:t>
            </a:r>
            <a:r>
              <a:rPr lang="ru-RU" dirty="0" err="1" smtClean="0"/>
              <a:t>логи</a:t>
            </a:r>
            <a:r>
              <a:rPr lang="ru-RU" dirty="0" smtClean="0"/>
              <a:t> с помощью утилит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Например, </a:t>
            </a:r>
            <a:r>
              <a:rPr lang="en-US" dirty="0" err="1" smtClean="0"/>
              <a:t>PowerTutor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4193"/>
            <a:ext cx="347998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Верификация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Обновления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980928"/>
          </a:xfrm>
        </p:spPr>
        <p:txBody>
          <a:bodyPr/>
          <a:lstStyle/>
          <a:p>
            <a:r>
              <a:rPr lang="ru-RU" dirty="0" smtClean="0"/>
              <a:t>Что нельзя обновить через ЦО сборку для </a:t>
            </a:r>
            <a:r>
              <a:rPr lang="en-US" dirty="0" smtClean="0"/>
              <a:t>Google Play</a:t>
            </a:r>
          </a:p>
          <a:p>
            <a:endParaRPr lang="en-US" dirty="0"/>
          </a:p>
          <a:p>
            <a:r>
              <a:rPr lang="ru-RU" dirty="0" smtClean="0"/>
              <a:t>Что можно обновить через ЦО сборку для ЦО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5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 Ключи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WebAPI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4129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10+ сборок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dirty="0" smtClean="0"/>
              <a:t>Google Play</a:t>
            </a:r>
          </a:p>
          <a:p>
            <a:r>
              <a:rPr lang="ru-RU" dirty="0" smtClean="0"/>
              <a:t>ЦО</a:t>
            </a:r>
          </a:p>
          <a:p>
            <a:r>
              <a:rPr lang="ru-RU" dirty="0" err="1" smtClean="0"/>
              <a:t>Вендоры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8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Регрессия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1468760"/>
          </a:xfrm>
        </p:spPr>
        <p:txBody>
          <a:bodyPr/>
          <a:lstStyle/>
          <a:p>
            <a:r>
              <a:rPr lang="ru-RU" dirty="0" smtClean="0"/>
              <a:t>Работа с </a:t>
            </a:r>
            <a:r>
              <a:rPr lang="en-US" dirty="0" smtClean="0"/>
              <a:t>GPS</a:t>
            </a:r>
            <a:endParaRPr lang="ru-RU" dirty="0"/>
          </a:p>
          <a:p>
            <a:r>
              <a:rPr lang="ru-RU" dirty="0" smtClean="0"/>
              <a:t>Пользовательские настройки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3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iOS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Новые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фичи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dirty="0" smtClean="0"/>
              <a:t>iPhone – </a:t>
            </a:r>
            <a:r>
              <a:rPr lang="ru-RU" dirty="0" smtClean="0"/>
              <a:t>не умеет вертеться</a:t>
            </a:r>
          </a:p>
          <a:p>
            <a:r>
              <a:rPr lang="en-US" dirty="0" smtClean="0"/>
              <a:t>iPhone 5 –</a:t>
            </a:r>
            <a:r>
              <a:rPr lang="ru-RU" dirty="0" smtClean="0"/>
              <a:t> длинный экран</a:t>
            </a:r>
            <a:endParaRPr lang="en-US" dirty="0" smtClean="0"/>
          </a:p>
          <a:p>
            <a:r>
              <a:rPr lang="en-US" dirty="0" err="1" smtClean="0"/>
              <a:t>iPad</a:t>
            </a:r>
            <a:r>
              <a:rPr lang="ru-RU" dirty="0" smtClean="0"/>
              <a:t> – умеет вертеться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9"/>
            <a:ext cx="7435060" cy="36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5649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Свободное тестирование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?? девайсов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272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Верификация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Регрессия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После отправки сборки в </a:t>
            </a:r>
            <a:r>
              <a:rPr lang="en-US" dirty="0" err="1" smtClean="0"/>
              <a:t>AppStore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7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Blackberry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132856"/>
            <a:ext cx="6048672" cy="2548880"/>
          </a:xfrm>
        </p:spPr>
        <p:txBody>
          <a:bodyPr>
            <a:normAutofit/>
          </a:bodyPr>
          <a:lstStyle/>
          <a:p>
            <a:r>
              <a:rPr lang="ru-RU" dirty="0" smtClean="0"/>
              <a:t>Клавиатура</a:t>
            </a:r>
          </a:p>
          <a:p>
            <a:r>
              <a:rPr lang="ru-RU" dirty="0" smtClean="0"/>
              <a:t>Другая работа с </a:t>
            </a:r>
            <a:r>
              <a:rPr lang="ru-RU" dirty="0" err="1" smtClean="0"/>
              <a:t>тачем</a:t>
            </a:r>
            <a:endParaRPr lang="ru-RU" dirty="0" smtClean="0"/>
          </a:p>
          <a:p>
            <a:r>
              <a:rPr lang="ru-RU" dirty="0" smtClean="0"/>
              <a:t>Другая работа с памятью</a:t>
            </a:r>
          </a:p>
          <a:p>
            <a:r>
              <a:rPr lang="ru-RU" dirty="0" smtClean="0"/>
              <a:t>Другая работа с навигацией</a:t>
            </a:r>
          </a:p>
        </p:txBody>
      </p:sp>
    </p:spTree>
    <p:extLst>
      <p:ext uri="{BB962C8B-B14F-4D97-AF65-F5344CB8AC3E}">
        <p14:creationId xmlns:p14="http://schemas.microsoft.com/office/powerpoint/2010/main" val="1992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752328"/>
            <a:ext cx="5915000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Внешняя бета</a:t>
            </a:r>
            <a:endParaRPr lang="ru-RU" sz="4400" dirty="0"/>
          </a:p>
        </p:txBody>
      </p:sp>
      <p:sp>
        <p:nvSpPr>
          <p:cNvPr id="4" name="Овал 3"/>
          <p:cNvSpPr/>
          <p:nvPr/>
        </p:nvSpPr>
        <p:spPr>
          <a:xfrm>
            <a:off x="1619672" y="2708920"/>
            <a:ext cx="864096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OpenGL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андроиде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smtClean="0"/>
              <a:t>Очень чувствителен к железу</a:t>
            </a:r>
          </a:p>
          <a:p>
            <a:endParaRPr lang="ru-RU" dirty="0" smtClean="0"/>
          </a:p>
          <a:p>
            <a:r>
              <a:rPr lang="ru-RU" dirty="0" smtClean="0"/>
              <a:t>Чуть менее чувствителен к прошивке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2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Наших девайсов не хватило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68" y="1600200"/>
            <a:ext cx="5278864" cy="4525963"/>
          </a:xfrm>
        </p:spPr>
      </p:pic>
    </p:spTree>
    <p:extLst>
      <p:ext uri="{BB962C8B-B14F-4D97-AF65-F5344CB8AC3E}">
        <p14:creationId xmlns:p14="http://schemas.microsoft.com/office/powerpoint/2010/main" val="21079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Статья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Хабрахабре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896544" cy="4896544"/>
          </a:xfrm>
        </p:spPr>
      </p:pic>
    </p:spTree>
    <p:extLst>
      <p:ext uri="{BB962C8B-B14F-4D97-AF65-F5344CB8AC3E}">
        <p14:creationId xmlns:p14="http://schemas.microsoft.com/office/powerpoint/2010/main" val="10720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Группа в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Google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896544" cy="4896544"/>
          </a:xfrm>
        </p:spPr>
      </p:pic>
    </p:spTree>
    <p:extLst>
      <p:ext uri="{BB962C8B-B14F-4D97-AF65-F5344CB8AC3E}">
        <p14:creationId xmlns:p14="http://schemas.microsoft.com/office/powerpoint/2010/main" val="41877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420888"/>
            <a:ext cx="532859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Общение с пользователями</a:t>
            </a:r>
            <a:endParaRPr lang="ru-RU" sz="4400" dirty="0"/>
          </a:p>
        </p:txBody>
      </p:sp>
      <p:sp>
        <p:nvSpPr>
          <p:cNvPr id="4" name="Овал 3"/>
          <p:cNvSpPr/>
          <p:nvPr/>
        </p:nvSpPr>
        <p:spPr>
          <a:xfrm>
            <a:off x="1619672" y="2708920"/>
            <a:ext cx="864096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9 </a:t>
            </a:r>
            <a:r>
              <a:rPr lang="en-US" sz="6000" dirty="0"/>
              <a:t> </a:t>
            </a:r>
            <a:r>
              <a:rPr lang="en-US" sz="6000" dirty="0" smtClean="0"/>
              <a:t>     4.3 – 7.0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17" y="256490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Люди в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сторах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пишут отзывы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Плюсы: мы быстро узнаем о проблемах</a:t>
            </a:r>
          </a:p>
          <a:p>
            <a:pPr marL="0" indent="0">
              <a:buNone/>
            </a:pPr>
            <a:r>
              <a:rPr lang="ru-RU" dirty="0" smtClean="0"/>
              <a:t>Минусы: не все отзывы одинаково полезны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76736"/>
            <a:ext cx="816541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Самый насущный вопрос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XD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487383" cy="3816313"/>
          </a:xfrm>
        </p:spPr>
      </p:pic>
    </p:spTree>
    <p:extLst>
      <p:ext uri="{BB962C8B-B14F-4D97-AF65-F5344CB8AC3E}">
        <p14:creationId xmlns:p14="http://schemas.microsoft.com/office/powerpoint/2010/main" val="10820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Трудности перевода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52328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Нет шагов воспроизведения, спецификации устройства и версии базы (а это важно)</a:t>
            </a:r>
          </a:p>
        </p:txBody>
      </p:sp>
    </p:spTree>
    <p:extLst>
      <p:ext uri="{BB962C8B-B14F-4D97-AF65-F5344CB8AC3E}">
        <p14:creationId xmlns:p14="http://schemas.microsoft.com/office/powerpoint/2010/main" val="34589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между тем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1% пользователей с проблемой == несколько десятков тысяч пользователей </a:t>
            </a:r>
            <a:r>
              <a:rPr lang="ru-RU" smtClean="0"/>
              <a:t>с проблемой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7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же делать?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Связываемся с пользователями в </a:t>
            </a:r>
            <a:r>
              <a:rPr lang="ru-RU" dirty="0" err="1" smtClean="0"/>
              <a:t>маркетах</a:t>
            </a:r>
            <a:r>
              <a:rPr lang="ru-RU" dirty="0" smtClean="0"/>
              <a:t> или через техподдержку и лечим дистанционно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0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04" y="1600200"/>
            <a:ext cx="5546592" cy="4525963"/>
          </a:xfrm>
        </p:spPr>
      </p:pic>
    </p:spTree>
    <p:extLst>
      <p:ext uri="{BB962C8B-B14F-4D97-AF65-F5344CB8AC3E}">
        <p14:creationId xmlns:p14="http://schemas.microsoft.com/office/powerpoint/2010/main" val="11369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396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16      </a:t>
            </a:r>
            <a:r>
              <a:rPr lang="ru-RU" sz="6000" dirty="0" smtClean="0"/>
              <a:t>  2.2 – 4.3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55560"/>
            <a:ext cx="880746" cy="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36305"/>
            <a:ext cx="8229600" cy="1540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2 </a:t>
            </a:r>
            <a:r>
              <a:rPr lang="en-US" sz="6000" dirty="0" smtClean="0"/>
              <a:t>     </a:t>
            </a:r>
            <a:r>
              <a:rPr lang="ru-RU" sz="6000" dirty="0" smtClean="0"/>
              <a:t> </a:t>
            </a:r>
            <a:r>
              <a:rPr lang="en-US" sz="6000" dirty="0" smtClean="0"/>
              <a:t> </a:t>
            </a:r>
            <a:r>
              <a:rPr lang="ru-RU" sz="6000" dirty="0" smtClean="0"/>
              <a:t>10.0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40" y="2564904"/>
            <a:ext cx="1018952" cy="10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27 девайсов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48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47453"/>
            <a:ext cx="8229600" cy="17176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 это не считая </a:t>
            </a:r>
            <a:r>
              <a:rPr lang="en-US" dirty="0"/>
              <a:t>Symbian, WinCE </a:t>
            </a:r>
            <a:r>
              <a:rPr lang="ru-RU" dirty="0"/>
              <a:t>и </a:t>
            </a:r>
            <a:r>
              <a:rPr lang="ru-RU" dirty="0" err="1"/>
              <a:t>андроида</a:t>
            </a:r>
            <a:r>
              <a:rPr lang="ru-RU" dirty="0"/>
              <a:t> ниже 2.1 (которых еще </a:t>
            </a:r>
            <a:r>
              <a:rPr lang="en-US" dirty="0"/>
              <a:t>13 </a:t>
            </a:r>
            <a:r>
              <a:rPr lang="ru-RU" dirty="0"/>
              <a:t>штук)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5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730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16077</TotalTime>
  <Words>1248</Words>
  <Application>Microsoft Office PowerPoint</Application>
  <PresentationFormat>Экран (4:3)</PresentationFormat>
  <Paragraphs>145</Paragraphs>
  <Slides>45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Про жизнь мобильную</vt:lpstr>
      <vt:lpstr>Презентация PowerPoint</vt:lpstr>
      <vt:lpstr>?? девайсов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Всегда актуальный список устройств</vt:lpstr>
      <vt:lpstr>Много девайсов – много зарядок</vt:lpstr>
      <vt:lpstr>Презентация PowerPoint</vt:lpstr>
      <vt:lpstr>Презентация PowerPoint</vt:lpstr>
      <vt:lpstr>Несколько платформ == несколько приложений</vt:lpstr>
      <vt:lpstr>Презентация PowerPoint</vt:lpstr>
      <vt:lpstr>QR-коды на билдсервере</vt:lpstr>
      <vt:lpstr>Презентация PowerPoint</vt:lpstr>
      <vt:lpstr>Android</vt:lpstr>
      <vt:lpstr>1. Новые фичи</vt:lpstr>
      <vt:lpstr>2. Свободное тестирование</vt:lpstr>
      <vt:lpstr>3. Зажор батарейки</vt:lpstr>
      <vt:lpstr>4. Верификация</vt:lpstr>
      <vt:lpstr>5. Обновления</vt:lpstr>
      <vt:lpstr>6. Ключи WebAPI</vt:lpstr>
      <vt:lpstr>7. Регрессия</vt:lpstr>
      <vt:lpstr>iOS</vt:lpstr>
      <vt:lpstr>1. Новые фичи</vt:lpstr>
      <vt:lpstr>2. Свободное тестирование</vt:lpstr>
      <vt:lpstr>3. Верификация</vt:lpstr>
      <vt:lpstr>4. Регрессия</vt:lpstr>
      <vt:lpstr>Blackberry</vt:lpstr>
      <vt:lpstr>Презентация PowerPoint</vt:lpstr>
      <vt:lpstr>Презентация PowerPoint</vt:lpstr>
      <vt:lpstr>OpenGL на андроиде</vt:lpstr>
      <vt:lpstr>Наших девайсов не хватило</vt:lpstr>
      <vt:lpstr>Статья на Хабрахабре</vt:lpstr>
      <vt:lpstr>Группа в Google+</vt:lpstr>
      <vt:lpstr>Презентация PowerPoint</vt:lpstr>
      <vt:lpstr>Люди в сторах пишут отзывы</vt:lpstr>
      <vt:lpstr>Самый насущный вопрос XD</vt:lpstr>
      <vt:lpstr>Трудности перевода</vt:lpstr>
      <vt:lpstr>А между тем</vt:lpstr>
      <vt:lpstr>Что же делать?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жизнь мобильную</dc:title>
  <dc:creator>Yuliya</dc:creator>
  <cp:lastModifiedBy>Yuliya</cp:lastModifiedBy>
  <cp:revision>52</cp:revision>
  <dcterms:created xsi:type="dcterms:W3CDTF">2013-09-17T09:58:35Z</dcterms:created>
  <dcterms:modified xsi:type="dcterms:W3CDTF">2014-02-09T09:24:27Z</dcterms:modified>
</cp:coreProperties>
</file>